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8"/>
  </p:notesMasterIdLst>
  <p:handoutMasterIdLst>
    <p:handoutMasterId r:id="rId79"/>
  </p:handoutMasterIdLst>
  <p:sldIdLst>
    <p:sldId id="256" r:id="rId2"/>
    <p:sldId id="1942" r:id="rId3"/>
    <p:sldId id="1990" r:id="rId4"/>
    <p:sldId id="1991" r:id="rId5"/>
    <p:sldId id="1992" r:id="rId6"/>
    <p:sldId id="2001" r:id="rId7"/>
    <p:sldId id="1757" r:id="rId8"/>
    <p:sldId id="1919" r:id="rId9"/>
    <p:sldId id="422" r:id="rId10"/>
    <p:sldId id="446" r:id="rId11"/>
    <p:sldId id="1968" r:id="rId12"/>
    <p:sldId id="424" r:id="rId13"/>
    <p:sldId id="1969" r:id="rId14"/>
    <p:sldId id="425" r:id="rId15"/>
    <p:sldId id="1970" r:id="rId16"/>
    <p:sldId id="428" r:id="rId17"/>
    <p:sldId id="1999" r:id="rId18"/>
    <p:sldId id="2000" r:id="rId19"/>
    <p:sldId id="1996" r:id="rId20"/>
    <p:sldId id="530" r:id="rId21"/>
    <p:sldId id="531" r:id="rId22"/>
    <p:sldId id="1977" r:id="rId23"/>
    <p:sldId id="1926" r:id="rId24"/>
    <p:sldId id="1912" r:id="rId25"/>
    <p:sldId id="1972" r:id="rId26"/>
    <p:sldId id="1973" r:id="rId27"/>
    <p:sldId id="2002" r:id="rId28"/>
    <p:sldId id="1870" r:id="rId29"/>
    <p:sldId id="1875" r:id="rId30"/>
    <p:sldId id="2003" r:id="rId31"/>
    <p:sldId id="2004" r:id="rId32"/>
    <p:sldId id="1957" r:id="rId33"/>
    <p:sldId id="1958" r:id="rId34"/>
    <p:sldId id="1933" r:id="rId35"/>
    <p:sldId id="2005" r:id="rId36"/>
    <p:sldId id="1960" r:id="rId37"/>
    <p:sldId id="1793" r:id="rId38"/>
    <p:sldId id="1967" r:id="rId39"/>
    <p:sldId id="2006" r:id="rId40"/>
    <p:sldId id="1974" r:id="rId41"/>
    <p:sldId id="2007" r:id="rId42"/>
    <p:sldId id="1994" r:id="rId43"/>
    <p:sldId id="1993" r:id="rId44"/>
    <p:sldId id="1976" r:id="rId45"/>
    <p:sldId id="2008" r:id="rId46"/>
    <p:sldId id="2009" r:id="rId47"/>
    <p:sldId id="1962" r:id="rId48"/>
    <p:sldId id="1877" r:id="rId49"/>
    <p:sldId id="1918" r:id="rId50"/>
    <p:sldId id="2010" r:id="rId51"/>
    <p:sldId id="1925" r:id="rId52"/>
    <p:sldId id="1965" r:id="rId53"/>
    <p:sldId id="1978" r:id="rId54"/>
    <p:sldId id="1982" r:id="rId55"/>
    <p:sldId id="1983" r:id="rId56"/>
    <p:sldId id="1984" r:id="rId57"/>
    <p:sldId id="1985" r:id="rId58"/>
    <p:sldId id="1979" r:id="rId59"/>
    <p:sldId id="1980" r:id="rId60"/>
    <p:sldId id="1270" r:id="rId61"/>
    <p:sldId id="1271" r:id="rId62"/>
    <p:sldId id="1281" r:id="rId63"/>
    <p:sldId id="1278" r:id="rId64"/>
    <p:sldId id="1986" r:id="rId65"/>
    <p:sldId id="1277" r:id="rId66"/>
    <p:sldId id="1989" r:id="rId67"/>
    <p:sldId id="1981" r:id="rId68"/>
    <p:sldId id="1998" r:id="rId69"/>
    <p:sldId id="1997" r:id="rId70"/>
    <p:sldId id="1995" r:id="rId71"/>
    <p:sldId id="2011" r:id="rId72"/>
    <p:sldId id="1931" r:id="rId73"/>
    <p:sldId id="1966" r:id="rId74"/>
    <p:sldId id="709" r:id="rId75"/>
    <p:sldId id="1262" r:id="rId76"/>
    <p:sldId id="1964" r:id="rId77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B633EB2B-12A0-4C4E-A94E-A9849D8D30B2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7A1A2983-C601-477D-97A3-A9FA6A4F3E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62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2E29-ADA7-49B4-9E1C-F458023391CD}" type="datetimeFigureOut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3FBCA-7118-456A-8687-D0EC6D67DF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15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3FBCA-7118-456A-8687-D0EC6D67DF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92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3B1E-A21F-4B17-A06B-188E25398E7B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87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A972-B5AB-4BFB-B47B-ADD62EEDDE94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74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F1396-34A6-49E0-849E-6BFA99FC2631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06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77CEA-1021-4606-BF96-8C67C607E225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0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6988-A3E3-442C-8CFD-CE1C9E33395A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43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0B47-E02B-4718-98F6-3CC75BA8FFFF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26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D738-4E15-4922-BC58-72A168E4934C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20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8226-EE79-4F48-830F-80E12D60BC89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52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7BA8-4F9F-4A10-BC26-0A0360324B29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54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4EA9B-A2B2-4B37-A611-6978EB69886C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98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6273-B522-4D60-9C95-3A2FA92F659C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8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AA15-FCD2-4892-99EC-7F1E0161B641}" type="datetime1">
              <a:rPr kumimoji="1" lang="ja-JP" altLang="en-US" smtClean="0"/>
              <a:t>2023/10/24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© 2017 Takehisa Todo All Rights Reserved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25ED3-4163-4752-98DF-EF26A388C4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39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08E06CF-0013-4208-9EB1-765992056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" y="3048001"/>
            <a:ext cx="3236976" cy="381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4EAFA97-0D4A-452E-BFF6-AFC7C9D01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67"/>
            <a:ext cx="3236976" cy="33450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46110" y="997950"/>
            <a:ext cx="9145890" cy="2682984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b="1" dirty="0"/>
              <a:t>カードを使って</a:t>
            </a:r>
            <a:br>
              <a:rPr kumimoji="1" lang="en-US" altLang="ja-JP" b="1" dirty="0"/>
            </a:br>
            <a:r>
              <a:rPr kumimoji="1" lang="ja-JP" altLang="en-US" b="1" dirty="0"/>
              <a:t>　人財定着率・求人応募率</a:t>
            </a:r>
            <a:br>
              <a:rPr kumimoji="1" lang="en-US" altLang="ja-JP" b="1" dirty="0"/>
            </a:br>
            <a:r>
              <a:rPr kumimoji="1" lang="ja-JP" altLang="en-US" b="1" dirty="0"/>
              <a:t>　　　　　　　　　　　　アップ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744999" y="4734218"/>
            <a:ext cx="8447001" cy="2039815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5400" dirty="0">
                <a:solidFill>
                  <a:schemeClr val="tx1"/>
                </a:solidFill>
              </a:rPr>
              <a:t>　中小企業診断士・弁護士</a:t>
            </a:r>
            <a:endParaRPr kumimoji="1" lang="en-US" altLang="ja-JP" sz="5400" dirty="0">
              <a:solidFill>
                <a:schemeClr val="tx1"/>
              </a:solidFill>
            </a:endParaRPr>
          </a:p>
          <a:p>
            <a:pPr algn="l"/>
            <a:r>
              <a:rPr lang="ja-JP" altLang="en-US" sz="5400" dirty="0">
                <a:solidFill>
                  <a:schemeClr val="tx1"/>
                </a:solidFill>
              </a:rPr>
              <a:t>　　　　藤　堂　　武　久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8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10"/>
    </mc:Choice>
    <mc:Fallback xmlns="">
      <p:transition spd="slow" advTm="3491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40A687-B1FD-449B-B16C-C409D7763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35" y="643467"/>
            <a:ext cx="82694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22" y="0"/>
            <a:ext cx="7633252" cy="67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5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F8D31-D9F4-4286-850A-CAE0A962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203" y="365126"/>
            <a:ext cx="9667983" cy="6055552"/>
          </a:xfrm>
        </p:spPr>
        <p:txBody>
          <a:bodyPr>
            <a:normAutofit fontScale="90000"/>
          </a:bodyPr>
          <a:lstStyle/>
          <a:p>
            <a:r>
              <a:rPr lang="ja-JP" altLang="en-US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社員</a:t>
            </a:r>
            <a:br>
              <a:rPr lang="en-US" altLang="ja-JP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３名</a:t>
            </a:r>
            <a:br>
              <a:rPr lang="en-US" altLang="ja-JP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退職届</a:t>
            </a:r>
          </a:p>
        </p:txBody>
      </p:sp>
    </p:spTree>
    <p:extLst>
      <p:ext uri="{BB962C8B-B14F-4D97-AF65-F5344CB8AC3E}">
        <p14:creationId xmlns:p14="http://schemas.microsoft.com/office/powerpoint/2010/main" val="365306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7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ED4412-0C72-4D29-AB4C-B18383C9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365126"/>
            <a:ext cx="11171207" cy="6145004"/>
          </a:xfrm>
        </p:spPr>
        <p:txBody>
          <a:bodyPr>
            <a:noAutofit/>
          </a:bodyPr>
          <a:lstStyle/>
          <a:p>
            <a:r>
              <a:rPr lang="ja-JP" altLang="en-US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求人の</a:t>
            </a:r>
            <a:br>
              <a:rPr lang="en-US" altLang="ja-JP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応募は？</a:t>
            </a:r>
          </a:p>
        </p:txBody>
      </p:sp>
    </p:spTree>
    <p:extLst>
      <p:ext uri="{BB962C8B-B14F-4D97-AF65-F5344CB8AC3E}">
        <p14:creationId xmlns:p14="http://schemas.microsoft.com/office/powerpoint/2010/main" val="881182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40A687-B1FD-449B-B16C-C409D7763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35" y="643467"/>
            <a:ext cx="82694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01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11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ED4412-0C72-4D29-AB4C-B18383C9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365126"/>
            <a:ext cx="11171207" cy="6145004"/>
          </a:xfrm>
        </p:spPr>
        <p:txBody>
          <a:bodyPr>
            <a:noAutofit/>
          </a:bodyPr>
          <a:lstStyle/>
          <a:p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人手不足</a:t>
            </a:r>
            <a:b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全国的な問題</a:t>
            </a:r>
          </a:p>
        </p:txBody>
      </p:sp>
    </p:spTree>
    <p:extLst>
      <p:ext uri="{BB962C8B-B14F-4D97-AF65-F5344CB8AC3E}">
        <p14:creationId xmlns:p14="http://schemas.microsoft.com/office/powerpoint/2010/main" val="253660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ED4412-0C72-4D29-AB4C-B18383C9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365126"/>
            <a:ext cx="11171207" cy="6145004"/>
          </a:xfrm>
        </p:spPr>
        <p:txBody>
          <a:bodyPr>
            <a:noAutofit/>
          </a:bodyPr>
          <a:lstStyle/>
          <a:p>
            <a:r>
              <a:rPr lang="ja-JP" altLang="en-US" sz="3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対策</a:t>
            </a:r>
          </a:p>
        </p:txBody>
      </p:sp>
    </p:spTree>
    <p:extLst>
      <p:ext uri="{BB962C8B-B14F-4D97-AF65-F5344CB8AC3E}">
        <p14:creationId xmlns:p14="http://schemas.microsoft.com/office/powerpoint/2010/main" val="1439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BF4647-7A49-E6AD-82D1-92E0E721BDDC}"/>
              </a:ext>
            </a:extLst>
          </p:cNvPr>
          <p:cNvSpPr txBox="1">
            <a:spLocks/>
          </p:cNvSpPr>
          <p:nvPr/>
        </p:nvSpPr>
        <p:spPr>
          <a:xfrm>
            <a:off x="525310" y="400050"/>
            <a:ext cx="11141379" cy="3286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b="1" dirty="0"/>
              <a:t>テーマ</a:t>
            </a:r>
            <a:endParaRPr lang="en-US" altLang="ja-JP" sz="7200" b="1" dirty="0"/>
          </a:p>
          <a:p>
            <a:r>
              <a:rPr lang="en-US" altLang="ja-JP" sz="7200" b="1" dirty="0"/>
              <a:t>『</a:t>
            </a:r>
            <a:r>
              <a:rPr lang="ja-JP" altLang="en-US" sz="7200" b="1" dirty="0"/>
              <a:t>カードを使って</a:t>
            </a:r>
            <a:br>
              <a:rPr lang="en-US" altLang="ja-JP" sz="7200" b="1" dirty="0"/>
            </a:br>
            <a:r>
              <a:rPr lang="ja-JP" altLang="en-US" sz="7200" b="1" dirty="0"/>
              <a:t>　人財定着率・求人応募率</a:t>
            </a:r>
            <a:br>
              <a:rPr lang="en-US" altLang="ja-JP" sz="7200" b="1" dirty="0"/>
            </a:br>
            <a:r>
              <a:rPr lang="ja-JP" altLang="en-US" sz="7200" b="1" dirty="0"/>
              <a:t>　　　　　　　　　　　アップ</a:t>
            </a:r>
            <a:r>
              <a:rPr lang="en-US" altLang="ja-JP" sz="7200" b="1" dirty="0"/>
              <a:t>』</a:t>
            </a:r>
          </a:p>
          <a:p>
            <a:endParaRPr lang="en-US" altLang="ja-JP" sz="2400" b="1" dirty="0"/>
          </a:p>
          <a:p>
            <a:r>
              <a:rPr lang="ja-JP" altLang="en-US" sz="13800" b="1" dirty="0"/>
              <a:t>　　</a:t>
            </a:r>
            <a:r>
              <a:rPr lang="ja-JP" altLang="en-US" sz="13800" b="1" dirty="0">
                <a:solidFill>
                  <a:srgbClr val="FF0000"/>
                </a:solidFill>
              </a:rPr>
              <a:t>アイデア</a:t>
            </a:r>
          </a:p>
        </p:txBody>
      </p:sp>
    </p:spTree>
    <p:extLst>
      <p:ext uri="{BB962C8B-B14F-4D97-AF65-F5344CB8AC3E}">
        <p14:creationId xmlns:p14="http://schemas.microsoft.com/office/powerpoint/2010/main" val="367175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21411" y="0"/>
            <a:ext cx="11855794" cy="6858000"/>
          </a:xfrm>
        </p:spPr>
        <p:txBody>
          <a:bodyPr>
            <a:noAutofit/>
          </a:bodyPr>
          <a:lstStyle/>
          <a:p>
            <a:pPr marL="0" indent="0" defTabSz="490538" eaLnBrk="0" hangingPunct="0">
              <a:spcBef>
                <a:spcPts val="600"/>
              </a:spcBef>
              <a:buNone/>
              <a:defRPr/>
            </a:pP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自己紹介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中小企業診断士・弁護士　藤堂武久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br>
              <a:rPr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２００８年　弁護士登録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２０１３年　独立開業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２０１３年　中小企業診断士登録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弁護士として活動を開始したところ、多くの人々が手遅れになってしまっており、役に立てないケースを多く経験したことから、トラブルを予防し未然に防ぐ活動を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すべく、中小企業診断士として、情報発信活動、講演・研修、経営相談業務に携わるようになる。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特に、元々、労働問題に携わっていたことから、関連して、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人財の採用・定着・育成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に携わるようになる。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延べ講演・研修回数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６３５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回超、延べ受講者数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１４，２５１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名超、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延べ経営相談回数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５７２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回超　（２０２３年４月末時点）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取得資格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z="2400">
                <a:latin typeface="ＭＳ 明朝" panose="02020609040205080304" pitchFamily="17" charset="-128"/>
                <a:ea typeface="ＭＳ 明朝" panose="02020609040205080304" pitchFamily="17" charset="-128"/>
              </a:rPr>
              <a:t>心理学検定特１級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、消防設備士（甲１）、第２種電気工事士、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２級建築施工管理技士補、マンション管理士、管理業務主任者、宅地建物取引士、　</a:t>
            </a:r>
            <a:b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行政書士</a:t>
            </a:r>
            <a:endParaRPr lang="ja-JP" altLang="en-US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3" name="図 2" descr="スーツを着た男性&#10;&#10;自動的に生成された説明">
            <a:extLst>
              <a:ext uri="{FF2B5EF4-FFF2-40B4-BE49-F238E27FC236}">
                <a16:creationId xmlns:a16="http://schemas.microsoft.com/office/drawing/2014/main" id="{6F26766D-95CA-02F6-6E7E-2EA13CFEC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75" y="90714"/>
            <a:ext cx="2006929" cy="212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41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747B2D-315E-416F-8A6B-BB24CEA0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65125"/>
            <a:ext cx="11648661" cy="6307524"/>
          </a:xfrm>
        </p:spPr>
        <p:txBody>
          <a:bodyPr>
            <a:normAutofit/>
          </a:bodyPr>
          <a:lstStyle/>
          <a:p>
            <a:r>
              <a:rPr lang="ja-JP" altLang="en-US" sz="12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考え方の枠組み</a:t>
            </a:r>
            <a:br>
              <a:rPr lang="en-US" altLang="ja-JP" sz="12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12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フレームワーク</a:t>
            </a:r>
            <a:br>
              <a:rPr lang="en-US" altLang="ja-JP" sz="12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lang="ja-JP" altLang="en-US" sz="12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</a:t>
            </a:r>
            <a:r>
              <a:rPr lang="ja-JP" altLang="en-US" sz="12400" b="1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ステップ</a:t>
            </a:r>
            <a:r>
              <a:rPr lang="ja-JP" altLang="en-US" sz="12400" b="1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」</a:t>
            </a:r>
            <a:endParaRPr kumimoji="1" lang="ja-JP" altLang="en-US" sz="12400" b="1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727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2A65E33-56B0-680B-BA56-C32DCBB6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59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4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6828E-F2A2-480F-AFF6-603FDD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6090539"/>
          </a:xfrm>
        </p:spPr>
        <p:txBody>
          <a:bodyPr>
            <a:noAutofit/>
          </a:bodyPr>
          <a:lstStyle/>
          <a:p>
            <a:r>
              <a:rPr lang="ja-JP" altLang="en-US" sz="7200" dirty="0"/>
              <a:t>採用⇒退職</a:t>
            </a:r>
            <a:br>
              <a:rPr lang="en-US" altLang="ja-JP" sz="7200" dirty="0"/>
            </a:br>
            <a:r>
              <a:rPr lang="ja-JP" altLang="en-US" sz="7200" dirty="0"/>
              <a:t>　の繰り返しは辛い・・・</a:t>
            </a:r>
            <a:br>
              <a:rPr lang="en-US" altLang="ja-JP" sz="7200" dirty="0"/>
            </a:br>
            <a:r>
              <a:rPr lang="ja-JP" altLang="en-US" sz="7200" dirty="0"/>
              <a:t>そこで</a:t>
            </a:r>
            <a:br>
              <a:rPr lang="en-US" altLang="ja-JP" sz="7200" dirty="0"/>
            </a:br>
            <a:r>
              <a:rPr lang="ja-JP" altLang="en-US" sz="7200" dirty="0"/>
              <a:t>　定着率アップ⇒求人募集</a:t>
            </a:r>
            <a:br>
              <a:rPr lang="en-US" altLang="ja-JP" sz="7200" dirty="0"/>
            </a:br>
            <a:r>
              <a:rPr lang="ja-JP" altLang="en-US" sz="7200" dirty="0"/>
              <a:t>　　という順番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980381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6828E-F2A2-480F-AFF6-603FDD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6090539"/>
          </a:xfrm>
        </p:spPr>
        <p:txBody>
          <a:bodyPr>
            <a:noAutofit/>
          </a:bodyPr>
          <a:lstStyle/>
          <a:p>
            <a:r>
              <a:rPr lang="ja-JP" altLang="en-US" sz="17900" dirty="0"/>
              <a:t>定着率</a:t>
            </a:r>
            <a:br>
              <a:rPr lang="en-US" altLang="ja-JP" sz="17900" dirty="0"/>
            </a:br>
            <a:r>
              <a:rPr lang="ja-JP" altLang="en-US" sz="17900" dirty="0"/>
              <a:t>　　アップ</a:t>
            </a:r>
            <a:endParaRPr kumimoji="1" lang="ja-JP" altLang="en-US" sz="17900" dirty="0"/>
          </a:p>
        </p:txBody>
      </p:sp>
    </p:spTree>
    <p:extLst>
      <p:ext uri="{BB962C8B-B14F-4D97-AF65-F5344CB8AC3E}">
        <p14:creationId xmlns:p14="http://schemas.microsoft.com/office/powerpoint/2010/main" val="266471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A3B423-03D3-6094-CB22-6224B893D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7EAF0CB3-42F2-AD2D-5088-DC029B25E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28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7C4E6A-BDEB-4895-A747-91AA752F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5"/>
            <a:ext cx="11042904" cy="6255131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ほかにも</a:t>
            </a:r>
            <a:br>
              <a:rPr kumimoji="1" lang="en-US" altLang="ja-JP" sz="13800" dirty="0"/>
            </a:br>
            <a:r>
              <a:rPr kumimoji="1" lang="ja-JP" altLang="en-US" sz="13800" dirty="0"/>
              <a:t>　アイデアは</a:t>
            </a:r>
            <a:br>
              <a:rPr kumimoji="1" lang="en-US" altLang="ja-JP" sz="13800" dirty="0"/>
            </a:br>
            <a:r>
              <a:rPr kumimoji="1" lang="ja-JP" altLang="en-US" sz="13800" dirty="0"/>
              <a:t>　　　沢山ある</a:t>
            </a:r>
          </a:p>
        </p:txBody>
      </p:sp>
    </p:spTree>
    <p:extLst>
      <p:ext uri="{BB962C8B-B14F-4D97-AF65-F5344CB8AC3E}">
        <p14:creationId xmlns:p14="http://schemas.microsoft.com/office/powerpoint/2010/main" val="1652776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7C4E6A-BDEB-4895-A747-91AA752F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5"/>
            <a:ext cx="11042904" cy="6255131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職場の</a:t>
            </a:r>
            <a:br>
              <a:rPr kumimoji="1" lang="en-US" altLang="ja-JP" sz="13800" dirty="0"/>
            </a:br>
            <a:r>
              <a:rPr kumimoji="1" lang="ja-JP" altLang="en-US" sz="13800" dirty="0"/>
              <a:t>満足度アップ</a:t>
            </a:r>
          </a:p>
        </p:txBody>
      </p:sp>
    </p:spTree>
    <p:extLst>
      <p:ext uri="{BB962C8B-B14F-4D97-AF65-F5344CB8AC3E}">
        <p14:creationId xmlns:p14="http://schemas.microsoft.com/office/powerpoint/2010/main" val="4046815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7C4E6A-BDEB-4895-A747-91AA752F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5"/>
            <a:ext cx="11042904" cy="6255131"/>
          </a:xfrm>
        </p:spPr>
        <p:txBody>
          <a:bodyPr>
            <a:noAutofit/>
          </a:bodyPr>
          <a:lstStyle/>
          <a:p>
            <a:r>
              <a:rPr kumimoji="1" lang="ja-JP" altLang="en-US" sz="10300" dirty="0">
                <a:solidFill>
                  <a:srgbClr val="FF0000"/>
                </a:solidFill>
              </a:rPr>
              <a:t>アイデア①</a:t>
            </a:r>
            <a:br>
              <a:rPr kumimoji="1" lang="en-US" altLang="ja-JP" sz="10300" dirty="0"/>
            </a:br>
            <a:r>
              <a:rPr kumimoji="1" lang="ja-JP" altLang="en-US" sz="10300" dirty="0"/>
              <a:t>ありがとうの</a:t>
            </a:r>
            <a:br>
              <a:rPr kumimoji="1" lang="en-US" altLang="ja-JP" sz="10300" dirty="0"/>
            </a:br>
            <a:r>
              <a:rPr kumimoji="1" lang="ja-JP" altLang="en-US" sz="10300" dirty="0"/>
              <a:t>コミュニケーション</a:t>
            </a:r>
            <a:br>
              <a:rPr kumimoji="1" lang="en-US" altLang="ja-JP" sz="10300" dirty="0"/>
            </a:br>
            <a:r>
              <a:rPr kumimoji="1" lang="ja-JP" altLang="en-US" sz="10300" dirty="0"/>
              <a:t>　が飛び交う職場</a:t>
            </a:r>
          </a:p>
        </p:txBody>
      </p:sp>
    </p:spTree>
    <p:extLst>
      <p:ext uri="{BB962C8B-B14F-4D97-AF65-F5344CB8AC3E}">
        <p14:creationId xmlns:p14="http://schemas.microsoft.com/office/powerpoint/2010/main" val="3211882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D25F0C-8105-C760-B1C4-B8684F4E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509F4C-543D-7408-7C0F-4FF687DE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8" y="0"/>
            <a:ext cx="11758404" cy="68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1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29F66-1E5D-E2BF-5AD7-BE753C23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3930FE5A-255A-941E-49E8-83036067F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5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07035" y="1165622"/>
            <a:ext cx="11404120" cy="4526756"/>
          </a:xfrm>
        </p:spPr>
        <p:txBody>
          <a:bodyPr>
            <a:noAutofit/>
          </a:bodyPr>
          <a:lstStyle/>
          <a:p>
            <a:r>
              <a:rPr lang="ja-JP" altLang="en-US" sz="1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多くの方が</a:t>
            </a:r>
            <a:br>
              <a:rPr lang="en-US" altLang="ja-JP" sz="1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手遅れ・・・</a:t>
            </a:r>
            <a:endParaRPr lang="ja-JP" altLang="en-US" sz="25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804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7C4E6A-BDEB-4895-A747-91AA752F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5"/>
            <a:ext cx="11042904" cy="6255131"/>
          </a:xfrm>
        </p:spPr>
        <p:txBody>
          <a:bodyPr>
            <a:noAutofit/>
          </a:bodyPr>
          <a:lstStyle/>
          <a:p>
            <a:r>
              <a:rPr kumimoji="1" lang="ja-JP" altLang="en-US" sz="10300" dirty="0">
                <a:solidFill>
                  <a:srgbClr val="FF0000"/>
                </a:solidFill>
              </a:rPr>
              <a:t>アイデア②</a:t>
            </a:r>
            <a:br>
              <a:rPr kumimoji="1" lang="en-US" altLang="ja-JP" sz="10300" dirty="0"/>
            </a:br>
            <a:r>
              <a:rPr kumimoji="1" lang="ja-JP" altLang="en-US" sz="10300" dirty="0"/>
              <a:t>仕事上の</a:t>
            </a:r>
            <a:br>
              <a:rPr kumimoji="1" lang="en-US" altLang="ja-JP" sz="10300" dirty="0"/>
            </a:br>
            <a:r>
              <a:rPr kumimoji="1" lang="ja-JP" altLang="en-US" sz="10300" dirty="0"/>
              <a:t>コミュニケーション　　</a:t>
            </a:r>
            <a:br>
              <a:rPr kumimoji="1" lang="en-US" altLang="ja-JP" sz="10300" dirty="0"/>
            </a:br>
            <a:r>
              <a:rPr kumimoji="1" lang="ja-JP" altLang="en-US" sz="10300" dirty="0"/>
              <a:t>　　　の質を高める</a:t>
            </a:r>
          </a:p>
        </p:txBody>
      </p:sp>
    </p:spTree>
    <p:extLst>
      <p:ext uri="{BB962C8B-B14F-4D97-AF65-F5344CB8AC3E}">
        <p14:creationId xmlns:p14="http://schemas.microsoft.com/office/powerpoint/2010/main" val="1855884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7C4E6A-BDEB-4895-A747-91AA752F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5"/>
            <a:ext cx="11042904" cy="6255131"/>
          </a:xfrm>
        </p:spPr>
        <p:txBody>
          <a:bodyPr>
            <a:noAutofit/>
          </a:bodyPr>
          <a:lstStyle/>
          <a:p>
            <a:r>
              <a:rPr kumimoji="1" lang="ja-JP" altLang="en-US" sz="10300" dirty="0"/>
              <a:t>・成長促進</a:t>
            </a:r>
            <a:br>
              <a:rPr kumimoji="1" lang="en-US" altLang="ja-JP" sz="10300" dirty="0"/>
            </a:br>
            <a:r>
              <a:rPr kumimoji="1" lang="ja-JP" altLang="en-US" sz="10300" dirty="0"/>
              <a:t>・自分で考えて</a:t>
            </a:r>
            <a:br>
              <a:rPr kumimoji="1" lang="en-US" altLang="ja-JP" sz="10300" dirty="0"/>
            </a:br>
            <a:r>
              <a:rPr kumimoji="1" lang="ja-JP" altLang="en-US" sz="10300" dirty="0"/>
              <a:t>　</a:t>
            </a:r>
            <a:r>
              <a:rPr lang="ja-JP" altLang="en-US" sz="10300" dirty="0"/>
              <a:t>　　</a:t>
            </a:r>
            <a:r>
              <a:rPr kumimoji="1" lang="ja-JP" altLang="en-US" sz="10300" dirty="0"/>
              <a:t>動ける人財へ</a:t>
            </a:r>
            <a:br>
              <a:rPr kumimoji="1" lang="en-US" altLang="ja-JP" sz="10300" dirty="0"/>
            </a:br>
            <a:r>
              <a:rPr kumimoji="1" lang="ja-JP" altLang="en-US" sz="10300" dirty="0"/>
              <a:t>　　　→コーチング</a:t>
            </a:r>
          </a:p>
        </p:txBody>
      </p:sp>
    </p:spTree>
    <p:extLst>
      <p:ext uri="{BB962C8B-B14F-4D97-AF65-F5344CB8AC3E}">
        <p14:creationId xmlns:p14="http://schemas.microsoft.com/office/powerpoint/2010/main" val="2303825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6B89A8-4892-225E-5691-06BA920E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90762FF8-BDCC-D95F-24F7-B489FDE5C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" y="0"/>
            <a:ext cx="11944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625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D6A32-F669-E26F-9DFA-C243B6C1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文字の書かれた紙&#10;&#10;自動的に生成された説明">
            <a:extLst>
              <a:ext uri="{FF2B5EF4-FFF2-40B4-BE49-F238E27FC236}">
                <a16:creationId xmlns:a16="http://schemas.microsoft.com/office/drawing/2014/main" id="{41B89512-6616-7E3C-97F0-62218004C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43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BA0E34-8F2F-91CB-C377-18222BEC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D1523265-5E12-D619-1612-5C850EABD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26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7C4E6A-BDEB-4895-A747-91AA752F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365125"/>
            <a:ext cx="11723297" cy="6255131"/>
          </a:xfrm>
        </p:spPr>
        <p:txBody>
          <a:bodyPr>
            <a:noAutofit/>
          </a:bodyPr>
          <a:lstStyle/>
          <a:p>
            <a:r>
              <a:rPr kumimoji="1" lang="ja-JP" altLang="en-US" sz="9600" dirty="0">
                <a:solidFill>
                  <a:srgbClr val="FF0000"/>
                </a:solidFill>
              </a:rPr>
              <a:t>アイデア③</a:t>
            </a:r>
            <a:br>
              <a:rPr kumimoji="1" lang="en-US" altLang="ja-JP" sz="9600" dirty="0"/>
            </a:br>
            <a:r>
              <a:rPr kumimoji="1" lang="ja-JP" altLang="en-US" sz="9600" dirty="0"/>
              <a:t>個人ビジョンの明確化</a:t>
            </a:r>
            <a:br>
              <a:rPr kumimoji="1" lang="en-US" altLang="ja-JP" sz="9600" dirty="0"/>
            </a:br>
            <a:r>
              <a:rPr kumimoji="1" lang="ja-JP" altLang="en-US" sz="9600" dirty="0"/>
              <a:t>組織ビジョンとの</a:t>
            </a:r>
            <a:br>
              <a:rPr kumimoji="1" lang="en-US" altLang="ja-JP" sz="9600" dirty="0"/>
            </a:br>
            <a:r>
              <a:rPr kumimoji="1" lang="ja-JP" altLang="en-US" sz="9600" dirty="0"/>
              <a:t>　　　　　　　　　共通化</a:t>
            </a:r>
          </a:p>
        </p:txBody>
      </p:sp>
    </p:spTree>
    <p:extLst>
      <p:ext uri="{BB962C8B-B14F-4D97-AF65-F5344CB8AC3E}">
        <p14:creationId xmlns:p14="http://schemas.microsoft.com/office/powerpoint/2010/main" val="1852826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33D870-A529-D66C-66BC-70A3492AE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9A4C559E-88CA-D43E-8BFA-46A59B528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1699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10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ECA2C630-67D4-47C8-94E8-BCAE4A55F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32" y="0"/>
            <a:ext cx="8920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3173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D256A-62E8-2F46-AD3D-58F311AA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365125"/>
            <a:ext cx="11691230" cy="6071301"/>
          </a:xfrm>
        </p:spPr>
        <p:txBody>
          <a:bodyPr>
            <a:normAutofit/>
          </a:bodyPr>
          <a:lstStyle/>
          <a:p>
            <a:r>
              <a:rPr kumimoji="1" lang="ja-JP" altLang="en-US" sz="9600" dirty="0"/>
              <a:t>目標を紙に書く</a:t>
            </a:r>
            <a:br>
              <a:rPr kumimoji="1" lang="en-US" altLang="ja-JP" sz="9600" dirty="0"/>
            </a:br>
            <a:r>
              <a:rPr kumimoji="1" lang="ja-JP" altLang="en-US" sz="9600" dirty="0"/>
              <a:t>　→年収１０倍</a:t>
            </a:r>
            <a:br>
              <a:rPr kumimoji="1" lang="en-US" altLang="ja-JP" sz="9600" dirty="0"/>
            </a:br>
            <a:r>
              <a:rPr kumimoji="1" lang="ja-JP" altLang="en-US" sz="9600" dirty="0"/>
              <a:t>　　　　</a:t>
            </a:r>
            <a:r>
              <a:rPr lang="ja-JP" altLang="en-US" sz="9600" dirty="0"/>
              <a:t>という</a:t>
            </a:r>
            <a:r>
              <a:rPr kumimoji="1" lang="ja-JP" altLang="en-US" sz="9600" dirty="0"/>
              <a:t>実験！？</a:t>
            </a:r>
          </a:p>
        </p:txBody>
      </p:sp>
    </p:spTree>
    <p:extLst>
      <p:ext uri="{BB962C8B-B14F-4D97-AF65-F5344CB8AC3E}">
        <p14:creationId xmlns:p14="http://schemas.microsoft.com/office/powerpoint/2010/main" val="121470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7C4E6A-BDEB-4895-A747-91AA752F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365125"/>
            <a:ext cx="11723297" cy="6255131"/>
          </a:xfrm>
        </p:spPr>
        <p:txBody>
          <a:bodyPr>
            <a:noAutofit/>
          </a:bodyPr>
          <a:lstStyle/>
          <a:p>
            <a:r>
              <a:rPr kumimoji="1" lang="ja-JP" altLang="en-US" sz="13800" dirty="0">
                <a:solidFill>
                  <a:srgbClr val="FF0000"/>
                </a:solidFill>
              </a:rPr>
              <a:t>アイデア④</a:t>
            </a:r>
            <a:br>
              <a:rPr kumimoji="1" lang="en-US" altLang="ja-JP" sz="13800" dirty="0"/>
            </a:br>
            <a:r>
              <a:rPr kumimoji="1" lang="ja-JP" altLang="en-US" sz="13800" dirty="0"/>
              <a:t>目標達成の</a:t>
            </a:r>
            <a:br>
              <a:rPr kumimoji="1" lang="en-US" altLang="ja-JP" sz="13800" dirty="0"/>
            </a:br>
            <a:r>
              <a:rPr kumimoji="1" lang="ja-JP" altLang="en-US" sz="13800" dirty="0"/>
              <a:t>　サポート</a:t>
            </a:r>
          </a:p>
        </p:txBody>
      </p:sp>
    </p:spTree>
    <p:extLst>
      <p:ext uri="{BB962C8B-B14F-4D97-AF65-F5344CB8AC3E}">
        <p14:creationId xmlns:p14="http://schemas.microsoft.com/office/powerpoint/2010/main" val="273863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07035" y="1165622"/>
            <a:ext cx="11404120" cy="4526756"/>
          </a:xfrm>
        </p:spPr>
        <p:txBody>
          <a:bodyPr>
            <a:noAutofit/>
          </a:bodyPr>
          <a:lstStyle/>
          <a:p>
            <a:r>
              <a:rPr lang="ja-JP" altLang="en-US" sz="1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どうすれば</a:t>
            </a:r>
            <a:br>
              <a:rPr lang="en-US" altLang="ja-JP" sz="1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早く相談して</a:t>
            </a:r>
            <a:br>
              <a:rPr lang="en-US" altLang="ja-JP" sz="1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2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もらえるのか？</a:t>
            </a:r>
            <a:endParaRPr lang="ja-JP" altLang="en-US" sz="25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591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パソコンの画面&#10;&#10;中程度の精度で自動的に生成された説明">
            <a:extLst>
              <a:ext uri="{FF2B5EF4-FFF2-40B4-BE49-F238E27FC236}">
                <a16:creationId xmlns:a16="http://schemas.microsoft.com/office/drawing/2014/main" id="{B778EE77-A2ED-32B8-E902-7D30FB10F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603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7C4E6A-BDEB-4895-A747-91AA752F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365125"/>
            <a:ext cx="11723297" cy="6255131"/>
          </a:xfrm>
        </p:spPr>
        <p:txBody>
          <a:bodyPr>
            <a:noAutofit/>
          </a:bodyPr>
          <a:lstStyle/>
          <a:p>
            <a:r>
              <a:rPr kumimoji="1" lang="ja-JP" altLang="en-US" sz="9600" dirty="0">
                <a:solidFill>
                  <a:srgbClr val="FF0000"/>
                </a:solidFill>
              </a:rPr>
              <a:t>アイデア⑤</a:t>
            </a:r>
            <a:br>
              <a:rPr kumimoji="1" lang="en-US" altLang="ja-JP" sz="9600" dirty="0"/>
            </a:br>
            <a:r>
              <a:rPr kumimoji="1" lang="ja-JP" altLang="en-US" sz="9600" dirty="0"/>
              <a:t>失敗の事前の心構え</a:t>
            </a:r>
            <a:br>
              <a:rPr kumimoji="1" lang="en-US" altLang="ja-JP" sz="9600" dirty="0"/>
            </a:br>
            <a:r>
              <a:rPr kumimoji="1" lang="ja-JP" altLang="en-US" sz="9600" dirty="0"/>
              <a:t>失敗の対策と仕組み</a:t>
            </a:r>
          </a:p>
        </p:txBody>
      </p:sp>
    </p:spTree>
    <p:extLst>
      <p:ext uri="{BB962C8B-B14F-4D97-AF65-F5344CB8AC3E}">
        <p14:creationId xmlns:p14="http://schemas.microsoft.com/office/powerpoint/2010/main" val="16917694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11F803-3A89-EE73-DC7B-95DBB5CF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16F01431-1301-1B2C-9A4E-C921EEE12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21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手紙&#10;&#10;自動的に生成された説明">
            <a:extLst>
              <a:ext uri="{FF2B5EF4-FFF2-40B4-BE49-F238E27FC236}">
                <a16:creationId xmlns:a16="http://schemas.microsoft.com/office/drawing/2014/main" id="{C710ACE6-CF5C-868A-CEC5-E1EF66827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77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D256A-62E8-2F46-AD3D-58F311AA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365125"/>
            <a:ext cx="11691230" cy="6071301"/>
          </a:xfrm>
        </p:spPr>
        <p:txBody>
          <a:bodyPr>
            <a:normAutofit/>
          </a:bodyPr>
          <a:lstStyle/>
          <a:p>
            <a:r>
              <a:rPr kumimoji="1" lang="ja-JP" altLang="en-US" sz="9600" dirty="0"/>
              <a:t>失敗を引きずらない</a:t>
            </a:r>
            <a:br>
              <a:rPr kumimoji="1" lang="en-US" altLang="ja-JP" sz="9600" dirty="0"/>
            </a:br>
            <a:r>
              <a:rPr lang="ja-JP" altLang="en-US" sz="9600" dirty="0"/>
              <a:t>切替・回復を早める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16519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7C4E6A-BDEB-4895-A747-91AA752F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365125"/>
            <a:ext cx="11723297" cy="6255131"/>
          </a:xfrm>
        </p:spPr>
        <p:txBody>
          <a:bodyPr>
            <a:noAutofit/>
          </a:bodyPr>
          <a:lstStyle/>
          <a:p>
            <a:r>
              <a:rPr kumimoji="1" lang="ja-JP" altLang="en-US" sz="9600" dirty="0">
                <a:solidFill>
                  <a:srgbClr val="FF0000"/>
                </a:solidFill>
              </a:rPr>
              <a:t>アイデア⑥</a:t>
            </a:r>
            <a:br>
              <a:rPr kumimoji="1" lang="en-US" altLang="ja-JP" sz="9600" dirty="0"/>
            </a:br>
            <a:r>
              <a:rPr kumimoji="1" lang="ja-JP" altLang="en-US" sz="9600" dirty="0"/>
              <a:t>心理学を活用した</a:t>
            </a:r>
            <a:br>
              <a:rPr kumimoji="1" lang="en-US" altLang="ja-JP" sz="9600" dirty="0"/>
            </a:br>
            <a:r>
              <a:rPr kumimoji="1" lang="ja-JP" altLang="en-US" sz="9600" dirty="0"/>
              <a:t>毎日のプチ幸福度ＵＰ</a:t>
            </a:r>
            <a:br>
              <a:rPr kumimoji="1" lang="en-US" altLang="ja-JP" sz="9600" dirty="0"/>
            </a:br>
            <a:r>
              <a:rPr lang="ja-JP" altLang="en-US" sz="9600" dirty="0"/>
              <a:t>　　＆「足るを知る」</a:t>
            </a:r>
            <a:endParaRPr kumimoji="1" lang="ja-JP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743966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D256A-62E8-2F46-AD3D-58F311AA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365125"/>
            <a:ext cx="11691230" cy="6071301"/>
          </a:xfrm>
        </p:spPr>
        <p:txBody>
          <a:bodyPr>
            <a:normAutofit fontScale="90000"/>
          </a:bodyPr>
          <a:lstStyle/>
          <a:p>
            <a:r>
              <a:rPr kumimoji="1" lang="ja-JP" altLang="en-US" sz="13800" dirty="0"/>
              <a:t>仕事の</a:t>
            </a:r>
            <a:br>
              <a:rPr kumimoji="1" lang="en-US" altLang="ja-JP" sz="13800" dirty="0"/>
            </a:br>
            <a:r>
              <a:rPr kumimoji="1" lang="ja-JP" altLang="en-US" sz="13800" dirty="0"/>
              <a:t>　パフォーマンス</a:t>
            </a:r>
            <a:br>
              <a:rPr kumimoji="1" lang="en-US" altLang="ja-JP" sz="13800" dirty="0"/>
            </a:br>
            <a:r>
              <a:rPr kumimoji="1" lang="ja-JP" altLang="en-US" sz="13800" dirty="0"/>
              <a:t>　　　　　　アップ</a:t>
            </a:r>
          </a:p>
        </p:txBody>
      </p:sp>
    </p:spTree>
    <p:extLst>
      <p:ext uri="{BB962C8B-B14F-4D97-AF65-F5344CB8AC3E}">
        <p14:creationId xmlns:p14="http://schemas.microsoft.com/office/powerpoint/2010/main" val="490147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CF86CED0-046C-3A7C-F8DF-5A521EF36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0"/>
            <a:ext cx="11637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21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21C08-9F00-3605-3E08-8AF467C7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文字の書かれた紙&#10;&#10;自動的に生成された説明">
            <a:extLst>
              <a:ext uri="{FF2B5EF4-FFF2-40B4-BE49-F238E27FC236}">
                <a16:creationId xmlns:a16="http://schemas.microsoft.com/office/drawing/2014/main" id="{E0DC2559-8698-E4B3-B5B1-59C667E25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796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2D5AF8-BBB6-DD75-03E0-8562E167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9390B408-AC95-E00E-AAAB-5E669DFED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92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07035" y="292963"/>
            <a:ext cx="11404120" cy="6027938"/>
          </a:xfrm>
        </p:spPr>
        <p:txBody>
          <a:bodyPr>
            <a:noAutofit/>
          </a:bodyPr>
          <a:lstStyle/>
          <a:p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・採用</a:t>
            </a:r>
            <a:b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・定着</a:t>
            </a:r>
            <a:b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・育成</a:t>
            </a:r>
            <a:b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・トラブル</a:t>
            </a:r>
          </a:p>
        </p:txBody>
      </p:sp>
    </p:spTree>
    <p:extLst>
      <p:ext uri="{BB962C8B-B14F-4D97-AF65-F5344CB8AC3E}">
        <p14:creationId xmlns:p14="http://schemas.microsoft.com/office/powerpoint/2010/main" val="371847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D256A-62E8-2F46-AD3D-58F311AA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365125"/>
            <a:ext cx="11691230" cy="6071301"/>
          </a:xfrm>
        </p:spPr>
        <p:txBody>
          <a:bodyPr>
            <a:noAutofit/>
          </a:bodyPr>
          <a:lstStyle/>
          <a:p>
            <a:r>
              <a:rPr kumimoji="1" lang="ja-JP" altLang="en-US" sz="9600" dirty="0"/>
              <a:t>いろいろな</a:t>
            </a:r>
            <a:br>
              <a:rPr kumimoji="1" lang="en-US" altLang="ja-JP" sz="9600" dirty="0"/>
            </a:br>
            <a:r>
              <a:rPr kumimoji="1" lang="ja-JP" altLang="en-US" sz="9600" dirty="0"/>
              <a:t>　　　アイデアがある</a:t>
            </a:r>
            <a:br>
              <a:rPr kumimoji="1" lang="en-US" altLang="ja-JP" sz="9600" dirty="0"/>
            </a:br>
            <a:r>
              <a:rPr kumimoji="1" lang="ja-JP" altLang="en-US" sz="9600" dirty="0"/>
              <a:t>自社に合うものを</a:t>
            </a:r>
            <a:br>
              <a:rPr kumimoji="1" lang="en-US" altLang="ja-JP" sz="9600" dirty="0"/>
            </a:br>
            <a:r>
              <a:rPr kumimoji="1" lang="ja-JP" altLang="en-US" sz="9600" dirty="0"/>
              <a:t>　　試行錯誤で</a:t>
            </a:r>
            <a:br>
              <a:rPr kumimoji="1" lang="en-US" altLang="ja-JP" sz="9600" dirty="0"/>
            </a:br>
            <a:r>
              <a:rPr kumimoji="1" lang="ja-JP" altLang="en-US" sz="9600" dirty="0"/>
              <a:t>　　　さがしつづける</a:t>
            </a:r>
          </a:p>
        </p:txBody>
      </p:sp>
    </p:spTree>
    <p:extLst>
      <p:ext uri="{BB962C8B-B14F-4D97-AF65-F5344CB8AC3E}">
        <p14:creationId xmlns:p14="http://schemas.microsoft.com/office/powerpoint/2010/main" val="17021473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6828E-F2A2-480F-AFF6-603FDD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6090539"/>
          </a:xfrm>
        </p:spPr>
        <p:txBody>
          <a:bodyPr>
            <a:noAutofit/>
          </a:bodyPr>
          <a:lstStyle/>
          <a:p>
            <a:r>
              <a:rPr lang="ja-JP" altLang="en-US" sz="14900" dirty="0"/>
              <a:t>求人応募率</a:t>
            </a:r>
            <a:br>
              <a:rPr lang="en-US" altLang="ja-JP" sz="14900" dirty="0"/>
            </a:br>
            <a:r>
              <a:rPr lang="ja-JP" altLang="en-US" sz="14900" dirty="0"/>
              <a:t>　　　アップ</a:t>
            </a:r>
            <a:endParaRPr kumimoji="1" lang="ja-JP" altLang="en-US" sz="14900" dirty="0"/>
          </a:p>
        </p:txBody>
      </p:sp>
    </p:spTree>
    <p:extLst>
      <p:ext uri="{BB962C8B-B14F-4D97-AF65-F5344CB8AC3E}">
        <p14:creationId xmlns:p14="http://schemas.microsoft.com/office/powerpoint/2010/main" val="708905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2A65E33-56B0-680B-BA56-C32DCBB6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59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01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6828E-F2A2-480F-AFF6-603FDD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6090539"/>
          </a:xfrm>
        </p:spPr>
        <p:txBody>
          <a:bodyPr>
            <a:noAutofit/>
          </a:bodyPr>
          <a:lstStyle/>
          <a:p>
            <a:r>
              <a:rPr kumimoji="1" lang="ja-JP" altLang="en-US" sz="8000" dirty="0"/>
              <a:t>求人票だけで勝負すると</a:t>
            </a:r>
            <a:br>
              <a:rPr kumimoji="1" lang="en-US" altLang="ja-JP" sz="8000" dirty="0"/>
            </a:br>
            <a:r>
              <a:rPr kumimoji="1" lang="ja-JP" altLang="en-US" sz="8000" dirty="0"/>
              <a:t>　給料額・休みの数</a:t>
            </a:r>
            <a:br>
              <a:rPr kumimoji="1" lang="en-US" altLang="ja-JP" sz="8000" dirty="0"/>
            </a:br>
            <a:r>
              <a:rPr kumimoji="1" lang="ja-JP" altLang="en-US" sz="8000" dirty="0"/>
              <a:t>　　の勝負になって</a:t>
            </a:r>
            <a:br>
              <a:rPr kumimoji="1" lang="en-US" altLang="ja-JP" sz="8000" dirty="0"/>
            </a:br>
            <a:r>
              <a:rPr kumimoji="1" lang="ja-JP" altLang="en-US" sz="8000" dirty="0"/>
              <a:t>　　　　しまいがち・・・</a:t>
            </a:r>
          </a:p>
        </p:txBody>
      </p:sp>
    </p:spTree>
    <p:extLst>
      <p:ext uri="{BB962C8B-B14F-4D97-AF65-F5344CB8AC3E}">
        <p14:creationId xmlns:p14="http://schemas.microsoft.com/office/powerpoint/2010/main" val="188941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6828E-F2A2-480F-AFF6-603FDD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6090539"/>
          </a:xfrm>
        </p:spPr>
        <p:txBody>
          <a:bodyPr>
            <a:noAutofit/>
          </a:bodyPr>
          <a:lstStyle/>
          <a:p>
            <a:r>
              <a:rPr kumimoji="1" lang="ja-JP" altLang="en-US" sz="8000" dirty="0"/>
              <a:t>求人票だけで勝負せず</a:t>
            </a:r>
            <a:br>
              <a:rPr kumimoji="1" lang="en-US" altLang="ja-JP" sz="8000" dirty="0"/>
            </a:br>
            <a:r>
              <a:rPr kumimoji="1" lang="ja-JP" altLang="en-US" sz="8000" dirty="0"/>
              <a:t>まずは</a:t>
            </a:r>
            <a:r>
              <a:rPr lang="ja-JP" altLang="en-US" sz="8000" dirty="0"/>
              <a:t>ＨＰへの誘導を</a:t>
            </a:r>
            <a:br>
              <a:rPr lang="en-US" altLang="ja-JP" sz="8000" dirty="0"/>
            </a:br>
            <a:r>
              <a:rPr lang="ja-JP" altLang="en-US" sz="8000" dirty="0"/>
              <a:t>最初のゴールにする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1161138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6828E-F2A2-480F-AFF6-603FDD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6090539"/>
          </a:xfrm>
        </p:spPr>
        <p:txBody>
          <a:bodyPr>
            <a:noAutofit/>
          </a:bodyPr>
          <a:lstStyle/>
          <a:p>
            <a:r>
              <a:rPr lang="ja-JP" altLang="en-US" sz="11500" dirty="0"/>
              <a:t>・</a:t>
            </a:r>
            <a:r>
              <a:rPr kumimoji="1" lang="ja-JP" altLang="en-US" sz="11500" dirty="0"/>
              <a:t>会社見学</a:t>
            </a:r>
            <a:br>
              <a:rPr kumimoji="1" lang="en-US" altLang="ja-JP" sz="11500" dirty="0"/>
            </a:br>
            <a:r>
              <a:rPr kumimoji="1" lang="ja-JP" altLang="en-US" sz="11500" dirty="0"/>
              <a:t>・会社説明会</a:t>
            </a:r>
            <a:br>
              <a:rPr kumimoji="1" lang="en-US" altLang="ja-JP" sz="11500" dirty="0"/>
            </a:br>
            <a:r>
              <a:rPr lang="ja-JP" altLang="en-US" sz="11500" dirty="0"/>
              <a:t>・</a:t>
            </a:r>
            <a:r>
              <a:rPr kumimoji="1" lang="ja-JP" altLang="en-US" sz="11500" dirty="0"/>
              <a:t>勉強会</a:t>
            </a:r>
            <a:br>
              <a:rPr kumimoji="1" lang="en-US" altLang="ja-JP" sz="11500" dirty="0"/>
            </a:br>
            <a:r>
              <a:rPr kumimoji="1" lang="ja-JP" altLang="en-US" sz="11500" dirty="0"/>
              <a:t>・ランチ会</a:t>
            </a:r>
          </a:p>
        </p:txBody>
      </p:sp>
    </p:spTree>
    <p:extLst>
      <p:ext uri="{BB962C8B-B14F-4D97-AF65-F5344CB8AC3E}">
        <p14:creationId xmlns:p14="http://schemas.microsoft.com/office/powerpoint/2010/main" val="1264518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6828E-F2A2-480F-AFF6-603FDD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6090539"/>
          </a:xfrm>
        </p:spPr>
        <p:txBody>
          <a:bodyPr>
            <a:noAutofit/>
          </a:bodyPr>
          <a:lstStyle/>
          <a:p>
            <a:r>
              <a:rPr lang="ja-JP" altLang="en-US" sz="13800" dirty="0"/>
              <a:t>給料以外の</a:t>
            </a:r>
            <a:br>
              <a:rPr lang="en-US" altLang="ja-JP" sz="13800" dirty="0"/>
            </a:br>
            <a:r>
              <a:rPr lang="ja-JP" altLang="en-US" sz="13800" dirty="0"/>
              <a:t>　会社の良さ</a:t>
            </a:r>
            <a:br>
              <a:rPr lang="en-US" altLang="ja-JP" sz="13800" dirty="0"/>
            </a:br>
            <a:r>
              <a:rPr lang="ja-JP" altLang="en-US" sz="13800" dirty="0"/>
              <a:t>　　をアピール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2711713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6828E-F2A2-480F-AFF6-603FDD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6090539"/>
          </a:xfrm>
        </p:spPr>
        <p:txBody>
          <a:bodyPr>
            <a:noAutofit/>
          </a:bodyPr>
          <a:lstStyle/>
          <a:p>
            <a:r>
              <a:rPr lang="ja-JP" altLang="en-US" sz="13800" dirty="0"/>
              <a:t>お互いに</a:t>
            </a:r>
            <a:br>
              <a:rPr lang="en-US" altLang="ja-JP" sz="13800" dirty="0"/>
            </a:br>
            <a:r>
              <a:rPr lang="ja-JP" altLang="en-US" sz="13800" dirty="0"/>
              <a:t>　人柄・相性</a:t>
            </a:r>
            <a:br>
              <a:rPr lang="en-US" altLang="ja-JP" sz="13800" dirty="0"/>
            </a:br>
            <a:r>
              <a:rPr lang="ja-JP" altLang="en-US" sz="13800" dirty="0"/>
              <a:t>　もわかるかも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34272483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6828E-F2A2-480F-AFF6-603FDD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6090539"/>
          </a:xfrm>
        </p:spPr>
        <p:txBody>
          <a:bodyPr>
            <a:noAutofit/>
          </a:bodyPr>
          <a:lstStyle/>
          <a:p>
            <a:r>
              <a:rPr kumimoji="1" lang="ja-JP" altLang="en-US" sz="10300" dirty="0"/>
              <a:t>この流れを</a:t>
            </a:r>
            <a:br>
              <a:rPr kumimoji="1" lang="en-US" altLang="ja-JP" sz="10300" dirty="0"/>
            </a:br>
            <a:r>
              <a:rPr kumimoji="1" lang="ja-JP" altLang="en-US" sz="10300" dirty="0"/>
              <a:t>　作るために</a:t>
            </a:r>
            <a:br>
              <a:rPr kumimoji="1" lang="en-US" altLang="ja-JP" sz="10300" dirty="0"/>
            </a:br>
            <a:r>
              <a:rPr kumimoji="1" lang="ja-JP" altLang="en-US" sz="10300" dirty="0"/>
              <a:t>　　</a:t>
            </a:r>
            <a:r>
              <a:rPr kumimoji="1" lang="ja-JP" altLang="en-US" sz="10300" dirty="0">
                <a:solidFill>
                  <a:srgbClr val="FF0000"/>
                </a:solidFill>
              </a:rPr>
              <a:t>差別化</a:t>
            </a:r>
            <a:r>
              <a:rPr kumimoji="1" lang="ja-JP" altLang="en-US" sz="10300" dirty="0"/>
              <a:t>する必要</a:t>
            </a:r>
          </a:p>
        </p:txBody>
      </p:sp>
    </p:spTree>
    <p:extLst>
      <p:ext uri="{BB962C8B-B14F-4D97-AF65-F5344CB8AC3E}">
        <p14:creationId xmlns:p14="http://schemas.microsoft.com/office/powerpoint/2010/main" val="37245437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6828E-F2A2-480F-AFF6-603FDD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6090539"/>
          </a:xfrm>
        </p:spPr>
        <p:txBody>
          <a:bodyPr>
            <a:noAutofit/>
          </a:bodyPr>
          <a:lstStyle/>
          <a:p>
            <a:r>
              <a:rPr kumimoji="1" lang="ja-JP" altLang="en-US" sz="8000" dirty="0"/>
              <a:t>ここで</a:t>
            </a:r>
            <a:br>
              <a:rPr kumimoji="1" lang="en-US" altLang="ja-JP" sz="8000" dirty="0"/>
            </a:br>
            <a:r>
              <a:rPr kumimoji="1" lang="ja-JP" altLang="en-US" sz="8000" dirty="0"/>
              <a:t>定着率アップ</a:t>
            </a:r>
            <a:br>
              <a:rPr kumimoji="1" lang="en-US" altLang="ja-JP" sz="8000" dirty="0"/>
            </a:br>
            <a:r>
              <a:rPr kumimoji="1" lang="ja-JP" altLang="en-US" sz="8000" dirty="0"/>
              <a:t>　のためのアイデアが</a:t>
            </a:r>
            <a:br>
              <a:rPr kumimoji="1" lang="en-US" altLang="ja-JP" sz="8000" dirty="0"/>
            </a:br>
            <a:r>
              <a:rPr kumimoji="1" lang="ja-JP" altLang="en-US" sz="8000" dirty="0"/>
              <a:t>　　ここで活用できる！！</a:t>
            </a:r>
          </a:p>
        </p:txBody>
      </p:sp>
    </p:spTree>
    <p:extLst>
      <p:ext uri="{BB962C8B-B14F-4D97-AF65-F5344CB8AC3E}">
        <p14:creationId xmlns:p14="http://schemas.microsoft.com/office/powerpoint/2010/main" val="215624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07035" y="1165622"/>
            <a:ext cx="11404120" cy="4526756"/>
          </a:xfrm>
        </p:spPr>
        <p:txBody>
          <a:bodyPr>
            <a:noAutofit/>
          </a:bodyPr>
          <a:lstStyle/>
          <a:p>
            <a:r>
              <a:rPr lang="ja-JP" altLang="en-US" sz="17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川下から</a:t>
            </a:r>
            <a:br>
              <a:rPr lang="en-US" altLang="ja-JP" sz="17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7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川上へ</a:t>
            </a:r>
            <a:endParaRPr lang="ja-JP" altLang="en-US" sz="37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89645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D4B335-EC7D-444E-BF83-158A442E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365125"/>
            <a:ext cx="10914888" cy="5834507"/>
          </a:xfrm>
        </p:spPr>
        <p:txBody>
          <a:bodyPr>
            <a:normAutofit fontScale="90000"/>
          </a:bodyPr>
          <a:lstStyle/>
          <a:p>
            <a:r>
              <a:rPr kumimoji="1" lang="ja-JP" altLang="en-US" sz="13800" dirty="0"/>
              <a:t>突然ですが・・・</a:t>
            </a:r>
            <a:br>
              <a:rPr kumimoji="1" lang="en-US" altLang="ja-JP" sz="13800" dirty="0"/>
            </a:br>
            <a:r>
              <a:rPr kumimoji="1" lang="ja-JP" altLang="en-US" sz="13800" dirty="0"/>
              <a:t>　ある</a:t>
            </a:r>
            <a:br>
              <a:rPr kumimoji="1" lang="en-US" altLang="ja-JP" sz="13800" dirty="0"/>
            </a:br>
            <a:r>
              <a:rPr kumimoji="1" lang="ja-JP" altLang="en-US" sz="13800" dirty="0"/>
              <a:t>　　求人票に・・・</a:t>
            </a:r>
          </a:p>
        </p:txBody>
      </p:sp>
    </p:spTree>
    <p:extLst>
      <p:ext uri="{BB962C8B-B14F-4D97-AF65-F5344CB8AC3E}">
        <p14:creationId xmlns:p14="http://schemas.microsoft.com/office/powerpoint/2010/main" val="30044706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69035D-EDB0-445A-BC4C-8E8C6B9A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0267"/>
          </a:xfrm>
        </p:spPr>
        <p:txBody>
          <a:bodyPr>
            <a:normAutofit fontScale="90000"/>
          </a:bodyPr>
          <a:lstStyle/>
          <a:p>
            <a:r>
              <a:rPr kumimoji="1" lang="ja-JP" altLang="en-US" sz="16600" dirty="0"/>
              <a:t>もぐもぐ</a:t>
            </a:r>
            <a:br>
              <a:rPr kumimoji="1" lang="en-US" altLang="ja-JP" sz="16600" dirty="0"/>
            </a:br>
            <a:r>
              <a:rPr kumimoji="1" lang="ja-JP" altLang="en-US" sz="16600" dirty="0"/>
              <a:t>　タイム</a:t>
            </a:r>
            <a:br>
              <a:rPr kumimoji="1" lang="en-US" altLang="ja-JP" sz="16600" dirty="0"/>
            </a:br>
            <a:r>
              <a:rPr kumimoji="1" lang="ja-JP" altLang="en-US" sz="16600" dirty="0"/>
              <a:t>　　あります</a:t>
            </a:r>
          </a:p>
        </p:txBody>
      </p:sp>
    </p:spTree>
    <p:extLst>
      <p:ext uri="{BB962C8B-B14F-4D97-AF65-F5344CB8AC3E}">
        <p14:creationId xmlns:p14="http://schemas.microsoft.com/office/powerpoint/2010/main" val="36547852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EF6FA-ACA4-4F74-908D-62B659D6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365125"/>
            <a:ext cx="10969752" cy="6053963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ガス抜き</a:t>
            </a:r>
            <a:br>
              <a:rPr kumimoji="1" lang="en-US" altLang="ja-JP" sz="13800" dirty="0"/>
            </a:br>
            <a:r>
              <a:rPr kumimoji="1" lang="ja-JP" altLang="en-US" sz="13800" dirty="0"/>
              <a:t>　面談</a:t>
            </a:r>
            <a:br>
              <a:rPr kumimoji="1" lang="en-US" altLang="ja-JP" sz="13800" dirty="0"/>
            </a:br>
            <a:r>
              <a:rPr kumimoji="1" lang="ja-JP" altLang="en-US" sz="13800" dirty="0"/>
              <a:t>　　あります</a:t>
            </a:r>
          </a:p>
        </p:txBody>
      </p:sp>
    </p:spTree>
    <p:extLst>
      <p:ext uri="{BB962C8B-B14F-4D97-AF65-F5344CB8AC3E}">
        <p14:creationId xmlns:p14="http://schemas.microsoft.com/office/powerpoint/2010/main" val="17204473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276809-FC6F-406B-BCF5-B59DD753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365125"/>
            <a:ext cx="11079480" cy="6145403"/>
          </a:xfrm>
        </p:spPr>
        <p:txBody>
          <a:bodyPr>
            <a:normAutofit/>
          </a:bodyPr>
          <a:lstStyle/>
          <a:p>
            <a:r>
              <a:rPr kumimoji="1" lang="ja-JP" altLang="en-US" sz="19900" dirty="0"/>
              <a:t>社内通貨</a:t>
            </a:r>
            <a:br>
              <a:rPr kumimoji="1" lang="en-US" altLang="ja-JP" sz="19900" dirty="0"/>
            </a:br>
            <a:r>
              <a:rPr kumimoji="1" lang="ja-JP" altLang="en-US" sz="19900" dirty="0"/>
              <a:t>　あります</a:t>
            </a:r>
          </a:p>
        </p:txBody>
      </p:sp>
    </p:spTree>
    <p:extLst>
      <p:ext uri="{BB962C8B-B14F-4D97-AF65-F5344CB8AC3E}">
        <p14:creationId xmlns:p14="http://schemas.microsoft.com/office/powerpoint/2010/main" val="2504923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D4B335-EC7D-444E-BF83-158A442E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365125"/>
            <a:ext cx="10914888" cy="5834507"/>
          </a:xfrm>
        </p:spPr>
        <p:txBody>
          <a:bodyPr>
            <a:noAutofit/>
          </a:bodyPr>
          <a:lstStyle/>
          <a:p>
            <a:r>
              <a:rPr lang="en-US" altLang="ja-JP" sz="9600" dirty="0"/>
              <a:t>『</a:t>
            </a:r>
            <a:r>
              <a:rPr lang="ja-JP" altLang="en-US" sz="9600" dirty="0"/>
              <a:t>なんだろう？</a:t>
            </a:r>
            <a:r>
              <a:rPr kumimoji="1" lang="ja-JP" altLang="en-US" sz="9600" dirty="0"/>
              <a:t>・・・</a:t>
            </a:r>
            <a:r>
              <a:rPr kumimoji="1" lang="en-US" altLang="ja-JP" sz="9600" dirty="0"/>
              <a:t>』</a:t>
            </a:r>
            <a:br>
              <a:rPr kumimoji="1" lang="en-US" altLang="ja-JP" sz="9600" dirty="0"/>
            </a:br>
            <a:r>
              <a:rPr kumimoji="1" lang="ja-JP" altLang="en-US" sz="9600" dirty="0"/>
              <a:t>と思ってもらえると</a:t>
            </a:r>
          </a:p>
        </p:txBody>
      </p:sp>
    </p:spTree>
    <p:extLst>
      <p:ext uri="{BB962C8B-B14F-4D97-AF65-F5344CB8AC3E}">
        <p14:creationId xmlns:p14="http://schemas.microsoft.com/office/powerpoint/2010/main" val="31307898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CF8CF6-68BD-4A6B-83E8-BA74C6CE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365125"/>
            <a:ext cx="11097768" cy="6035675"/>
          </a:xfrm>
        </p:spPr>
        <p:txBody>
          <a:bodyPr>
            <a:normAutofit fontScale="90000"/>
          </a:bodyPr>
          <a:lstStyle/>
          <a:p>
            <a:r>
              <a:rPr kumimoji="1" lang="ja-JP" altLang="en-US" sz="11500" dirty="0"/>
              <a:t>ＨＰ見たくなる！！</a:t>
            </a:r>
            <a:br>
              <a:rPr kumimoji="1" lang="en-US" altLang="ja-JP" sz="11500" dirty="0"/>
            </a:br>
            <a:r>
              <a:rPr kumimoji="1" lang="ja-JP" altLang="en-US" sz="11500" dirty="0"/>
              <a:t>→情報量が多い</a:t>
            </a:r>
            <a:br>
              <a:rPr kumimoji="1" lang="en-US" altLang="ja-JP" sz="11500" dirty="0"/>
            </a:br>
            <a:r>
              <a:rPr kumimoji="1" lang="ja-JP" altLang="en-US" sz="11500" dirty="0"/>
              <a:t>　　画像</a:t>
            </a:r>
            <a:r>
              <a:rPr lang="ja-JP" altLang="en-US" sz="11500" dirty="0"/>
              <a:t>や</a:t>
            </a:r>
            <a:r>
              <a:rPr kumimoji="1" lang="ja-JP" altLang="en-US" sz="11500" dirty="0"/>
              <a:t>動画も</a:t>
            </a:r>
            <a:br>
              <a:rPr kumimoji="1" lang="en-US" altLang="ja-JP" sz="11500" dirty="0"/>
            </a:br>
            <a:r>
              <a:rPr kumimoji="1" lang="ja-JP" altLang="en-US" sz="11500" dirty="0"/>
              <a:t>　（求人票は文章）</a:t>
            </a:r>
          </a:p>
        </p:txBody>
      </p:sp>
    </p:spTree>
    <p:extLst>
      <p:ext uri="{BB962C8B-B14F-4D97-AF65-F5344CB8AC3E}">
        <p14:creationId xmlns:p14="http://schemas.microsoft.com/office/powerpoint/2010/main" val="38362116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2A65E33-56B0-680B-BA56-C32DCBB6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59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37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6828E-F2A2-480F-AFF6-603FDD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6090539"/>
          </a:xfrm>
        </p:spPr>
        <p:txBody>
          <a:bodyPr>
            <a:noAutofit/>
          </a:bodyPr>
          <a:lstStyle/>
          <a:p>
            <a:r>
              <a:rPr kumimoji="1" lang="ja-JP" altLang="en-US" sz="8000" dirty="0"/>
              <a:t>・ありがとうカード制度</a:t>
            </a:r>
            <a:br>
              <a:rPr kumimoji="1" lang="en-US" altLang="ja-JP" sz="8000" dirty="0"/>
            </a:br>
            <a:r>
              <a:rPr kumimoji="1" lang="ja-JP" altLang="en-US" sz="8000" dirty="0"/>
              <a:t>・コーチング研修</a:t>
            </a:r>
            <a:br>
              <a:rPr kumimoji="1" lang="en-US" altLang="ja-JP" sz="8000" dirty="0"/>
            </a:br>
            <a:r>
              <a:rPr kumimoji="1" lang="ja-JP" altLang="en-US" sz="8000" dirty="0"/>
              <a:t>・ビジョン研修</a:t>
            </a:r>
            <a:br>
              <a:rPr kumimoji="1" lang="en-US" altLang="ja-JP" sz="8000" dirty="0"/>
            </a:br>
            <a:r>
              <a:rPr kumimoji="1" lang="ja-JP" altLang="en-US" sz="8000" dirty="0"/>
              <a:t>・失敗恐れない仕組み</a:t>
            </a:r>
            <a:br>
              <a:rPr kumimoji="1" lang="en-US" altLang="ja-JP" sz="8000" dirty="0"/>
            </a:br>
            <a:r>
              <a:rPr kumimoji="1" lang="ja-JP" altLang="en-US" sz="8000" dirty="0"/>
              <a:t>・心理学研修</a:t>
            </a:r>
          </a:p>
        </p:txBody>
      </p:sp>
    </p:spTree>
    <p:extLst>
      <p:ext uri="{BB962C8B-B14F-4D97-AF65-F5344CB8AC3E}">
        <p14:creationId xmlns:p14="http://schemas.microsoft.com/office/powerpoint/2010/main" val="8783856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6828E-F2A2-480F-AFF6-603FDD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6090539"/>
          </a:xfrm>
        </p:spPr>
        <p:txBody>
          <a:bodyPr>
            <a:noAutofit/>
          </a:bodyPr>
          <a:lstStyle/>
          <a:p>
            <a:r>
              <a:rPr kumimoji="1" lang="ja-JP" altLang="en-US" sz="11500" dirty="0"/>
              <a:t>ユニークな</a:t>
            </a:r>
            <a:br>
              <a:rPr kumimoji="1" lang="en-US" altLang="ja-JP" sz="11500" dirty="0"/>
            </a:br>
            <a:r>
              <a:rPr kumimoji="1" lang="ja-JP" altLang="en-US" sz="11500" dirty="0"/>
              <a:t>　名前をつける</a:t>
            </a:r>
          </a:p>
        </p:txBody>
      </p:sp>
    </p:spTree>
    <p:extLst>
      <p:ext uri="{BB962C8B-B14F-4D97-AF65-F5344CB8AC3E}">
        <p14:creationId xmlns:p14="http://schemas.microsoft.com/office/powerpoint/2010/main" val="30886937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6828E-F2A2-480F-AFF6-603FDD1C2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5"/>
            <a:ext cx="10951464" cy="6090539"/>
          </a:xfrm>
        </p:spPr>
        <p:txBody>
          <a:bodyPr>
            <a:noAutofit/>
          </a:bodyPr>
          <a:lstStyle/>
          <a:p>
            <a:r>
              <a:rPr kumimoji="1" lang="ja-JP" altLang="en-US" sz="8000" dirty="0"/>
              <a:t>カードのほかにも</a:t>
            </a:r>
            <a:br>
              <a:rPr kumimoji="1" lang="en-US" altLang="ja-JP" sz="8000" dirty="0"/>
            </a:br>
            <a:r>
              <a:rPr kumimoji="1" lang="ja-JP" altLang="en-US" sz="8000" dirty="0"/>
              <a:t>・沢山のＡ４一枚シート</a:t>
            </a:r>
            <a:br>
              <a:rPr kumimoji="1" lang="en-US" altLang="ja-JP" sz="8000" dirty="0"/>
            </a:br>
            <a:r>
              <a:rPr lang="ja-JP" altLang="en-US" sz="8000" dirty="0"/>
              <a:t>・四コマ漫画型の</a:t>
            </a:r>
            <a:br>
              <a:rPr lang="en-US" altLang="ja-JP" sz="8000" dirty="0"/>
            </a:br>
            <a:r>
              <a:rPr lang="ja-JP" altLang="en-US" sz="8000" dirty="0"/>
              <a:t>　　ケーススタディ教材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25576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828135" y="1165622"/>
            <a:ext cx="10783019" cy="4526756"/>
          </a:xfrm>
        </p:spPr>
        <p:txBody>
          <a:bodyPr>
            <a:noAutofit/>
          </a:bodyPr>
          <a:lstStyle/>
          <a:p>
            <a:r>
              <a:rPr lang="ja-JP" altLang="en-US" sz="14925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突然ですが</a:t>
            </a:r>
            <a:endParaRPr lang="ja-JP" altLang="en-US" sz="30975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16359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CF8CF6-68BD-4A6B-83E8-BA74C6CE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365125"/>
            <a:ext cx="11097768" cy="6035675"/>
          </a:xfrm>
        </p:spPr>
        <p:txBody>
          <a:bodyPr>
            <a:normAutofit/>
          </a:bodyPr>
          <a:lstStyle/>
          <a:p>
            <a:r>
              <a:rPr kumimoji="1" lang="ja-JP" altLang="en-US" sz="11500" dirty="0"/>
              <a:t>求人応募者へ</a:t>
            </a:r>
            <a:br>
              <a:rPr kumimoji="1" lang="en-US" altLang="ja-JP" sz="11500" dirty="0"/>
            </a:br>
            <a:r>
              <a:rPr kumimoji="1" lang="ja-JP" altLang="en-US" sz="11500" dirty="0"/>
              <a:t>・研修の体験</a:t>
            </a:r>
            <a:br>
              <a:rPr kumimoji="1" lang="en-US" altLang="ja-JP" sz="11500" dirty="0"/>
            </a:br>
            <a:r>
              <a:rPr kumimoji="1" lang="ja-JP" altLang="en-US" sz="11500" dirty="0"/>
              <a:t>・カードのお土産</a:t>
            </a:r>
          </a:p>
        </p:txBody>
      </p:sp>
    </p:spTree>
    <p:extLst>
      <p:ext uri="{BB962C8B-B14F-4D97-AF65-F5344CB8AC3E}">
        <p14:creationId xmlns:p14="http://schemas.microsoft.com/office/powerpoint/2010/main" val="42375543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CF8CF6-68BD-4A6B-83E8-BA74C6CE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365125"/>
            <a:ext cx="11097768" cy="6035675"/>
          </a:xfrm>
        </p:spPr>
        <p:txBody>
          <a:bodyPr>
            <a:normAutofit/>
          </a:bodyPr>
          <a:lstStyle/>
          <a:p>
            <a:r>
              <a:rPr kumimoji="1" lang="ja-JP" altLang="en-US" sz="11500" dirty="0"/>
              <a:t>ＨＰや求人票に</a:t>
            </a:r>
            <a:br>
              <a:rPr kumimoji="1" lang="en-US" altLang="ja-JP" sz="11500" dirty="0"/>
            </a:br>
            <a:r>
              <a:rPr kumimoji="1" lang="ja-JP" altLang="en-US" sz="11500" dirty="0"/>
              <a:t>　反映して閲覧者</a:t>
            </a:r>
            <a:br>
              <a:rPr kumimoji="1" lang="en-US" altLang="ja-JP" sz="11500" dirty="0"/>
            </a:br>
            <a:r>
              <a:rPr kumimoji="1" lang="ja-JP" altLang="en-US" sz="11500" dirty="0"/>
              <a:t>　　を増やす</a:t>
            </a:r>
          </a:p>
        </p:txBody>
      </p:sp>
    </p:spTree>
    <p:extLst>
      <p:ext uri="{BB962C8B-B14F-4D97-AF65-F5344CB8AC3E}">
        <p14:creationId xmlns:p14="http://schemas.microsoft.com/office/powerpoint/2010/main" val="123917176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CF8CF6-68BD-4A6B-83E8-BA74C6CE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365125"/>
            <a:ext cx="11097768" cy="6035675"/>
          </a:xfrm>
        </p:spPr>
        <p:txBody>
          <a:bodyPr>
            <a:normAutofit/>
          </a:bodyPr>
          <a:lstStyle/>
          <a:p>
            <a:r>
              <a:rPr kumimoji="1" lang="ja-JP" altLang="en-US" sz="11500" dirty="0"/>
              <a:t>・有料求人媒体</a:t>
            </a:r>
            <a:br>
              <a:rPr kumimoji="1" lang="en-US" altLang="ja-JP" sz="11500" dirty="0"/>
            </a:br>
            <a:r>
              <a:rPr kumimoji="1" lang="ja-JP" altLang="en-US" sz="11500" dirty="0"/>
              <a:t>・ＳＮＳ戦略</a:t>
            </a:r>
          </a:p>
        </p:txBody>
      </p:sp>
    </p:spTree>
    <p:extLst>
      <p:ext uri="{BB962C8B-B14F-4D97-AF65-F5344CB8AC3E}">
        <p14:creationId xmlns:p14="http://schemas.microsoft.com/office/powerpoint/2010/main" val="9709958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2A65E33-56B0-680B-BA56-C32DCBB6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59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256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5818"/>
          </a:xfrm>
        </p:spPr>
        <p:txBody>
          <a:bodyPr>
            <a:normAutofit fontScale="90000"/>
          </a:bodyPr>
          <a:lstStyle/>
          <a:p>
            <a:r>
              <a:rPr kumimoji="1" lang="ja-JP" altLang="en-US" sz="23900" dirty="0"/>
              <a:t>さいごに</a:t>
            </a:r>
            <a:endParaRPr kumimoji="1" lang="ja-JP" altLang="en-US" sz="13800" dirty="0"/>
          </a:p>
        </p:txBody>
      </p:sp>
    </p:spTree>
    <p:extLst>
      <p:ext uri="{BB962C8B-B14F-4D97-AF65-F5344CB8AC3E}">
        <p14:creationId xmlns:p14="http://schemas.microsoft.com/office/powerpoint/2010/main" val="28449043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EC2B7C-F54D-4636-88DE-482A2A5BA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65125"/>
            <a:ext cx="11744695" cy="6163691"/>
          </a:xfrm>
        </p:spPr>
        <p:txBody>
          <a:bodyPr>
            <a:normAutofit/>
          </a:bodyPr>
          <a:lstStyle/>
          <a:p>
            <a:r>
              <a:rPr kumimoji="1" lang="ja-JP" altLang="en-US" sz="13800" dirty="0"/>
              <a:t>多くの企業様</a:t>
            </a:r>
            <a:br>
              <a:rPr kumimoji="1" lang="en-US" altLang="ja-JP" sz="13800" dirty="0"/>
            </a:br>
            <a:r>
              <a:rPr kumimoji="1" lang="ja-JP" altLang="en-US" sz="13800" dirty="0"/>
              <a:t>　日夜</a:t>
            </a:r>
            <a:br>
              <a:rPr kumimoji="1" lang="en-US" altLang="ja-JP" sz="13800" dirty="0"/>
            </a:br>
            <a:r>
              <a:rPr kumimoji="1" lang="ja-JP" altLang="en-US" sz="13800" dirty="0"/>
              <a:t>　　試行錯誤</a:t>
            </a:r>
          </a:p>
        </p:txBody>
      </p:sp>
    </p:spTree>
    <p:extLst>
      <p:ext uri="{BB962C8B-B14F-4D97-AF65-F5344CB8AC3E}">
        <p14:creationId xmlns:p14="http://schemas.microsoft.com/office/powerpoint/2010/main" val="29312863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5818"/>
          </a:xfrm>
        </p:spPr>
        <p:txBody>
          <a:bodyPr>
            <a:noAutofit/>
          </a:bodyPr>
          <a:lstStyle/>
          <a:p>
            <a:r>
              <a:rPr kumimoji="1" lang="ja-JP" altLang="en-US" sz="12400" dirty="0"/>
              <a:t>まだまだ</a:t>
            </a:r>
            <a:br>
              <a:rPr kumimoji="1" lang="en-US" altLang="ja-JP" sz="12400" dirty="0"/>
            </a:br>
            <a:r>
              <a:rPr kumimoji="1" lang="ja-JP" altLang="en-US" sz="12400" dirty="0"/>
              <a:t>　打ち手は</a:t>
            </a:r>
            <a:br>
              <a:rPr kumimoji="1" lang="en-US" altLang="ja-JP" sz="12400" dirty="0"/>
            </a:br>
            <a:r>
              <a:rPr kumimoji="1" lang="ja-JP" altLang="en-US" sz="12400" dirty="0"/>
              <a:t>　　　沢山ある</a:t>
            </a:r>
            <a:endParaRPr kumimoji="1" lang="ja-JP" altLang="en-US" sz="8800" dirty="0"/>
          </a:p>
        </p:txBody>
      </p:sp>
    </p:spTree>
    <p:extLst>
      <p:ext uri="{BB962C8B-B14F-4D97-AF65-F5344CB8AC3E}">
        <p14:creationId xmlns:p14="http://schemas.microsoft.com/office/powerpoint/2010/main" val="353433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22" y="0"/>
            <a:ext cx="7633252" cy="678842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272015-236C-4C94-A735-8873BC98BCE3}"/>
              </a:ext>
            </a:extLst>
          </p:cNvPr>
          <p:cNvSpPr txBox="1"/>
          <p:nvPr/>
        </p:nvSpPr>
        <p:spPr>
          <a:xfrm>
            <a:off x="8453568" y="255569"/>
            <a:ext cx="2739211" cy="63468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Ａ部長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30E3229-5BB9-4989-AED4-899E27E56D70}"/>
              </a:ext>
            </a:extLst>
          </p:cNvPr>
          <p:cNvSpPr txBox="1"/>
          <p:nvPr/>
        </p:nvSpPr>
        <p:spPr>
          <a:xfrm>
            <a:off x="999221" y="255571"/>
            <a:ext cx="1954381" cy="66024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中小企業</a:t>
            </a:r>
            <a:endParaRPr kumimoji="1" lang="ja-JP" altLang="en-US" sz="115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26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4927AFC-CC21-481D-BAAB-A18ED70C9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36" y="79514"/>
            <a:ext cx="8189842" cy="677848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527A59-BF09-4C8A-96A5-0E002A8E4024}"/>
              </a:ext>
            </a:extLst>
          </p:cNvPr>
          <p:cNvSpPr txBox="1"/>
          <p:nvPr/>
        </p:nvSpPr>
        <p:spPr>
          <a:xfrm>
            <a:off x="8220533" y="119271"/>
            <a:ext cx="2308324" cy="58541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Ｂ課長</a:t>
            </a:r>
          </a:p>
        </p:txBody>
      </p:sp>
    </p:spTree>
    <p:extLst>
      <p:ext uri="{BB962C8B-B14F-4D97-AF65-F5344CB8AC3E}">
        <p14:creationId xmlns:p14="http://schemas.microsoft.com/office/powerpoint/2010/main" val="3895380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5619</TotalTime>
  <Words>825</Words>
  <Application>Microsoft Office PowerPoint</Application>
  <PresentationFormat>ワイド画面</PresentationFormat>
  <Paragraphs>60</Paragraphs>
  <Slides>76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76</vt:i4>
      </vt:variant>
    </vt:vector>
  </HeadingPairs>
  <TitlesOfParts>
    <vt:vector size="84" baseType="lpstr">
      <vt:lpstr>HGP創英角ｺﾞｼｯｸUB</vt:lpstr>
      <vt:lpstr>HGS創英角ｺﾞｼｯｸUB</vt:lpstr>
      <vt:lpstr>HG創英角ｺﾞｼｯｸUB</vt:lpstr>
      <vt:lpstr>ＭＳ 明朝</vt:lpstr>
      <vt:lpstr>Arial</vt:lpstr>
      <vt:lpstr>Calibri</vt:lpstr>
      <vt:lpstr>Calibri Light</vt:lpstr>
      <vt:lpstr>Office テーマ</vt:lpstr>
      <vt:lpstr>カードを使って 　人財定着率・求人応募率 　　　　　　　　　　　　アップ</vt:lpstr>
      <vt:lpstr>自己紹介 　中小企業診断士・弁護士　藤堂武久  ２００８年　弁護士登録 ２０１３年　独立開業 ２０１３年　中小企業診断士登録  　弁護士として活動を開始したところ、多くの人々が手遅れになってしまっており、役に立てないケースを多く経験したことから、トラブルを予防し未然に防ぐ活動を すべく、中小企業診断士として、情報発信活動、講演・研修、経営相談業務に携わるようになる。 　特に、元々、労働問題に携わっていたことから、関連して、 人財の採用・定着・育成に携わるようになる。 　延べ講演・研修回数６３５回超、延べ受講者数１４，２５１名超、 　延べ経営相談回数５７２回超　（２０２３年４月末時点）  取得資格 　心理学検定特１級、消防設備士（甲１）、第２種電気工事士、 　２級建築施工管理技士補、マンション管理士、管理業務主任者、宅地建物取引士、　 　行政書士</vt:lpstr>
      <vt:lpstr>多くの方が 　手遅れ・・・</vt:lpstr>
      <vt:lpstr>どうすれば 早く相談して もらえるのか？</vt:lpstr>
      <vt:lpstr>・採用 ・定着 ・育成 ・トラブル</vt:lpstr>
      <vt:lpstr>川下から 　川上へ</vt:lpstr>
      <vt:lpstr>突然ですが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社員 　３名 　　退職届</vt:lpstr>
      <vt:lpstr>PowerPoint プレゼンテーション</vt:lpstr>
      <vt:lpstr>求人の 応募は？</vt:lpstr>
      <vt:lpstr>PowerPoint プレゼンテーション</vt:lpstr>
      <vt:lpstr>PowerPoint プレゼンテーション</vt:lpstr>
      <vt:lpstr>人手不足 全国的な問題</vt:lpstr>
      <vt:lpstr>対策</vt:lpstr>
      <vt:lpstr>PowerPoint プレゼンテーション</vt:lpstr>
      <vt:lpstr>考え方の枠組み フレームワーク 「ステップ」</vt:lpstr>
      <vt:lpstr>PowerPoint プレゼンテーション</vt:lpstr>
      <vt:lpstr>採用⇒退職 　の繰り返しは辛い・・・ そこで 　定着率アップ⇒求人募集 　　という順番</vt:lpstr>
      <vt:lpstr>定着率 　　アップ</vt:lpstr>
      <vt:lpstr>PowerPoint プレゼンテーション</vt:lpstr>
      <vt:lpstr>ほかにも 　アイデアは 　　　沢山ある</vt:lpstr>
      <vt:lpstr>職場の 満足度アップ</vt:lpstr>
      <vt:lpstr>アイデア① ありがとうの コミュニケーション 　が飛び交う職場</vt:lpstr>
      <vt:lpstr>PowerPoint プレゼンテーション</vt:lpstr>
      <vt:lpstr>PowerPoint プレゼンテーション</vt:lpstr>
      <vt:lpstr>アイデア② 仕事上の コミュニケーション　　 　　　の質を高める</vt:lpstr>
      <vt:lpstr>・成長促進 ・自分で考えて 　　　動ける人財へ 　　　→コーチング</vt:lpstr>
      <vt:lpstr>PowerPoint プレゼンテーション</vt:lpstr>
      <vt:lpstr>PowerPoint プレゼンテーション</vt:lpstr>
      <vt:lpstr>PowerPoint プレゼンテーション</vt:lpstr>
      <vt:lpstr>アイデア③ 個人ビジョンの明確化 組織ビジョンとの 　　　　　　　　　共通化</vt:lpstr>
      <vt:lpstr>PowerPoint プレゼンテーション</vt:lpstr>
      <vt:lpstr>PowerPoint プレゼンテーション</vt:lpstr>
      <vt:lpstr>目標を紙に書く 　→年収１０倍 　　　　という実験！？</vt:lpstr>
      <vt:lpstr>アイデア④ 目標達成の 　サポート</vt:lpstr>
      <vt:lpstr>PowerPoint プレゼンテーション</vt:lpstr>
      <vt:lpstr>アイデア⑤ 失敗の事前の心構え 失敗の対策と仕組み</vt:lpstr>
      <vt:lpstr>PowerPoint プレゼンテーション</vt:lpstr>
      <vt:lpstr>PowerPoint プレゼンテーション</vt:lpstr>
      <vt:lpstr>失敗を引きずらない 切替・回復を早める</vt:lpstr>
      <vt:lpstr>アイデア⑥ 心理学を活用した 毎日のプチ幸福度ＵＰ 　　＆「足るを知る」</vt:lpstr>
      <vt:lpstr>仕事の 　パフォーマンス 　　　　　　アップ</vt:lpstr>
      <vt:lpstr>PowerPoint プレゼンテーション</vt:lpstr>
      <vt:lpstr>PowerPoint プレゼンテーション</vt:lpstr>
      <vt:lpstr>PowerPoint プレゼンテーション</vt:lpstr>
      <vt:lpstr>いろいろな 　　　アイデアがある 自社に合うものを 　　試行錯誤で 　　　さがしつづける</vt:lpstr>
      <vt:lpstr>求人応募率 　　　アップ</vt:lpstr>
      <vt:lpstr>PowerPoint プレゼンテーション</vt:lpstr>
      <vt:lpstr>求人票だけで勝負すると 　給料額・休みの数 　　の勝負になって 　　　　しまいがち・・・</vt:lpstr>
      <vt:lpstr>求人票だけで勝負せず まずはＨＰへの誘導を 最初のゴールにする</vt:lpstr>
      <vt:lpstr>・会社見学 ・会社説明会 ・勉強会 ・ランチ会</vt:lpstr>
      <vt:lpstr>給料以外の 　会社の良さ 　　をアピール</vt:lpstr>
      <vt:lpstr>お互いに 　人柄・相性 　もわかるかも</vt:lpstr>
      <vt:lpstr>この流れを 　作るために 　　差別化する必要</vt:lpstr>
      <vt:lpstr>ここで 定着率アップ 　のためのアイデアが 　　ここで活用できる！！</vt:lpstr>
      <vt:lpstr>突然ですが・・・ 　ある 　　求人票に・・・</vt:lpstr>
      <vt:lpstr>もぐもぐ 　タイム 　　あります</vt:lpstr>
      <vt:lpstr>ガス抜き 　面談 　　あります</vt:lpstr>
      <vt:lpstr>社内通貨 　あります</vt:lpstr>
      <vt:lpstr>『なんだろう？・・・』 と思ってもらえると</vt:lpstr>
      <vt:lpstr>ＨＰ見たくなる！！ →情報量が多い 　　画像や動画も 　（求人票は文章）</vt:lpstr>
      <vt:lpstr>PowerPoint プレゼンテーション</vt:lpstr>
      <vt:lpstr>・ありがとうカード制度 ・コーチング研修 ・ビジョン研修 ・失敗恐れない仕組み ・心理学研修</vt:lpstr>
      <vt:lpstr>ユニークな 　名前をつける</vt:lpstr>
      <vt:lpstr>カードのほかにも ・沢山のＡ４一枚シート ・四コマ漫画型の 　　ケーススタディ教材</vt:lpstr>
      <vt:lpstr>求人応募者へ ・研修の体験 ・カードのお土産</vt:lpstr>
      <vt:lpstr>ＨＰや求人票に 　反映して閲覧者 　　を増やす</vt:lpstr>
      <vt:lpstr>・有料求人媒体 ・ＳＮＳ戦略</vt:lpstr>
      <vt:lpstr>PowerPoint プレゼンテーション</vt:lpstr>
      <vt:lpstr>さいごに</vt:lpstr>
      <vt:lpstr>多くの企業様 　日夜 　　試行錯誤</vt:lpstr>
      <vt:lpstr>まだまだ 　打ち手は 　　　沢山ある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最近の労働紛争と　 就業規則を巡る諸問題</dc:title>
  <dc:creator>藤堂武久</dc:creator>
  <cp:lastModifiedBy>武久 藤堂</cp:lastModifiedBy>
  <cp:revision>332</cp:revision>
  <cp:lastPrinted>2023-05-29T23:25:32Z</cp:lastPrinted>
  <dcterms:created xsi:type="dcterms:W3CDTF">2014-11-06T06:02:52Z</dcterms:created>
  <dcterms:modified xsi:type="dcterms:W3CDTF">2023-10-23T21:23:59Z</dcterms:modified>
</cp:coreProperties>
</file>