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9"/>
  </p:notesMasterIdLst>
  <p:handoutMasterIdLst>
    <p:handoutMasterId r:id="rId50"/>
  </p:handoutMasterIdLst>
  <p:sldIdLst>
    <p:sldId id="256" r:id="rId2"/>
    <p:sldId id="1358" r:id="rId3"/>
    <p:sldId id="1339" r:id="rId4"/>
    <p:sldId id="1359" r:id="rId5"/>
    <p:sldId id="1366" r:id="rId6"/>
    <p:sldId id="1371" r:id="rId7"/>
    <p:sldId id="1372" r:id="rId8"/>
    <p:sldId id="1373" r:id="rId9"/>
    <p:sldId id="1381" r:id="rId10"/>
    <p:sldId id="1382" r:id="rId11"/>
    <p:sldId id="1383" r:id="rId12"/>
    <p:sldId id="1305" r:id="rId13"/>
    <p:sldId id="1392" r:id="rId14"/>
    <p:sldId id="1393" r:id="rId15"/>
    <p:sldId id="1407" r:id="rId16"/>
    <p:sldId id="1403" r:id="rId17"/>
    <p:sldId id="1404" r:id="rId18"/>
    <p:sldId id="1405" r:id="rId19"/>
    <p:sldId id="1406" r:id="rId20"/>
    <p:sldId id="1955" r:id="rId21"/>
    <p:sldId id="1957" r:id="rId22"/>
    <p:sldId id="1958" r:id="rId23"/>
    <p:sldId id="1365" r:id="rId24"/>
    <p:sldId id="1307" r:id="rId25"/>
    <p:sldId id="1391" r:id="rId26"/>
    <p:sldId id="1402" r:id="rId27"/>
    <p:sldId id="1401" r:id="rId28"/>
    <p:sldId id="1361" r:id="rId29"/>
    <p:sldId id="1384" r:id="rId30"/>
    <p:sldId id="1315" r:id="rId31"/>
    <p:sldId id="1340" r:id="rId32"/>
    <p:sldId id="1309" r:id="rId33"/>
    <p:sldId id="1385" r:id="rId34"/>
    <p:sldId id="1960" r:id="rId35"/>
    <p:sldId id="1961" r:id="rId36"/>
    <p:sldId id="1313" r:id="rId37"/>
    <p:sldId id="1390" r:id="rId38"/>
    <p:sldId id="1394" r:id="rId39"/>
    <p:sldId id="1400" r:id="rId40"/>
    <p:sldId id="1395" r:id="rId41"/>
    <p:sldId id="1398" r:id="rId42"/>
    <p:sldId id="1399" r:id="rId43"/>
    <p:sldId id="1396" r:id="rId44"/>
    <p:sldId id="1397" r:id="rId45"/>
    <p:sldId id="1321" r:id="rId46"/>
    <p:sldId id="1388" r:id="rId47"/>
    <p:sldId id="1959" r:id="rId48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B633EB2B-12A0-4C4E-A94E-A9849D8D30B2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7A1A2983-C601-477D-97A3-A9FA6A4F3E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62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2E29-ADA7-49B4-9E1C-F458023391CD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3FBCA-7118-456A-8687-D0EC6D67D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15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3FBCA-7118-456A-8687-D0EC6D67DF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92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3B1E-A21F-4B17-A06B-188E25398E7B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87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A972-B5AB-4BFB-B47B-ADD62EEDDE94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74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1396-34A6-49E0-849E-6BFA99FC2631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06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7CEA-1021-4606-BF96-8C67C607E225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0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6988-A3E3-442C-8CFD-CE1C9E33395A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43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0B47-E02B-4718-98F6-3CC75BA8FFFF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26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D738-4E15-4922-BC58-72A168E4934C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2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8226-EE79-4F48-830F-80E12D60BC89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52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7BA8-4F9F-4A10-BC26-0A0360324B29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54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EA9B-A2B2-4B37-A611-6978EB69886C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98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6273-B522-4D60-9C95-3A2FA92F659C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8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AA15-FCD2-4892-99EC-7F1E0161B641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39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08E06CF-0013-4208-9EB1-765992056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24" y="4415019"/>
            <a:ext cx="2612571" cy="24429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4EAFA97-0D4A-452E-BFF6-AFC7C9D01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" y="4338107"/>
            <a:ext cx="2875160" cy="24359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99542" y="7"/>
            <a:ext cx="9964615" cy="2189418"/>
          </a:xfrm>
        </p:spPr>
        <p:txBody>
          <a:bodyPr>
            <a:noAutofit/>
          </a:bodyPr>
          <a:lstStyle/>
          <a:p>
            <a:pPr algn="ctr"/>
            <a:r>
              <a:rPr lang="ja-JP" altLang="en-US" sz="7200" b="1" dirty="0"/>
              <a:t>コミュニケーション</a:t>
            </a:r>
            <a:br>
              <a:rPr lang="en-US" altLang="ja-JP" sz="7200" b="1" dirty="0"/>
            </a:br>
            <a:r>
              <a:rPr lang="ja-JP" altLang="en-US" sz="7200" b="1" dirty="0"/>
              <a:t>ゲーム・クイズ集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4F152F6-4DCE-4629-8878-73AEFF28F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07" y="1390251"/>
            <a:ext cx="2612571" cy="261257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3F113EC-FF05-4755-A4A9-BCABD2D694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48" y="4338107"/>
            <a:ext cx="2612571" cy="251988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8811DF5-9E60-49A9-995B-5566E5C668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" y="1548892"/>
            <a:ext cx="2875160" cy="261257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D170394-F2C6-496D-AEBE-948F380690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17" y="2225601"/>
            <a:ext cx="2826220" cy="218941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4F0C270-F2CC-4D8D-B035-43C375D483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2" y="2148688"/>
            <a:ext cx="2612571" cy="218941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765B2D1-A7A3-40FD-884C-F285B7E7DE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59" y="4161463"/>
            <a:ext cx="2612571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10"/>
    </mc:Choice>
    <mc:Fallback xmlns="">
      <p:transition spd="slow" advTm="349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5F03E-0CE6-46FA-B915-1B2B539D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365129"/>
            <a:ext cx="11782942" cy="6102906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理想の上司</a:t>
            </a:r>
            <a:br>
              <a:rPr kumimoji="1" lang="en-US" altLang="ja-JP" sz="13800" dirty="0"/>
            </a:br>
            <a:r>
              <a:rPr kumimoji="1" lang="ja-JP" altLang="en-US" sz="13800" dirty="0"/>
              <a:t>　　　　　とは？</a:t>
            </a:r>
            <a:endParaRPr kumimoji="1" lang="ja-JP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284389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5F03E-0CE6-46FA-B915-1B2B539D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365129"/>
            <a:ext cx="11782942" cy="6102906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理想の部下</a:t>
            </a:r>
            <a:br>
              <a:rPr kumimoji="1" lang="en-US" altLang="ja-JP" sz="13800" dirty="0"/>
            </a:br>
            <a:r>
              <a:rPr kumimoji="1" lang="ja-JP" altLang="en-US" sz="13800" dirty="0"/>
              <a:t>　　　　　とは？</a:t>
            </a:r>
            <a:endParaRPr kumimoji="1" lang="ja-JP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279255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CD3A00-7A63-427A-9449-943755C3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65129"/>
            <a:ext cx="11068050" cy="5921371"/>
          </a:xfrm>
        </p:spPr>
        <p:txBody>
          <a:bodyPr>
            <a:normAutofit fontScale="90000"/>
          </a:bodyPr>
          <a:lstStyle/>
          <a:p>
            <a:r>
              <a:rPr kumimoji="1" lang="ja-JP" altLang="en-US" sz="9600" dirty="0">
                <a:solidFill>
                  <a:srgbClr val="0070C0"/>
                </a:solidFill>
              </a:rPr>
              <a:t>共通点探しゲーム</a:t>
            </a:r>
            <a:br>
              <a:rPr lang="en-US" altLang="ja-JP" sz="9600" dirty="0">
                <a:solidFill>
                  <a:srgbClr val="0070C0"/>
                </a:solidFill>
              </a:rPr>
            </a:br>
            <a:r>
              <a:rPr kumimoji="1" lang="ja-JP" altLang="en-US" sz="7300" dirty="0"/>
              <a:t>①ペアの仲間との</a:t>
            </a:r>
            <a:br>
              <a:rPr kumimoji="1" lang="en-US" altLang="ja-JP" sz="7300" dirty="0"/>
            </a:br>
            <a:r>
              <a:rPr kumimoji="1" lang="ja-JP" altLang="en-US" sz="7300" dirty="0"/>
              <a:t>　　　共通点を確認する</a:t>
            </a:r>
            <a:br>
              <a:rPr kumimoji="1" lang="en-US" altLang="ja-JP" sz="7300" dirty="0"/>
            </a:br>
            <a:r>
              <a:rPr kumimoji="1" lang="ja-JP" altLang="en-US" sz="7300" dirty="0"/>
              <a:t>②制限時間内になるべく多く</a:t>
            </a:r>
            <a:br>
              <a:rPr kumimoji="1" lang="en-US" altLang="ja-JP" sz="7300" dirty="0"/>
            </a:br>
            <a:r>
              <a:rPr kumimoji="1" lang="ja-JP" altLang="en-US" sz="7300" dirty="0"/>
              <a:t>③内容は問わない</a:t>
            </a:r>
            <a:br>
              <a:rPr kumimoji="1" lang="en-US" altLang="ja-JP" sz="7300" dirty="0"/>
            </a:br>
            <a:r>
              <a:rPr kumimoji="1" lang="ja-JP" altLang="en-US" sz="7300" dirty="0"/>
              <a:t>　　　　　数だけの勝負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8819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9"/>
            <a:ext cx="11125200" cy="6207121"/>
          </a:xfrm>
        </p:spPr>
        <p:txBody>
          <a:bodyPr>
            <a:normAutofit/>
          </a:bodyPr>
          <a:lstStyle/>
          <a:p>
            <a:r>
              <a:rPr lang="ja-JP" altLang="en-US" sz="7200" dirty="0">
                <a:solidFill>
                  <a:srgbClr val="0070C0"/>
                </a:solidFill>
              </a:rPr>
              <a:t>今月の</a:t>
            </a:r>
            <a:r>
              <a:rPr kumimoji="1" lang="ja-JP" altLang="en-US" sz="7200" dirty="0">
                <a:solidFill>
                  <a:srgbClr val="0070C0"/>
                </a:solidFill>
              </a:rPr>
              <a:t>仲間の</a:t>
            </a:r>
            <a:br>
              <a:rPr kumimoji="1" lang="en-US" altLang="ja-JP" sz="7200" dirty="0">
                <a:solidFill>
                  <a:srgbClr val="0070C0"/>
                </a:solidFill>
              </a:rPr>
            </a:br>
            <a:r>
              <a:rPr kumimoji="1" lang="ja-JP" altLang="en-US" sz="7200" dirty="0">
                <a:solidFill>
                  <a:srgbClr val="0070C0"/>
                </a:solidFill>
              </a:rPr>
              <a:t>　　　　「良いところ」発表</a:t>
            </a:r>
            <a:br>
              <a:rPr lang="en-US" altLang="ja-JP" sz="5300" dirty="0"/>
            </a:br>
            <a:r>
              <a:rPr lang="ja-JP" altLang="en-US" sz="5300" dirty="0"/>
              <a:t>　　</a:t>
            </a:r>
            <a:br>
              <a:rPr lang="en-US" altLang="ja-JP" sz="5300" dirty="0"/>
            </a:br>
            <a:r>
              <a:rPr lang="ja-JP" altLang="en-US" sz="5300" dirty="0"/>
              <a:t>　</a:t>
            </a:r>
            <a:r>
              <a:rPr lang="ja-JP" altLang="en-US" sz="6600" dirty="0"/>
              <a:t>１人ずつ仲間１名の</a:t>
            </a:r>
            <a:br>
              <a:rPr lang="en-US" altLang="ja-JP" sz="6600" dirty="0"/>
            </a:br>
            <a:r>
              <a:rPr lang="ja-JP" altLang="en-US" sz="6600" dirty="0"/>
              <a:t>　　　今月の「良いところ」を</a:t>
            </a:r>
            <a:br>
              <a:rPr lang="en-US" altLang="ja-JP" sz="6600" dirty="0"/>
            </a:br>
            <a:r>
              <a:rPr lang="ja-JP" altLang="en-US" sz="6600" dirty="0"/>
              <a:t>　　　　　　　　発表してください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9767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9"/>
            <a:ext cx="11125200" cy="6207121"/>
          </a:xfrm>
        </p:spPr>
        <p:txBody>
          <a:bodyPr>
            <a:normAutofit/>
          </a:bodyPr>
          <a:lstStyle/>
          <a:p>
            <a:r>
              <a:rPr lang="ja-JP" altLang="en-US" sz="8800" dirty="0">
                <a:solidFill>
                  <a:srgbClr val="0070C0"/>
                </a:solidFill>
              </a:rPr>
              <a:t>やりたいことリストづくり</a:t>
            </a:r>
            <a:br>
              <a:rPr lang="en-US" altLang="ja-JP" sz="6000" dirty="0"/>
            </a:br>
            <a:r>
              <a:rPr lang="ja-JP" altLang="en-US" sz="6000" dirty="0"/>
              <a:t>　　個人的に今後「やりたいこと」</a:t>
            </a:r>
            <a:br>
              <a:rPr lang="en-US" altLang="ja-JP" sz="6000" dirty="0"/>
            </a:br>
            <a:r>
              <a:rPr lang="ja-JP" altLang="en-US" sz="6000" dirty="0"/>
              <a:t>　　　をリストアップしてください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5082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22BF69-E9D2-91B6-303F-73B98E26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QR コード&#10;&#10;低い精度で自動的に生成された説明">
            <a:extLst>
              <a:ext uri="{FF2B5EF4-FFF2-40B4-BE49-F238E27FC236}">
                <a16:creationId xmlns:a16="http://schemas.microsoft.com/office/drawing/2014/main" id="{F024715B-9D33-F1E2-C1D4-C59BD2036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8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65129"/>
            <a:ext cx="11670475" cy="6207121"/>
          </a:xfrm>
        </p:spPr>
        <p:txBody>
          <a:bodyPr>
            <a:normAutofit/>
          </a:bodyPr>
          <a:lstStyle/>
          <a:p>
            <a:r>
              <a:rPr lang="ja-JP" altLang="en-US" sz="8000" dirty="0">
                <a:solidFill>
                  <a:srgbClr val="0070C0"/>
                </a:solidFill>
              </a:rPr>
              <a:t>理想の一日</a:t>
            </a:r>
            <a:br>
              <a:rPr lang="en-US" altLang="ja-JP" sz="5400" dirty="0"/>
            </a:br>
            <a:r>
              <a:rPr lang="ja-JP" altLang="en-US" sz="6000" dirty="0"/>
              <a:t>自分にとっての</a:t>
            </a:r>
            <a:br>
              <a:rPr lang="en-US" altLang="ja-JP" sz="6000" dirty="0"/>
            </a:br>
            <a:r>
              <a:rPr lang="ja-JP" altLang="en-US" sz="6000" dirty="0"/>
              <a:t>　　理想の１日の過ごし方を</a:t>
            </a:r>
            <a:br>
              <a:rPr lang="en-US" altLang="ja-JP" sz="6000" dirty="0"/>
            </a:br>
            <a:r>
              <a:rPr lang="ja-JP" altLang="en-US" sz="6000" dirty="0"/>
              <a:t>　　　　　考えてください</a:t>
            </a:r>
            <a:br>
              <a:rPr lang="en-US" altLang="ja-JP" sz="6000" dirty="0"/>
            </a:br>
            <a:r>
              <a:rPr lang="ja-JP" altLang="en-US" sz="6000" dirty="0"/>
              <a:t>平日・休日・日常・休暇、など、</a:t>
            </a:r>
            <a:br>
              <a:rPr lang="en-US" altLang="ja-JP" sz="6000" dirty="0"/>
            </a:br>
            <a:r>
              <a:rPr lang="ja-JP" altLang="en-US" sz="6000" dirty="0"/>
              <a:t>　　複数作成するのがオススメです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094380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65129"/>
            <a:ext cx="11634849" cy="6207121"/>
          </a:xfrm>
        </p:spPr>
        <p:txBody>
          <a:bodyPr>
            <a:normAutofit fontScale="90000"/>
          </a:bodyPr>
          <a:lstStyle/>
          <a:p>
            <a:r>
              <a:rPr lang="ja-JP" altLang="en-US" sz="7200" dirty="0">
                <a:solidFill>
                  <a:srgbClr val="0070C0"/>
                </a:solidFill>
              </a:rPr>
              <a:t>将来の目標・ビジョンづくり</a:t>
            </a:r>
            <a:br>
              <a:rPr lang="en-US" altLang="ja-JP" sz="7200" dirty="0">
                <a:solidFill>
                  <a:srgbClr val="0070C0"/>
                </a:solidFill>
              </a:rPr>
            </a:br>
            <a:br>
              <a:rPr lang="en-US" altLang="ja-JP" sz="7200" dirty="0">
                <a:solidFill>
                  <a:srgbClr val="0070C0"/>
                </a:solidFill>
              </a:rPr>
            </a:br>
            <a:r>
              <a:rPr lang="ja-JP" altLang="en-US" sz="5400" dirty="0"/>
              <a:t>①各自、個人の目標・ビジョンを</a:t>
            </a:r>
            <a:br>
              <a:rPr lang="en-US" altLang="ja-JP" sz="5400" dirty="0"/>
            </a:br>
            <a:r>
              <a:rPr lang="ja-JP" altLang="en-US" sz="5400" dirty="0"/>
              <a:t>　　　考えて発表してください</a:t>
            </a:r>
            <a:br>
              <a:rPr lang="en-US" altLang="ja-JP" sz="5400" dirty="0"/>
            </a:br>
            <a:r>
              <a:rPr lang="ja-JP" altLang="en-US" sz="5400" dirty="0"/>
              <a:t>②上記①を前提に、</a:t>
            </a:r>
            <a:br>
              <a:rPr lang="en-US" altLang="ja-JP" sz="5400" dirty="0"/>
            </a:br>
            <a:r>
              <a:rPr lang="ja-JP" altLang="en-US" sz="5400" dirty="0"/>
              <a:t>　　　チーム全体の目標・ビジョンを</a:t>
            </a:r>
            <a:br>
              <a:rPr lang="en-US" altLang="ja-JP" sz="5400" dirty="0"/>
            </a:br>
            <a:r>
              <a:rPr lang="ja-JP" altLang="en-US" sz="5400" dirty="0"/>
              <a:t>　　　考えて発表してください</a:t>
            </a:r>
            <a:br>
              <a:rPr lang="en-US" altLang="ja-JP" sz="5400" dirty="0"/>
            </a:br>
            <a:r>
              <a:rPr lang="ja-JP" altLang="en-US" sz="5400" dirty="0"/>
              <a:t>　　　　（方法はお任せします）</a:t>
            </a:r>
            <a:r>
              <a:rPr lang="ja-JP" altLang="en-US" sz="5300" dirty="0"/>
              <a:t>　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151622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9"/>
            <a:ext cx="11125200" cy="6207121"/>
          </a:xfrm>
        </p:spPr>
        <p:txBody>
          <a:bodyPr>
            <a:normAutofit fontScale="90000"/>
          </a:bodyPr>
          <a:lstStyle/>
          <a:p>
            <a:r>
              <a:rPr lang="ja-JP" altLang="en-US" sz="7200" dirty="0">
                <a:solidFill>
                  <a:srgbClr val="0070C0"/>
                </a:solidFill>
              </a:rPr>
              <a:t>人生の浮き沈みグラフ</a:t>
            </a:r>
            <a:br>
              <a:rPr lang="en-US" altLang="ja-JP" sz="7200" dirty="0">
                <a:solidFill>
                  <a:srgbClr val="0070C0"/>
                </a:solidFill>
              </a:rPr>
            </a:br>
            <a:r>
              <a:rPr lang="ja-JP" altLang="en-US" sz="6600" dirty="0"/>
              <a:t>人生で</a:t>
            </a:r>
            <a:br>
              <a:rPr lang="en-US" altLang="ja-JP" sz="6600" dirty="0"/>
            </a:br>
            <a:r>
              <a:rPr lang="ja-JP" altLang="en-US" sz="6600" dirty="0"/>
              <a:t>　嬉しかった、悲しかった、</a:t>
            </a:r>
            <a:br>
              <a:rPr lang="en-US" altLang="ja-JP" sz="6600" dirty="0"/>
            </a:br>
            <a:r>
              <a:rPr lang="ja-JP" altLang="en-US" sz="6600" dirty="0"/>
              <a:t>　楽しかった、辛かった、</a:t>
            </a:r>
            <a:br>
              <a:rPr lang="en-US" altLang="ja-JP" sz="6600" dirty="0"/>
            </a:br>
            <a:r>
              <a:rPr lang="ja-JP" altLang="en-US" sz="6600" dirty="0"/>
              <a:t>　感動したなどの浮き沈みを</a:t>
            </a:r>
            <a:br>
              <a:rPr lang="en-US" altLang="ja-JP" sz="6600" dirty="0"/>
            </a:br>
            <a:r>
              <a:rPr lang="ja-JP" altLang="en-US" sz="6600" dirty="0"/>
              <a:t>　　グラフで表現して</a:t>
            </a:r>
            <a:br>
              <a:rPr lang="en-US" altLang="ja-JP" sz="6600" dirty="0"/>
            </a:br>
            <a:r>
              <a:rPr lang="ja-JP" altLang="en-US" sz="6600" dirty="0"/>
              <a:t>　　　　発表してください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155205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9"/>
            <a:ext cx="11125200" cy="6207121"/>
          </a:xfrm>
        </p:spPr>
        <p:txBody>
          <a:bodyPr>
            <a:normAutofit/>
          </a:bodyPr>
          <a:lstStyle/>
          <a:p>
            <a:r>
              <a:rPr lang="ja-JP" altLang="en-US" sz="7200" dirty="0">
                <a:solidFill>
                  <a:srgbClr val="0070C0"/>
                </a:solidFill>
              </a:rPr>
              <a:t>コーチング体験</a:t>
            </a:r>
            <a:br>
              <a:rPr lang="en-US" altLang="ja-JP" sz="7200" dirty="0">
                <a:solidFill>
                  <a:srgbClr val="0070C0"/>
                </a:solidFill>
              </a:rPr>
            </a:br>
            <a:r>
              <a:rPr lang="ja-JP" altLang="en-US" sz="7200" dirty="0">
                <a:solidFill>
                  <a:srgbClr val="0070C0"/>
                </a:solidFill>
              </a:rPr>
              <a:t>　（</a:t>
            </a:r>
            <a:r>
              <a:rPr lang="en-US" altLang="ja-JP" sz="7200" dirty="0">
                <a:solidFill>
                  <a:srgbClr val="0070C0"/>
                </a:solidFill>
              </a:rPr>
              <a:t>GROW</a:t>
            </a:r>
            <a:r>
              <a:rPr lang="ja-JP" altLang="en-US" sz="7200" dirty="0">
                <a:solidFill>
                  <a:srgbClr val="0070C0"/>
                </a:solidFill>
              </a:rPr>
              <a:t>モデル）</a:t>
            </a:r>
            <a:br>
              <a:rPr lang="en-US" altLang="ja-JP" sz="7200" dirty="0">
                <a:solidFill>
                  <a:srgbClr val="0070C0"/>
                </a:solidFill>
              </a:rPr>
            </a:br>
            <a:r>
              <a:rPr lang="ja-JP" altLang="en-US" sz="6600" dirty="0"/>
              <a:t>二人一組で交互に</a:t>
            </a:r>
            <a:br>
              <a:rPr lang="en-US" altLang="ja-JP" sz="6600" dirty="0"/>
            </a:br>
            <a:r>
              <a:rPr lang="ja-JP" altLang="en-US" sz="6600" dirty="0"/>
              <a:t>　コーチ役とクライアント役</a:t>
            </a:r>
            <a:br>
              <a:rPr lang="en-US" altLang="ja-JP" sz="6600" dirty="0"/>
            </a:br>
            <a:r>
              <a:rPr lang="ja-JP" altLang="en-US" sz="6600" dirty="0"/>
              <a:t>　　に分かれてコーチング練習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26911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AE728FC-6BFF-4FB5-8412-50C6FC7C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61365"/>
            <a:ext cx="11910950" cy="6441141"/>
          </a:xfrm>
        </p:spPr>
        <p:txBody>
          <a:bodyPr>
            <a:normAutofit/>
          </a:bodyPr>
          <a:lstStyle/>
          <a:p>
            <a:r>
              <a:rPr kumimoji="1" lang="ja-JP" altLang="en-US" sz="8000" dirty="0"/>
              <a:t>難しい話はありません。</a:t>
            </a:r>
            <a:br>
              <a:rPr kumimoji="1" lang="en-US" altLang="ja-JP" sz="8000" dirty="0"/>
            </a:br>
            <a:r>
              <a:rPr kumimoji="1" lang="ja-JP" altLang="en-US" sz="8000" dirty="0"/>
              <a:t>普段のお仕事の中では</a:t>
            </a:r>
            <a:br>
              <a:rPr kumimoji="1" lang="en-US" altLang="ja-JP" sz="8000" dirty="0"/>
            </a:br>
            <a:r>
              <a:rPr kumimoji="1" lang="ja-JP" altLang="en-US" sz="8000" dirty="0"/>
              <a:t>取れないコミュニケーションを増やすゲームをしたり</a:t>
            </a:r>
            <a:br>
              <a:rPr kumimoji="1" lang="en-US" altLang="ja-JP" sz="8000" dirty="0"/>
            </a:br>
            <a:r>
              <a:rPr kumimoji="1" lang="ja-JP" altLang="en-US" sz="8000" dirty="0"/>
              <a:t>クイズを楽しむ研修です。</a:t>
            </a:r>
          </a:p>
        </p:txBody>
      </p:sp>
    </p:spTree>
    <p:extLst>
      <p:ext uri="{BB962C8B-B14F-4D97-AF65-F5344CB8AC3E}">
        <p14:creationId xmlns:p14="http://schemas.microsoft.com/office/powerpoint/2010/main" val="3947115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574330C-6700-41E1-8209-6FD37B399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43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6B89A8-4892-225E-5691-06BA920E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90762FF8-BDCC-D95F-24F7-B489FDE5C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" y="0"/>
            <a:ext cx="11944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81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D6A32-F669-E26F-9DFA-C243B6C1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文字の書かれた紙&#10;&#10;自動的に生成された説明">
            <a:extLst>
              <a:ext uri="{FF2B5EF4-FFF2-40B4-BE49-F238E27FC236}">
                <a16:creationId xmlns:a16="http://schemas.microsoft.com/office/drawing/2014/main" id="{41B89512-6616-7E3C-97F0-62218004C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67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22C76B-F478-4DE1-AED3-D3E0A577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118534"/>
            <a:ext cx="11439649" cy="6739466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solidFill>
                  <a:srgbClr val="0070C0"/>
                </a:solidFill>
              </a:rPr>
              <a:t>人生で○○と思うことは？</a:t>
            </a:r>
            <a:br>
              <a:rPr kumimoji="1" lang="en-US" altLang="ja-JP" sz="6600" dirty="0"/>
            </a:br>
            <a:r>
              <a:rPr kumimoji="1" lang="ja-JP" altLang="en-US" sz="6600" dirty="0"/>
              <a:t>今までの人生で、</a:t>
            </a:r>
            <a:br>
              <a:rPr kumimoji="1" lang="en-US" altLang="ja-JP" sz="6600" dirty="0"/>
            </a:br>
            <a:r>
              <a:rPr kumimoji="1" lang="ja-JP" altLang="en-US" sz="6600" dirty="0"/>
              <a:t>嬉しかった、悲しかった、成功</a:t>
            </a:r>
            <a:r>
              <a:rPr lang="ja-JP" altLang="en-US" sz="6600" dirty="0"/>
              <a:t>、</a:t>
            </a:r>
            <a:r>
              <a:rPr kumimoji="1" lang="ja-JP" altLang="en-US" sz="6600" dirty="0"/>
              <a:t>失敗、変化、成長、学んだ、</a:t>
            </a:r>
            <a:br>
              <a:rPr kumimoji="1" lang="en-US" altLang="ja-JP" sz="6600" dirty="0"/>
            </a:br>
            <a:r>
              <a:rPr kumimoji="1" lang="ja-JP" altLang="en-US" sz="6600" dirty="0"/>
              <a:t>などの「お題」について考え、</a:t>
            </a:r>
            <a:br>
              <a:rPr kumimoji="1" lang="en-US" altLang="ja-JP" sz="6600" dirty="0"/>
            </a:br>
            <a:r>
              <a:rPr kumimoji="1" lang="ja-JP" altLang="en-US" sz="6600" dirty="0"/>
              <a:t>発表して下さい</a:t>
            </a:r>
          </a:p>
        </p:txBody>
      </p:sp>
    </p:spTree>
    <p:extLst>
      <p:ext uri="{BB962C8B-B14F-4D97-AF65-F5344CB8AC3E}">
        <p14:creationId xmlns:p14="http://schemas.microsoft.com/office/powerpoint/2010/main" val="3791997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22C76B-F478-4DE1-AED3-D3E0A577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9"/>
            <a:ext cx="10953750" cy="6149971"/>
          </a:xfrm>
        </p:spPr>
        <p:txBody>
          <a:bodyPr>
            <a:normAutofit fontScale="90000"/>
          </a:bodyPr>
          <a:lstStyle/>
          <a:p>
            <a:r>
              <a:rPr kumimoji="1" lang="ja-JP" altLang="en-US" sz="6600" dirty="0">
                <a:solidFill>
                  <a:srgbClr val="0070C0"/>
                </a:solidFill>
              </a:rPr>
              <a:t>「未来のヒーローインタビュー」</a:t>
            </a:r>
            <a:br>
              <a:rPr kumimoji="1" lang="en-US" altLang="ja-JP" sz="6600" dirty="0">
                <a:solidFill>
                  <a:srgbClr val="0070C0"/>
                </a:solidFill>
              </a:rPr>
            </a:br>
            <a:r>
              <a:rPr lang="ja-JP" altLang="en-US" sz="6600" dirty="0"/>
              <a:t>①</a:t>
            </a:r>
            <a:r>
              <a:rPr kumimoji="1" lang="ja-JP" altLang="en-US" sz="6600" dirty="0"/>
              <a:t>ヒーロー役</a:t>
            </a:r>
            <a:br>
              <a:rPr kumimoji="1" lang="en-US" altLang="ja-JP" sz="6600" dirty="0"/>
            </a:br>
            <a:r>
              <a:rPr kumimoji="1" lang="ja-JP" altLang="en-US" sz="6600" dirty="0"/>
              <a:t>　　目標達成や成功した状況を</a:t>
            </a:r>
            <a:br>
              <a:rPr kumimoji="1" lang="en-US" altLang="ja-JP" sz="6600" dirty="0"/>
            </a:br>
            <a:r>
              <a:rPr kumimoji="1" lang="ja-JP" altLang="en-US" sz="6600" dirty="0"/>
              <a:t>　　　　思い浮かべて受け答え</a:t>
            </a:r>
            <a:br>
              <a:rPr kumimoji="1" lang="en-US" altLang="ja-JP" sz="6600" dirty="0"/>
            </a:br>
            <a:r>
              <a:rPr kumimoji="1" lang="ja-JP" altLang="en-US" sz="6600" dirty="0"/>
              <a:t>②</a:t>
            </a:r>
            <a:r>
              <a:rPr lang="ja-JP" altLang="en-US" sz="6600" dirty="0"/>
              <a:t>インタビュー役</a:t>
            </a:r>
            <a:br>
              <a:rPr lang="en-US" altLang="ja-JP" sz="6600" dirty="0"/>
            </a:br>
            <a:r>
              <a:rPr lang="ja-JP" altLang="en-US" sz="6600" dirty="0"/>
              <a:t>　　　リアルなインタビュー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829599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9"/>
            <a:ext cx="11125200" cy="6207121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solidFill>
                  <a:srgbClr val="0070C0"/>
                </a:solidFill>
              </a:rPr>
              <a:t>大切なものとその理由</a:t>
            </a:r>
            <a:br>
              <a:rPr kumimoji="1" lang="en-US" altLang="ja-JP" sz="7200" dirty="0">
                <a:solidFill>
                  <a:srgbClr val="0070C0"/>
                </a:solidFill>
              </a:rPr>
            </a:br>
            <a:r>
              <a:rPr kumimoji="1" lang="ja-JP" altLang="en-US" sz="7200" dirty="0">
                <a:solidFill>
                  <a:srgbClr val="0070C0"/>
                </a:solidFill>
              </a:rPr>
              <a:t>　ランキングづくり</a:t>
            </a:r>
            <a:br>
              <a:rPr kumimoji="1" lang="en-US" altLang="ja-JP" sz="7200" dirty="0">
                <a:solidFill>
                  <a:srgbClr val="0070C0"/>
                </a:solidFill>
              </a:rPr>
            </a:br>
            <a:r>
              <a:rPr lang="ja-JP" altLang="en-US" sz="5300" dirty="0"/>
              <a:t>①健康、②楽しみ、③成長、④お金、⑤目標達成、⑥名誉、⑦愛情、</a:t>
            </a:r>
            <a:br>
              <a:rPr lang="en-US" altLang="ja-JP" sz="5300" dirty="0"/>
            </a:br>
            <a:r>
              <a:rPr lang="ja-JP" altLang="en-US" sz="5300" dirty="0"/>
              <a:t>　の７項目について大切だと思う</a:t>
            </a:r>
            <a:br>
              <a:rPr lang="en-US" altLang="ja-JP" sz="5300" dirty="0"/>
            </a:br>
            <a:r>
              <a:rPr lang="ja-JP" altLang="en-US" sz="5300" dirty="0"/>
              <a:t>　　順番とその理由を考えて</a:t>
            </a:r>
            <a:br>
              <a:rPr lang="en-US" altLang="ja-JP" sz="5300" dirty="0"/>
            </a:br>
            <a:r>
              <a:rPr lang="ja-JP" altLang="en-US" sz="5300" dirty="0"/>
              <a:t>　　　　　　　　発表してください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703738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A04B5D-795E-4444-9D10-05C6FD40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922" y="365129"/>
            <a:ext cx="9631878" cy="6357404"/>
          </a:xfrm>
        </p:spPr>
        <p:txBody>
          <a:bodyPr>
            <a:normAutofit fontScale="90000"/>
          </a:bodyPr>
          <a:lstStyle/>
          <a:p>
            <a:r>
              <a:rPr kumimoji="1" lang="ja-JP" altLang="en-US" sz="16600" dirty="0"/>
              <a:t>チーム</a:t>
            </a:r>
            <a:br>
              <a:rPr kumimoji="1" lang="en-US" altLang="ja-JP" sz="16600" dirty="0"/>
            </a:br>
            <a:r>
              <a:rPr kumimoji="1" lang="ja-JP" altLang="en-US" sz="16600" dirty="0"/>
              <a:t>　ワーク</a:t>
            </a:r>
            <a:br>
              <a:rPr kumimoji="1" lang="en-US" altLang="ja-JP" sz="16600" dirty="0"/>
            </a:br>
            <a:r>
              <a:rPr kumimoji="1" lang="ja-JP" altLang="en-US" sz="16600" dirty="0"/>
              <a:t>　　　強化</a:t>
            </a:r>
          </a:p>
        </p:txBody>
      </p:sp>
    </p:spTree>
    <p:extLst>
      <p:ext uri="{BB962C8B-B14F-4D97-AF65-F5344CB8AC3E}">
        <p14:creationId xmlns:p14="http://schemas.microsoft.com/office/powerpoint/2010/main" val="2218251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9"/>
            <a:ext cx="11963400" cy="6207121"/>
          </a:xfrm>
        </p:spPr>
        <p:txBody>
          <a:bodyPr>
            <a:normAutofit/>
          </a:bodyPr>
          <a:lstStyle/>
          <a:p>
            <a:r>
              <a:rPr kumimoji="1" lang="ja-JP" altLang="en-US" sz="8800" dirty="0">
                <a:solidFill>
                  <a:srgbClr val="0070C0"/>
                </a:solidFill>
              </a:rPr>
              <a:t>チーム名・ロゴ</a:t>
            </a:r>
            <a:br>
              <a:rPr kumimoji="1" lang="en-US" altLang="ja-JP" sz="8800" dirty="0">
                <a:solidFill>
                  <a:srgbClr val="0070C0"/>
                </a:solidFill>
              </a:rPr>
            </a:br>
            <a:r>
              <a:rPr kumimoji="1" lang="ja-JP" altLang="en-US" sz="8800" dirty="0">
                <a:solidFill>
                  <a:srgbClr val="0070C0"/>
                </a:solidFill>
              </a:rPr>
              <a:t>　　　　　・モットーづくり</a:t>
            </a:r>
            <a:br>
              <a:rPr kumimoji="1" lang="en-US" altLang="ja-JP" sz="8800" dirty="0">
                <a:solidFill>
                  <a:srgbClr val="0070C0"/>
                </a:solidFill>
              </a:rPr>
            </a:br>
            <a:r>
              <a:rPr lang="ja-JP" altLang="en-US" sz="6000" dirty="0"/>
              <a:t>チームで協力して</a:t>
            </a:r>
            <a:br>
              <a:rPr lang="en-US" altLang="ja-JP" sz="6000" dirty="0"/>
            </a:br>
            <a:r>
              <a:rPr lang="ja-JP" altLang="en-US" sz="6000" dirty="0"/>
              <a:t>　チーム名・ロゴ・モットーを</a:t>
            </a:r>
            <a:br>
              <a:rPr lang="en-US" altLang="ja-JP" sz="6000" dirty="0"/>
            </a:br>
            <a:r>
              <a:rPr lang="ja-JP" altLang="en-US" sz="6000" dirty="0"/>
              <a:t>　　作ってください</a:t>
            </a:r>
            <a:br>
              <a:rPr lang="en-US" altLang="ja-JP" sz="6000" dirty="0"/>
            </a:br>
            <a:r>
              <a:rPr lang="ja-JP" altLang="en-US" sz="6000" dirty="0"/>
              <a:t>　　　（方法はお任せします）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0647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325439"/>
            <a:ext cx="11125200" cy="6207121"/>
          </a:xfrm>
        </p:spPr>
        <p:txBody>
          <a:bodyPr>
            <a:noAutofit/>
          </a:bodyPr>
          <a:lstStyle/>
          <a:p>
            <a:r>
              <a:rPr lang="ja-JP" altLang="en-US" sz="8000" dirty="0">
                <a:solidFill>
                  <a:srgbClr val="0070C0"/>
                </a:solidFill>
              </a:rPr>
              <a:t>描いてみよう！流れ星</a:t>
            </a:r>
            <a:br>
              <a:rPr kumimoji="1" lang="en-US" altLang="ja-JP" sz="6000" dirty="0"/>
            </a:br>
            <a:r>
              <a:rPr lang="ja-JP" altLang="en-US" sz="6000" dirty="0"/>
              <a:t>①ペンと紙を準備してください</a:t>
            </a:r>
            <a:br>
              <a:rPr lang="en-US" altLang="ja-JP" sz="6000" dirty="0"/>
            </a:br>
            <a:r>
              <a:rPr lang="ja-JP" altLang="en-US" sz="6000" dirty="0"/>
              <a:t>②講師から口頭で「風景」</a:t>
            </a:r>
            <a:br>
              <a:rPr lang="en-US" altLang="ja-JP" sz="6000" dirty="0"/>
            </a:br>
            <a:r>
              <a:rPr lang="ja-JP" altLang="en-US" sz="6000" dirty="0"/>
              <a:t>　　　について口頭でお伝えします</a:t>
            </a:r>
            <a:br>
              <a:rPr lang="en-US" altLang="ja-JP" sz="6000" dirty="0"/>
            </a:br>
            <a:r>
              <a:rPr lang="ja-JP" altLang="en-US" sz="6000" dirty="0"/>
              <a:t>③講師から聞いた「風景」を</a:t>
            </a:r>
            <a:br>
              <a:rPr lang="en-US" altLang="ja-JP" sz="6000" dirty="0"/>
            </a:br>
            <a:r>
              <a:rPr lang="ja-JP" altLang="en-US" sz="6000" dirty="0"/>
              <a:t>　　　　　　　紙に描いてください</a:t>
            </a:r>
            <a:br>
              <a:rPr lang="en-US" altLang="ja-JP" sz="6000" dirty="0"/>
            </a:br>
            <a:r>
              <a:rPr lang="ja-JP" altLang="en-US" sz="6000" dirty="0"/>
              <a:t>（絵のうまさは関係ありません）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53773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9"/>
            <a:ext cx="11125200" cy="6207121"/>
          </a:xfrm>
        </p:spPr>
        <p:txBody>
          <a:bodyPr>
            <a:noAutofit/>
          </a:bodyPr>
          <a:lstStyle/>
          <a:p>
            <a:r>
              <a:rPr lang="ja-JP" altLang="en-US" sz="8000" dirty="0">
                <a:solidFill>
                  <a:srgbClr val="0070C0"/>
                </a:solidFill>
              </a:rPr>
              <a:t>描いてみよう！花火</a:t>
            </a:r>
            <a:br>
              <a:rPr kumimoji="1" lang="en-US" altLang="ja-JP" sz="6000" dirty="0"/>
            </a:br>
            <a:r>
              <a:rPr lang="ja-JP" altLang="en-US" sz="6000" dirty="0"/>
              <a:t>①ペンと紙を準備してください</a:t>
            </a:r>
            <a:br>
              <a:rPr lang="en-US" altLang="ja-JP" sz="6000" dirty="0"/>
            </a:br>
            <a:r>
              <a:rPr lang="ja-JP" altLang="en-US" sz="6000" dirty="0"/>
              <a:t>②講師から口頭で「風景」</a:t>
            </a:r>
            <a:br>
              <a:rPr lang="en-US" altLang="ja-JP" sz="6000" dirty="0"/>
            </a:br>
            <a:r>
              <a:rPr lang="ja-JP" altLang="en-US" sz="6000" dirty="0"/>
              <a:t>　　　について口頭でお伝えします</a:t>
            </a:r>
            <a:br>
              <a:rPr lang="en-US" altLang="ja-JP" sz="6000" dirty="0"/>
            </a:br>
            <a:r>
              <a:rPr lang="ja-JP" altLang="en-US" sz="6000" dirty="0"/>
              <a:t>③講師から聞いた「風景」を</a:t>
            </a:r>
            <a:br>
              <a:rPr lang="en-US" altLang="ja-JP" sz="6000" dirty="0"/>
            </a:br>
            <a:r>
              <a:rPr lang="ja-JP" altLang="en-US" sz="6000" dirty="0"/>
              <a:t>　　　　　　　紙に描いてください</a:t>
            </a:r>
            <a:br>
              <a:rPr lang="en-US" altLang="ja-JP" sz="6000" dirty="0"/>
            </a:br>
            <a:r>
              <a:rPr lang="ja-JP" altLang="en-US" sz="6000" dirty="0"/>
              <a:t>（絵のうまさは関係ありません）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4392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1CFE73-E88B-4CCE-BE29-97DBBD52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365129"/>
            <a:ext cx="11092543" cy="6087922"/>
          </a:xfrm>
        </p:spPr>
        <p:txBody>
          <a:bodyPr>
            <a:noAutofit/>
          </a:bodyPr>
          <a:lstStyle/>
          <a:p>
            <a:r>
              <a:rPr kumimoji="1" lang="en-US" altLang="ja-JP" sz="37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MVP</a:t>
            </a:r>
            <a:endParaRPr kumimoji="1" lang="ja-JP" altLang="en-US" sz="37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511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9"/>
            <a:ext cx="11125200" cy="6207121"/>
          </a:xfrm>
        </p:spPr>
        <p:txBody>
          <a:bodyPr>
            <a:noAutofit/>
          </a:bodyPr>
          <a:lstStyle/>
          <a:p>
            <a:r>
              <a:rPr kumimoji="1" lang="ja-JP" altLang="en-US" sz="7200" dirty="0">
                <a:solidFill>
                  <a:srgbClr val="0070C0"/>
                </a:solidFill>
              </a:rPr>
              <a:t>言葉だけでカタチを伝えよう</a:t>
            </a:r>
            <a:br>
              <a:rPr kumimoji="1" lang="en-US" altLang="ja-JP" sz="6000" dirty="0"/>
            </a:br>
            <a:r>
              <a:rPr lang="ja-JP" altLang="en-US" sz="6000" dirty="0"/>
              <a:t>①伝え手と書き手は背中合わせ</a:t>
            </a:r>
            <a:br>
              <a:rPr lang="en-US" altLang="ja-JP" sz="6000" dirty="0"/>
            </a:br>
            <a:r>
              <a:rPr lang="ja-JP" altLang="en-US" sz="6000" dirty="0"/>
              <a:t>②伝え手は言葉だけで</a:t>
            </a:r>
            <a:br>
              <a:rPr lang="en-US" altLang="ja-JP" sz="6000" dirty="0"/>
            </a:br>
            <a:r>
              <a:rPr lang="ja-JP" altLang="en-US" sz="6000" dirty="0"/>
              <a:t>　　　　　　お題のカタチを伝える</a:t>
            </a:r>
            <a:br>
              <a:rPr lang="en-US" altLang="ja-JP" sz="6000" dirty="0"/>
            </a:br>
            <a:r>
              <a:rPr lang="ja-JP" altLang="en-US" sz="6000" dirty="0"/>
              <a:t>③書き手の発言は</a:t>
            </a:r>
            <a:br>
              <a:rPr lang="en-US" altLang="ja-JP" sz="6000" dirty="0"/>
            </a:br>
            <a:r>
              <a:rPr lang="ja-JP" altLang="en-US" sz="6000" dirty="0"/>
              <a:t>　　　　　　　「はい・いいえ」のみ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41191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65129"/>
            <a:ext cx="11670475" cy="6207121"/>
          </a:xfrm>
        </p:spPr>
        <p:txBody>
          <a:bodyPr>
            <a:normAutofit/>
          </a:bodyPr>
          <a:lstStyle/>
          <a:p>
            <a:r>
              <a:rPr kumimoji="1" lang="ja-JP" altLang="en-US" sz="10700" dirty="0">
                <a:solidFill>
                  <a:srgbClr val="0070C0"/>
                </a:solidFill>
              </a:rPr>
              <a:t>ヘリウムリング</a:t>
            </a:r>
            <a:br>
              <a:rPr kumimoji="1" lang="en-US" altLang="ja-JP" sz="10700" dirty="0">
                <a:solidFill>
                  <a:srgbClr val="0070C0"/>
                </a:solidFill>
              </a:rPr>
            </a:br>
            <a:r>
              <a:rPr kumimoji="1" lang="ja-JP" altLang="en-US" sz="7300" dirty="0"/>
              <a:t>・人差し指第２関節まで</a:t>
            </a:r>
            <a:br>
              <a:rPr kumimoji="1" lang="en-US" altLang="ja-JP" sz="7300" dirty="0"/>
            </a:br>
            <a:r>
              <a:rPr kumimoji="1" lang="ja-JP" altLang="en-US" sz="7300" dirty="0"/>
              <a:t>・指は地面と水平に</a:t>
            </a:r>
            <a:br>
              <a:rPr kumimoji="1" lang="en-US" altLang="ja-JP" sz="7300" dirty="0"/>
            </a:br>
            <a:r>
              <a:rPr kumimoji="1" lang="ja-JP" altLang="en-US" sz="7300" dirty="0"/>
              <a:t>・指が少しでも離れたらアウト</a:t>
            </a:r>
            <a:br>
              <a:rPr kumimoji="1" lang="en-US" altLang="ja-JP" sz="7300" dirty="0"/>
            </a:br>
            <a:r>
              <a:rPr kumimoji="1" lang="ja-JP" altLang="en-US" sz="7300" dirty="0"/>
              <a:t>・全員床に手がつくまで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469426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"/>
            <a:ext cx="11670475" cy="6858000"/>
          </a:xfrm>
        </p:spPr>
        <p:txBody>
          <a:bodyPr>
            <a:normAutofit/>
          </a:bodyPr>
          <a:lstStyle/>
          <a:p>
            <a:r>
              <a:rPr kumimoji="1" lang="ja-JP" altLang="en-US" sz="8800" dirty="0">
                <a:solidFill>
                  <a:srgbClr val="0070C0"/>
                </a:solidFill>
              </a:rPr>
              <a:t>「タワービルディング」</a:t>
            </a:r>
            <a:br>
              <a:rPr kumimoji="1" lang="en-US" altLang="ja-JP" sz="7200" dirty="0"/>
            </a:br>
            <a:r>
              <a:rPr lang="ja-JP" altLang="en-US" sz="7200" dirty="0"/>
              <a:t>①作戦タイム</a:t>
            </a:r>
            <a:br>
              <a:rPr lang="en-US" altLang="ja-JP" sz="7200" dirty="0"/>
            </a:br>
            <a:r>
              <a:rPr lang="ja-JP" altLang="en-US" sz="7200" dirty="0"/>
              <a:t>　　紙に触らずに作戦会議</a:t>
            </a:r>
            <a:br>
              <a:rPr kumimoji="1" lang="en-US" altLang="ja-JP" sz="7200" dirty="0"/>
            </a:br>
            <a:r>
              <a:rPr kumimoji="1" lang="ja-JP" altLang="en-US" sz="7200" dirty="0"/>
              <a:t>②実行タイム</a:t>
            </a:r>
            <a:br>
              <a:rPr kumimoji="1" lang="en-US" altLang="ja-JP" sz="7200" dirty="0"/>
            </a:br>
            <a:r>
              <a:rPr kumimoji="1" lang="ja-JP" altLang="en-US" sz="7200" dirty="0"/>
              <a:t>　　一番の高さを目指す</a:t>
            </a:r>
          </a:p>
        </p:txBody>
      </p:sp>
    </p:spTree>
    <p:extLst>
      <p:ext uri="{BB962C8B-B14F-4D97-AF65-F5344CB8AC3E}">
        <p14:creationId xmlns:p14="http://schemas.microsoft.com/office/powerpoint/2010/main" val="3453444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"/>
            <a:ext cx="11670475" cy="6858000"/>
          </a:xfrm>
        </p:spPr>
        <p:txBody>
          <a:bodyPr>
            <a:normAutofit fontScale="90000"/>
          </a:bodyPr>
          <a:lstStyle/>
          <a:p>
            <a:r>
              <a:rPr lang="ja-JP" altLang="en-US" sz="8800" dirty="0">
                <a:solidFill>
                  <a:srgbClr val="0070C0"/>
                </a:solidFill>
              </a:rPr>
              <a:t>カタカナを</a:t>
            </a:r>
            <a:br>
              <a:rPr lang="en-US" altLang="ja-JP" sz="8800" dirty="0">
                <a:solidFill>
                  <a:srgbClr val="0070C0"/>
                </a:solidFill>
              </a:rPr>
            </a:br>
            <a:r>
              <a:rPr lang="ja-JP" altLang="en-US" sz="8800" dirty="0">
                <a:solidFill>
                  <a:srgbClr val="0070C0"/>
                </a:solidFill>
              </a:rPr>
              <a:t>　カタカナ無しでゲーム</a:t>
            </a:r>
            <a:br>
              <a:rPr lang="en-US" altLang="ja-JP" sz="8800" dirty="0">
                <a:solidFill>
                  <a:srgbClr val="0070C0"/>
                </a:solidFill>
              </a:rPr>
            </a:br>
            <a:r>
              <a:rPr lang="ja-JP" altLang="en-US" sz="6700" dirty="0"/>
              <a:t>①出題者は「お題」を</a:t>
            </a:r>
            <a:br>
              <a:rPr lang="en-US" altLang="ja-JP" sz="6700" dirty="0"/>
            </a:br>
            <a:r>
              <a:rPr lang="ja-JP" altLang="en-US" sz="6700" dirty="0"/>
              <a:t>　　　　　カタカナ語無しで説明</a:t>
            </a:r>
            <a:br>
              <a:rPr lang="en-US" altLang="ja-JP" sz="6700" dirty="0"/>
            </a:br>
            <a:r>
              <a:rPr kumimoji="1" lang="ja-JP" altLang="en-US" sz="6700" dirty="0"/>
              <a:t>②回答者は「お題」を当てる</a:t>
            </a:r>
            <a:br>
              <a:rPr kumimoji="1" lang="en-US" altLang="ja-JP" sz="6700" dirty="0"/>
            </a:br>
            <a:r>
              <a:rPr kumimoji="1" lang="ja-JP" altLang="en-US" sz="6700" dirty="0"/>
              <a:t>③一番早く当てられたチームの勝ち</a:t>
            </a:r>
            <a:br>
              <a:rPr kumimoji="1" lang="en-US" altLang="ja-JP" sz="6700" dirty="0"/>
            </a:br>
            <a:r>
              <a:rPr kumimoji="1" lang="ja-JP" altLang="en-US" sz="6700" dirty="0"/>
              <a:t>　　　（応援・励ましの声掛け推奨）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311895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"/>
            <a:ext cx="11670475" cy="6858000"/>
          </a:xfrm>
        </p:spPr>
        <p:txBody>
          <a:bodyPr>
            <a:normAutofit fontScale="90000"/>
          </a:bodyPr>
          <a:lstStyle/>
          <a:p>
            <a:r>
              <a:rPr lang="ja-JP" altLang="en-US" sz="8800" dirty="0">
                <a:solidFill>
                  <a:srgbClr val="0070C0"/>
                </a:solidFill>
              </a:rPr>
              <a:t>ジェスチャー当てゲーム</a:t>
            </a:r>
            <a:br>
              <a:rPr kumimoji="1" lang="en-US" altLang="ja-JP" sz="7200" dirty="0"/>
            </a:br>
            <a:r>
              <a:rPr lang="ja-JP" altLang="en-US" sz="6700" dirty="0"/>
              <a:t>①出題者は「お題」を</a:t>
            </a:r>
            <a:br>
              <a:rPr lang="en-US" altLang="ja-JP" sz="6700" dirty="0"/>
            </a:br>
            <a:r>
              <a:rPr lang="ja-JP" altLang="en-US" sz="6700" dirty="0"/>
              <a:t>　無言でジェスチャーのみで伝える</a:t>
            </a:r>
            <a:br>
              <a:rPr lang="en-US" altLang="ja-JP" sz="6700" dirty="0"/>
            </a:br>
            <a:r>
              <a:rPr kumimoji="1" lang="ja-JP" altLang="en-US" sz="6700" dirty="0"/>
              <a:t>②回答者は「お題」を当てる</a:t>
            </a:r>
            <a:br>
              <a:rPr kumimoji="1" lang="en-US" altLang="ja-JP" sz="6700" dirty="0"/>
            </a:br>
            <a:r>
              <a:rPr kumimoji="1" lang="ja-JP" altLang="en-US" sz="6700" dirty="0"/>
              <a:t>③一番早く当てられたチームの勝ち</a:t>
            </a:r>
            <a:br>
              <a:rPr kumimoji="1" lang="en-US" altLang="ja-JP" sz="6700" dirty="0"/>
            </a:br>
            <a:r>
              <a:rPr kumimoji="1" lang="ja-JP" altLang="en-US" sz="6700" dirty="0"/>
              <a:t>　　　（応援・励ましの声掛け推奨）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583723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"/>
            <a:ext cx="11670475" cy="6858000"/>
          </a:xfrm>
        </p:spPr>
        <p:txBody>
          <a:bodyPr>
            <a:normAutofit fontScale="90000"/>
          </a:bodyPr>
          <a:lstStyle/>
          <a:p>
            <a:r>
              <a:rPr lang="ja-JP" altLang="en-US" sz="7300" dirty="0">
                <a:solidFill>
                  <a:srgbClr val="0070C0"/>
                </a:solidFill>
              </a:rPr>
              <a:t>３秒ルールで１人ずつ順番に</a:t>
            </a:r>
            <a:br>
              <a:rPr lang="en-US" altLang="ja-JP" sz="7300" dirty="0">
                <a:solidFill>
                  <a:srgbClr val="0070C0"/>
                </a:solidFill>
              </a:rPr>
            </a:br>
            <a:r>
              <a:rPr lang="ja-JP" altLang="en-US" sz="7300" dirty="0">
                <a:solidFill>
                  <a:srgbClr val="0070C0"/>
                </a:solidFill>
              </a:rPr>
              <a:t>　　数字を数え上げていくゲーム</a:t>
            </a:r>
            <a:br>
              <a:rPr kumimoji="1" lang="en-US" altLang="ja-JP" sz="7200" dirty="0"/>
            </a:br>
            <a:r>
              <a:rPr lang="ja-JP" altLang="en-US" dirty="0"/>
              <a:t>①チーム対抗戦</a:t>
            </a:r>
            <a:br>
              <a:rPr lang="en-US" altLang="ja-JP" dirty="0"/>
            </a:br>
            <a:r>
              <a:rPr lang="ja-JP" altLang="en-US" dirty="0"/>
              <a:t>②メンバー全員で３秒ごとに１人ずつ重ならないように</a:t>
            </a:r>
            <a:br>
              <a:rPr lang="en-US" altLang="ja-JP" dirty="0"/>
            </a:br>
            <a:r>
              <a:rPr lang="ja-JP" altLang="en-US" dirty="0"/>
              <a:t>　　「１番」「２番」「３番」と順番に数字を述べ・挙手する</a:t>
            </a:r>
            <a:br>
              <a:rPr lang="en-US" altLang="ja-JP" dirty="0"/>
            </a:br>
            <a:r>
              <a:rPr lang="ja-JP" altLang="en-US" dirty="0"/>
              <a:t>③重ならないようにアイコンタクト・ジェスチャー</a:t>
            </a:r>
            <a:r>
              <a:rPr lang="en-US" altLang="ja-JP" dirty="0"/>
              <a:t>OK</a:t>
            </a:r>
            <a:br>
              <a:rPr lang="en-US" altLang="ja-JP" dirty="0"/>
            </a:br>
            <a:r>
              <a:rPr lang="ja-JP" altLang="en-US" dirty="0"/>
              <a:t>　　重なってしまった人が出たら最初からやり直し</a:t>
            </a:r>
            <a:br>
              <a:rPr lang="en-US" altLang="ja-JP" dirty="0"/>
            </a:br>
            <a:r>
              <a:rPr lang="ja-JP" altLang="en-US" dirty="0"/>
              <a:t>④</a:t>
            </a:r>
            <a:r>
              <a:rPr kumimoji="1" lang="ja-JP" altLang="en-US" dirty="0"/>
              <a:t>一番早く最後まで数え上げたチームの勝ち</a:t>
            </a:r>
            <a:br>
              <a:rPr kumimoji="1" lang="en-US" altLang="ja-JP" dirty="0"/>
            </a:br>
            <a:r>
              <a:rPr kumimoji="1" lang="ja-JP" altLang="en-US" dirty="0"/>
              <a:t>　　　　　　　　　　　　　　　（応援・励ましの声掛け推奨）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9375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9"/>
            <a:ext cx="11125200" cy="6207121"/>
          </a:xfrm>
        </p:spPr>
        <p:txBody>
          <a:bodyPr>
            <a:normAutofit fontScale="90000"/>
          </a:bodyPr>
          <a:lstStyle/>
          <a:p>
            <a:r>
              <a:rPr kumimoji="1" lang="ja-JP" altLang="en-US" sz="7200" dirty="0">
                <a:solidFill>
                  <a:srgbClr val="0070C0"/>
                </a:solidFill>
              </a:rPr>
              <a:t>誰？</a:t>
            </a:r>
            <a:br>
              <a:rPr kumimoji="1" lang="en-US" altLang="ja-JP" sz="7200" dirty="0">
                <a:solidFill>
                  <a:srgbClr val="0070C0"/>
                </a:solidFill>
              </a:rPr>
            </a:br>
            <a:r>
              <a:rPr kumimoji="1" lang="ja-JP" altLang="en-US" sz="7200" dirty="0">
                <a:solidFill>
                  <a:srgbClr val="0070C0"/>
                </a:solidFill>
              </a:rPr>
              <a:t>仲間の　「ナイス行動」クイズ</a:t>
            </a:r>
            <a:br>
              <a:rPr kumimoji="1" lang="en-US" altLang="ja-JP" sz="7200" dirty="0">
                <a:solidFill>
                  <a:srgbClr val="0070C0"/>
                </a:solidFill>
              </a:rPr>
            </a:br>
            <a:r>
              <a:rPr lang="ja-JP" altLang="en-US" sz="5300" dirty="0"/>
              <a:t>①出題者</a:t>
            </a:r>
            <a:br>
              <a:rPr lang="en-US" altLang="ja-JP" sz="5300" dirty="0"/>
            </a:br>
            <a:r>
              <a:rPr lang="ja-JP" altLang="en-US" sz="5300" dirty="0"/>
              <a:t>　　仲間１名の今月の「ナイス行動」</a:t>
            </a:r>
            <a:br>
              <a:rPr lang="en-US" altLang="ja-JP" sz="5300" dirty="0"/>
            </a:br>
            <a:r>
              <a:rPr lang="ja-JP" altLang="en-US" sz="5300" dirty="0"/>
              <a:t>　　　と思ったことを発表（誰かは言わない）</a:t>
            </a:r>
            <a:br>
              <a:rPr lang="en-US" altLang="ja-JP" sz="5300" dirty="0"/>
            </a:br>
            <a:r>
              <a:rPr lang="ja-JP" altLang="en-US" sz="5300" dirty="0"/>
              <a:t>②回答者</a:t>
            </a:r>
            <a:br>
              <a:rPr lang="en-US" altLang="ja-JP" sz="5300" dirty="0"/>
            </a:br>
            <a:r>
              <a:rPr lang="ja-JP" altLang="en-US" sz="5300" dirty="0"/>
              <a:t>　　　誰の「行動」か予想を回答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60083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9"/>
            <a:ext cx="11125200" cy="6207121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solidFill>
                  <a:srgbClr val="0070C0"/>
                </a:solidFill>
              </a:rPr>
              <a:t>自分が一番わからない！</a:t>
            </a:r>
            <a:br>
              <a:rPr kumimoji="1" lang="en-US" altLang="ja-JP" sz="7200" dirty="0">
                <a:solidFill>
                  <a:srgbClr val="0070C0"/>
                </a:solidFill>
              </a:rPr>
            </a:br>
            <a:r>
              <a:rPr kumimoji="1" lang="ja-JP" altLang="en-US" sz="7200" dirty="0">
                <a:solidFill>
                  <a:srgbClr val="0070C0"/>
                </a:solidFill>
              </a:rPr>
              <a:t>仲間の　「強み」予想クイズ</a:t>
            </a:r>
            <a:br>
              <a:rPr kumimoji="1" lang="en-US" altLang="ja-JP" sz="7200" dirty="0">
                <a:solidFill>
                  <a:srgbClr val="0070C0"/>
                </a:solidFill>
              </a:rPr>
            </a:br>
            <a:r>
              <a:rPr lang="ja-JP" altLang="en-US" sz="5300" dirty="0"/>
              <a:t>①出題者</a:t>
            </a:r>
            <a:br>
              <a:rPr lang="en-US" altLang="ja-JP" sz="5300" dirty="0"/>
            </a:br>
            <a:r>
              <a:rPr lang="ja-JP" altLang="en-US" sz="5300" dirty="0"/>
              <a:t>　　　仲間１名の「強み」だと思うこと</a:t>
            </a:r>
            <a:br>
              <a:rPr lang="en-US" altLang="ja-JP" sz="5300" dirty="0"/>
            </a:br>
            <a:r>
              <a:rPr lang="ja-JP" altLang="en-US" sz="5300" dirty="0"/>
              <a:t>　　　　発表する（誰かは言わない）</a:t>
            </a:r>
            <a:br>
              <a:rPr lang="en-US" altLang="ja-JP" sz="5300" dirty="0"/>
            </a:br>
            <a:r>
              <a:rPr lang="ja-JP" altLang="en-US" sz="5300" dirty="0"/>
              <a:t>②回答者</a:t>
            </a:r>
            <a:br>
              <a:rPr lang="en-US" altLang="ja-JP" sz="5300" dirty="0"/>
            </a:br>
            <a:r>
              <a:rPr lang="ja-JP" altLang="en-US" sz="5300" dirty="0"/>
              <a:t>　　　誰の「強み」か予想を回答する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56455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A559E-3CA4-428F-8BE8-478D478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9"/>
            <a:ext cx="11963400" cy="6207121"/>
          </a:xfrm>
        </p:spPr>
        <p:txBody>
          <a:bodyPr>
            <a:normAutofit/>
          </a:bodyPr>
          <a:lstStyle/>
          <a:p>
            <a:r>
              <a:rPr kumimoji="1" lang="ja-JP" altLang="en-US" sz="8800" dirty="0">
                <a:solidFill>
                  <a:srgbClr val="0070C0"/>
                </a:solidFill>
              </a:rPr>
              <a:t>チームでベスト</a:t>
            </a:r>
            <a:r>
              <a:rPr kumimoji="1" lang="en-US" altLang="ja-JP" sz="8800" dirty="0">
                <a:solidFill>
                  <a:srgbClr val="0070C0"/>
                </a:solidFill>
              </a:rPr>
              <a:t>10</a:t>
            </a:r>
            <a:r>
              <a:rPr kumimoji="1" lang="ja-JP" altLang="en-US" sz="8800" dirty="0">
                <a:solidFill>
                  <a:srgbClr val="0070C0"/>
                </a:solidFill>
              </a:rPr>
              <a:t>づくり</a:t>
            </a:r>
            <a:br>
              <a:rPr kumimoji="1" lang="en-US" altLang="ja-JP" sz="8800" dirty="0">
                <a:solidFill>
                  <a:srgbClr val="0070C0"/>
                </a:solidFill>
              </a:rPr>
            </a:br>
            <a:r>
              <a:rPr lang="ja-JP" altLang="en-US" sz="6000" dirty="0"/>
              <a:t>チームで協力して</a:t>
            </a:r>
            <a:br>
              <a:rPr lang="en-US" altLang="ja-JP" sz="6000" dirty="0"/>
            </a:br>
            <a:r>
              <a:rPr lang="ja-JP" altLang="en-US" sz="6000" dirty="0"/>
              <a:t>　「お題」についてのベスト１０を</a:t>
            </a:r>
            <a:br>
              <a:rPr lang="en-US" altLang="ja-JP" sz="6000" dirty="0"/>
            </a:br>
            <a:r>
              <a:rPr lang="ja-JP" altLang="en-US" sz="6000" dirty="0"/>
              <a:t>　　作ってください</a:t>
            </a:r>
            <a:br>
              <a:rPr lang="en-US" altLang="ja-JP" sz="6000" dirty="0"/>
            </a:br>
            <a:r>
              <a:rPr lang="ja-JP" altLang="en-US" sz="6000" dirty="0"/>
              <a:t>　　　（方法はお任せします）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33584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5F03E-0CE6-46FA-B915-1B2B539D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365129"/>
            <a:ext cx="11782942" cy="6102906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チームの</a:t>
            </a:r>
            <a:br>
              <a:rPr kumimoji="1" lang="en-US" altLang="ja-JP" sz="13800" dirty="0"/>
            </a:br>
            <a:r>
              <a:rPr kumimoji="1" lang="ja-JP" altLang="en-US" sz="13800" dirty="0"/>
              <a:t>　良いところ</a:t>
            </a:r>
            <a:endParaRPr kumimoji="1" lang="ja-JP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307814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A04B5D-795E-4444-9D10-05C6FD40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365129"/>
            <a:ext cx="11082867" cy="6357404"/>
          </a:xfrm>
        </p:spPr>
        <p:txBody>
          <a:bodyPr>
            <a:normAutofit fontScale="90000"/>
          </a:bodyPr>
          <a:lstStyle/>
          <a:p>
            <a:r>
              <a:rPr kumimoji="1" lang="ja-JP" altLang="en-US" sz="16600" dirty="0"/>
              <a:t>ウォーミング</a:t>
            </a:r>
            <a:br>
              <a:rPr kumimoji="1" lang="en-US" altLang="ja-JP" sz="16600" dirty="0"/>
            </a:br>
            <a:r>
              <a:rPr kumimoji="1" lang="ja-JP" altLang="en-US" sz="16600" dirty="0"/>
              <a:t>　　アップ</a:t>
            </a:r>
          </a:p>
        </p:txBody>
      </p:sp>
    </p:spTree>
    <p:extLst>
      <p:ext uri="{BB962C8B-B14F-4D97-AF65-F5344CB8AC3E}">
        <p14:creationId xmlns:p14="http://schemas.microsoft.com/office/powerpoint/2010/main" val="3765433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5F03E-0CE6-46FA-B915-1B2B539D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365129"/>
            <a:ext cx="11782942" cy="6102906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職場のルール</a:t>
            </a:r>
            <a:endParaRPr kumimoji="1" lang="ja-JP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3465807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5F03E-0CE6-46FA-B915-1B2B539D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365129"/>
            <a:ext cx="11782942" cy="6102906"/>
          </a:xfrm>
        </p:spPr>
        <p:txBody>
          <a:bodyPr>
            <a:noAutofit/>
          </a:bodyPr>
          <a:lstStyle/>
          <a:p>
            <a:r>
              <a:rPr kumimoji="1" lang="ja-JP" altLang="en-US" sz="14900" dirty="0"/>
              <a:t>仕事で大切にしていること</a:t>
            </a:r>
          </a:p>
        </p:txBody>
      </p:sp>
    </p:spTree>
    <p:extLst>
      <p:ext uri="{BB962C8B-B14F-4D97-AF65-F5344CB8AC3E}">
        <p14:creationId xmlns:p14="http://schemas.microsoft.com/office/powerpoint/2010/main" val="1993924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5F03E-0CE6-46FA-B915-1B2B539D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365129"/>
            <a:ext cx="11782942" cy="6102906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理想のチーム</a:t>
            </a:r>
            <a:endParaRPr kumimoji="1" lang="ja-JP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3233894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5F03E-0CE6-46FA-B915-1B2B539D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365129"/>
            <a:ext cx="11782942" cy="6102906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理想の上司　　</a:t>
            </a:r>
            <a:endParaRPr kumimoji="1" lang="ja-JP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4057591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5F03E-0CE6-46FA-B915-1B2B539D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365129"/>
            <a:ext cx="11782942" cy="6102906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理想の部下</a:t>
            </a:r>
            <a:endParaRPr kumimoji="1" lang="ja-JP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3443453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BC3F59-4DEF-4081-9FC8-E2BD4CFF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00025"/>
            <a:ext cx="11315700" cy="6457950"/>
          </a:xfrm>
        </p:spPr>
        <p:txBody>
          <a:bodyPr/>
          <a:lstStyle/>
          <a:p>
            <a:r>
              <a:rPr kumimoji="1" lang="ja-JP" altLang="en-US" sz="8000" dirty="0">
                <a:solidFill>
                  <a:srgbClr val="0070C0"/>
                </a:solidFill>
              </a:rPr>
              <a:t>ケーススタディ！</a:t>
            </a:r>
            <a:br>
              <a:rPr kumimoji="1" lang="en-US" altLang="ja-JP" sz="8000" dirty="0">
                <a:solidFill>
                  <a:srgbClr val="0070C0"/>
                </a:solidFill>
              </a:rPr>
            </a:br>
            <a:r>
              <a:rPr kumimoji="1" lang="ja-JP" altLang="en-US" sz="8000" dirty="0">
                <a:solidFill>
                  <a:srgbClr val="0070C0"/>
                </a:solidFill>
              </a:rPr>
              <a:t>　あなたならどうする？</a:t>
            </a:r>
            <a:br>
              <a:rPr kumimoji="1" lang="en-US" altLang="ja-JP" sz="4800" dirty="0">
                <a:solidFill>
                  <a:srgbClr val="FF0000"/>
                </a:solidFill>
              </a:rPr>
            </a:br>
            <a:r>
              <a:rPr lang="ja-JP" altLang="en-US" sz="6600" dirty="0"/>
              <a:t>①物語を見る</a:t>
            </a:r>
            <a:br>
              <a:rPr lang="en-US" altLang="ja-JP" sz="6600" dirty="0"/>
            </a:br>
            <a:r>
              <a:rPr lang="ja-JP" altLang="en-US" sz="6600" dirty="0"/>
              <a:t>②あなたならどうするか考える</a:t>
            </a:r>
            <a:br>
              <a:rPr lang="en-US" altLang="ja-JP" sz="6600" dirty="0"/>
            </a:br>
            <a:r>
              <a:rPr lang="ja-JP" altLang="en-US" sz="6600" dirty="0"/>
              <a:t>③</a:t>
            </a:r>
            <a:r>
              <a:rPr kumimoji="1" lang="ja-JP" altLang="en-US" sz="6600" dirty="0"/>
              <a:t>ペアで意見交換</a:t>
            </a:r>
            <a:br>
              <a:rPr kumimoji="1" lang="en-US" altLang="ja-JP" sz="6600" dirty="0"/>
            </a:br>
            <a:r>
              <a:rPr lang="ja-JP" altLang="en-US" sz="6600" dirty="0"/>
              <a:t>④</a:t>
            </a:r>
            <a:r>
              <a:rPr kumimoji="1" lang="ja-JP" altLang="en-US" sz="6600" dirty="0"/>
              <a:t>グループで発表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1924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1CFE73-E88B-4CCE-BE29-97DBBD52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365129"/>
            <a:ext cx="11092543" cy="6087922"/>
          </a:xfrm>
        </p:spPr>
        <p:txBody>
          <a:bodyPr>
            <a:noAutofit/>
          </a:bodyPr>
          <a:lstStyle/>
          <a:p>
            <a:r>
              <a:rPr kumimoji="1" lang="en-US" altLang="ja-JP" sz="37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MVP</a:t>
            </a:r>
            <a:endParaRPr kumimoji="1" lang="ja-JP" altLang="en-US" sz="37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845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0314529-0F0C-9245-0A9D-F95E958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" y="152399"/>
            <a:ext cx="3723588" cy="1992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B788B1D-BF7A-B8EC-E86A-E48C32C74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56" y="155918"/>
            <a:ext cx="3851670" cy="1988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F188F63-FCC5-C662-4670-119ADF482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548" y="152402"/>
            <a:ext cx="3851670" cy="2113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F551EE9-683C-5F60-97FE-BA7AB60E9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81" y="2360695"/>
            <a:ext cx="3668617" cy="2049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0ABF717-7640-54DB-0C3C-98F82E7D3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0018" y="4624815"/>
            <a:ext cx="3793815" cy="2080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AE2B7A3-CA62-3622-BC56-D422A2117A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376" y="2360695"/>
            <a:ext cx="3892285" cy="2098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9F231AB-4AAF-F327-7F1F-1681F78FBF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1548" y="2360695"/>
            <a:ext cx="3892285" cy="223118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A1096F6-28B8-7742-290F-95C9C9E69F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772" y="4625983"/>
            <a:ext cx="3685627" cy="2079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3F8FF15-D4B3-CC01-59F8-4319206655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9756" y="4607250"/>
            <a:ext cx="3947905" cy="2098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6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5F03E-0CE6-46FA-B915-1B2B539D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365129"/>
            <a:ext cx="11640438" cy="6102906"/>
          </a:xfrm>
        </p:spPr>
        <p:txBody>
          <a:bodyPr>
            <a:normAutofit/>
          </a:bodyPr>
          <a:lstStyle/>
          <a:p>
            <a:r>
              <a:rPr kumimoji="1" lang="ja-JP" altLang="en-US" sz="9600" dirty="0">
                <a:solidFill>
                  <a:srgbClr val="0070C0"/>
                </a:solidFill>
              </a:rPr>
              <a:t>自己紹介＆仲間紹介</a:t>
            </a:r>
            <a:br>
              <a:rPr kumimoji="1" lang="en-US" altLang="ja-JP" sz="9600" dirty="0"/>
            </a:br>
            <a:br>
              <a:rPr kumimoji="1" lang="en-US" altLang="ja-JP" sz="8000" dirty="0"/>
            </a:br>
            <a:r>
              <a:rPr kumimoji="1" lang="ja-JP" altLang="en-US" sz="8000" dirty="0"/>
              <a:t>①２人１組で自己紹介</a:t>
            </a:r>
            <a:br>
              <a:rPr kumimoji="1" lang="en-US" altLang="ja-JP" sz="8000" dirty="0"/>
            </a:br>
            <a:r>
              <a:rPr kumimoji="1" lang="ja-JP" altLang="en-US" sz="8000" dirty="0"/>
              <a:t>②ペアの自己紹介を発表　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34797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5F03E-0CE6-46FA-B915-1B2B539D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365129"/>
            <a:ext cx="11640438" cy="6102906"/>
          </a:xfrm>
        </p:spPr>
        <p:txBody>
          <a:bodyPr>
            <a:normAutofit fontScale="90000"/>
          </a:bodyPr>
          <a:lstStyle/>
          <a:p>
            <a:r>
              <a:rPr lang="ja-JP" altLang="en-US" sz="9600" dirty="0">
                <a:solidFill>
                  <a:srgbClr val="0070C0"/>
                </a:solidFill>
              </a:rPr>
              <a:t>グッド＆ニュー</a:t>
            </a:r>
            <a:br>
              <a:rPr kumimoji="1" lang="en-US" altLang="ja-JP" sz="9600" dirty="0"/>
            </a:br>
            <a:r>
              <a:rPr kumimoji="1" lang="ja-JP" altLang="en-US" sz="8000" dirty="0"/>
              <a:t>２人１組で</a:t>
            </a:r>
            <a:br>
              <a:rPr kumimoji="1" lang="en-US" altLang="ja-JP" sz="8000" dirty="0"/>
            </a:br>
            <a:r>
              <a:rPr kumimoji="1" lang="ja-JP" altLang="en-US" sz="8000" dirty="0"/>
              <a:t>①最近嬉しかったこと</a:t>
            </a:r>
            <a:br>
              <a:rPr lang="en-US" altLang="ja-JP" sz="8000" dirty="0"/>
            </a:br>
            <a:r>
              <a:rPr lang="ja-JP" altLang="en-US" sz="8000" dirty="0"/>
              <a:t>　　又は</a:t>
            </a:r>
            <a:br>
              <a:rPr lang="en-US" altLang="ja-JP" sz="8000" dirty="0"/>
            </a:br>
            <a:r>
              <a:rPr lang="ja-JP" altLang="en-US" sz="8000" dirty="0"/>
              <a:t>②最近新しい体験をしたこと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74772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5F03E-0CE6-46FA-B915-1B2B539D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7" y="365129"/>
            <a:ext cx="11794817" cy="6102906"/>
          </a:xfrm>
        </p:spPr>
        <p:txBody>
          <a:bodyPr>
            <a:normAutofit fontScale="90000"/>
          </a:bodyPr>
          <a:lstStyle/>
          <a:p>
            <a:r>
              <a:rPr kumimoji="1" lang="ja-JP" altLang="en-US" sz="9600" dirty="0">
                <a:solidFill>
                  <a:srgbClr val="0070C0"/>
                </a:solidFill>
              </a:rPr>
              <a:t>ウソ？ホント？自己紹介</a:t>
            </a:r>
            <a:br>
              <a:rPr kumimoji="1" lang="en-US" altLang="ja-JP" sz="9600" dirty="0"/>
            </a:br>
            <a:r>
              <a:rPr kumimoji="1" lang="ja-JP" altLang="en-US" sz="6000" dirty="0"/>
              <a:t>①自分の自己紹介項目を３つ考える</a:t>
            </a:r>
            <a:br>
              <a:rPr kumimoji="1" lang="en-US" altLang="ja-JP" sz="6000" dirty="0"/>
            </a:br>
            <a:r>
              <a:rPr kumimoji="1" lang="ja-JP" altLang="en-US" sz="6000" dirty="0"/>
              <a:t>②そのうちの１つだけを</a:t>
            </a:r>
            <a:br>
              <a:rPr kumimoji="1" lang="en-US" altLang="ja-JP" sz="6000" dirty="0"/>
            </a:br>
            <a:r>
              <a:rPr kumimoji="1" lang="ja-JP" altLang="en-US" sz="6000" dirty="0"/>
              <a:t>　　　ウソの自己紹介に変更して発表</a:t>
            </a:r>
            <a:br>
              <a:rPr kumimoji="1" lang="en-US" altLang="ja-JP" sz="6000" dirty="0"/>
            </a:br>
            <a:r>
              <a:rPr kumimoji="1" lang="ja-JP" altLang="en-US" sz="6000" dirty="0"/>
              <a:t>③どれがウソかを当てるゲーム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90755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5F03E-0CE6-46FA-B915-1B2B539D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9" y="365129"/>
            <a:ext cx="11910951" cy="6102906"/>
          </a:xfrm>
        </p:spPr>
        <p:txBody>
          <a:bodyPr>
            <a:normAutofit fontScale="90000"/>
          </a:bodyPr>
          <a:lstStyle/>
          <a:p>
            <a:r>
              <a:rPr kumimoji="1" lang="ja-JP" altLang="en-US" sz="9600" dirty="0">
                <a:solidFill>
                  <a:srgbClr val="0070C0"/>
                </a:solidFill>
              </a:rPr>
              <a:t>タイムアタック</a:t>
            </a:r>
            <a:br>
              <a:rPr kumimoji="1" lang="en-US" altLang="ja-JP" sz="9600" dirty="0">
                <a:solidFill>
                  <a:srgbClr val="0070C0"/>
                </a:solidFill>
              </a:rPr>
            </a:br>
            <a:r>
              <a:rPr kumimoji="1" lang="ja-JP" altLang="en-US" sz="9600" dirty="0">
                <a:solidFill>
                  <a:srgbClr val="0070C0"/>
                </a:solidFill>
              </a:rPr>
              <a:t>　　　　　　リストアップ</a:t>
            </a:r>
            <a:br>
              <a:rPr kumimoji="1" lang="en-US" altLang="ja-JP" sz="9600" dirty="0"/>
            </a:br>
            <a:r>
              <a:rPr kumimoji="1" lang="ja-JP" altLang="en-US" sz="6700" dirty="0"/>
              <a:t>①次に表示する「お題」</a:t>
            </a:r>
            <a:br>
              <a:rPr kumimoji="1" lang="en-US" altLang="ja-JP" sz="6700" dirty="0"/>
            </a:br>
            <a:r>
              <a:rPr kumimoji="1" lang="ja-JP" altLang="en-US" sz="6700" dirty="0"/>
              <a:t>　　について思い浮かんだこと</a:t>
            </a:r>
            <a:br>
              <a:rPr kumimoji="1" lang="en-US" altLang="ja-JP" sz="6700" dirty="0"/>
            </a:br>
            <a:r>
              <a:rPr kumimoji="1" lang="ja-JP" altLang="en-US" sz="6700" dirty="0"/>
              <a:t>　　　　　　　　　　　　　　　を箇条書き</a:t>
            </a:r>
            <a:br>
              <a:rPr kumimoji="1" lang="en-US" altLang="ja-JP" sz="6700" dirty="0"/>
            </a:br>
            <a:r>
              <a:rPr kumimoji="1" lang="ja-JP" altLang="en-US" sz="6700" dirty="0"/>
              <a:t>②制限時間内になるべく多く書く</a:t>
            </a:r>
            <a:br>
              <a:rPr kumimoji="1" lang="en-US" altLang="ja-JP" sz="6700" dirty="0"/>
            </a:br>
            <a:r>
              <a:rPr kumimoji="1" lang="ja-JP" altLang="en-US" sz="6700" dirty="0"/>
              <a:t>③内容は問わない。数だけの勝負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38358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5F03E-0CE6-46FA-B915-1B2B539D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365129"/>
            <a:ext cx="11782942" cy="6102906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理想のチーム</a:t>
            </a:r>
            <a:br>
              <a:rPr kumimoji="1" lang="en-US" altLang="ja-JP" sz="13800" dirty="0"/>
            </a:br>
            <a:r>
              <a:rPr kumimoji="1" lang="ja-JP" altLang="en-US" sz="13800" dirty="0"/>
              <a:t>　　　　　とは？</a:t>
            </a:r>
            <a:endParaRPr kumimoji="1" lang="ja-JP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37945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5311</TotalTime>
  <Words>1195</Words>
  <Application>Microsoft Office PowerPoint</Application>
  <PresentationFormat>ワイド画面</PresentationFormat>
  <Paragraphs>43</Paragraphs>
  <Slides>47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2" baseType="lpstr">
      <vt:lpstr>HGP創英角ﾎﾟｯﾌﾟ体</vt:lpstr>
      <vt:lpstr>Arial</vt:lpstr>
      <vt:lpstr>Calibri</vt:lpstr>
      <vt:lpstr>Calibri Light</vt:lpstr>
      <vt:lpstr>Office テーマ</vt:lpstr>
      <vt:lpstr>コミュニケーション ゲーム・クイズ集</vt:lpstr>
      <vt:lpstr>難しい話はありません。 普段のお仕事の中では 取れないコミュニケーションを増やすゲームをしたり クイズを楽しむ研修です。</vt:lpstr>
      <vt:lpstr>MVP</vt:lpstr>
      <vt:lpstr>ウォーミング 　　アップ</vt:lpstr>
      <vt:lpstr>自己紹介＆仲間紹介  ①２人１組で自己紹介 ②ペアの自己紹介を発表　</vt:lpstr>
      <vt:lpstr>グッド＆ニュー ２人１組で ①最近嬉しかったこと 　　又は ②最近新しい体験をしたこと</vt:lpstr>
      <vt:lpstr>ウソ？ホント？自己紹介 ①自分の自己紹介項目を３つ考える ②そのうちの１つだけを 　　　ウソの自己紹介に変更して発表 ③どれがウソかを当てるゲーム</vt:lpstr>
      <vt:lpstr>タイムアタック 　　　　　　リストアップ ①次に表示する「お題」 　　について思い浮かんだこと 　　　　　　　　　　　　　　　を箇条書き ②制限時間内になるべく多く書く ③内容は問わない。数だけの勝負</vt:lpstr>
      <vt:lpstr>理想のチーム 　　　　　とは？</vt:lpstr>
      <vt:lpstr>理想の上司 　　　　　とは？</vt:lpstr>
      <vt:lpstr>理想の部下 　　　　　とは？</vt:lpstr>
      <vt:lpstr>共通点探しゲーム ①ペアの仲間との 　　　共通点を確認する ②制限時間内になるべく多く ③内容は問わない 　　　　　数だけの勝負</vt:lpstr>
      <vt:lpstr>今月の仲間の 　　　　「良いところ」発表 　　 　１人ずつ仲間１名の 　　　今月の「良いところ」を 　　　　　　　　発表してください</vt:lpstr>
      <vt:lpstr>やりたいことリストづくり 　　個人的に今後「やりたいこと」 　　　をリストアップしてください</vt:lpstr>
      <vt:lpstr>PowerPoint プレゼンテーション</vt:lpstr>
      <vt:lpstr>理想の一日 自分にとっての 　　理想の１日の過ごし方を 　　　　　考えてください 平日・休日・日常・休暇、など、 　　複数作成するのがオススメです</vt:lpstr>
      <vt:lpstr>将来の目標・ビジョンづくり  ①各自、個人の目標・ビジョンを 　　　考えて発表してください ②上記①を前提に、 　　　チーム全体の目標・ビジョンを 　　　考えて発表してください 　　　　（方法はお任せします）　</vt:lpstr>
      <vt:lpstr>人生の浮き沈みグラフ 人生で 　嬉しかった、悲しかった、 　楽しかった、辛かった、 　感動したなどの浮き沈みを 　　グラフで表現して 　　　　発表してください</vt:lpstr>
      <vt:lpstr>コーチング体験 　（GROWモデル） 二人一組で交互に 　コーチ役とクライアント役 　　に分かれてコーチング練習</vt:lpstr>
      <vt:lpstr>PowerPoint プレゼンテーション</vt:lpstr>
      <vt:lpstr>PowerPoint プレゼンテーション</vt:lpstr>
      <vt:lpstr>PowerPoint プレゼンテーション</vt:lpstr>
      <vt:lpstr>人生で○○と思うことは？ 今までの人生で、 嬉しかった、悲しかった、成功、失敗、変化、成長、学んだ、 などの「お題」について考え、 発表して下さい</vt:lpstr>
      <vt:lpstr>「未来のヒーローインタビュー」 ①ヒーロー役 　　目標達成や成功した状況を 　　　　思い浮かべて受け答え ②インタビュー役 　　　リアルなインタビュー</vt:lpstr>
      <vt:lpstr>大切なものとその理由 　ランキングづくり ①健康、②楽しみ、③成長、④お金、⑤目標達成、⑥名誉、⑦愛情、 　の７項目について大切だと思う 　　順番とその理由を考えて 　　　　　　　　発表してください</vt:lpstr>
      <vt:lpstr>チーム 　ワーク 　　　強化</vt:lpstr>
      <vt:lpstr>チーム名・ロゴ 　　　　　・モットーづくり チームで協力して 　チーム名・ロゴ・モットーを 　　作ってください 　　　（方法はお任せします）</vt:lpstr>
      <vt:lpstr>描いてみよう！流れ星 ①ペンと紙を準備してください ②講師から口頭で「風景」 　　　について口頭でお伝えします ③講師から聞いた「風景」を 　　　　　　　紙に描いてください （絵のうまさは関係ありません）</vt:lpstr>
      <vt:lpstr>描いてみよう！花火 ①ペンと紙を準備してください ②講師から口頭で「風景」 　　　について口頭でお伝えします ③講師から聞いた「風景」を 　　　　　　　紙に描いてください （絵のうまさは関係ありません）</vt:lpstr>
      <vt:lpstr>言葉だけでカタチを伝えよう ①伝え手と書き手は背中合わせ ②伝え手は言葉だけで 　　　　　　お題のカタチを伝える ③書き手の発言は 　　　　　　　「はい・いいえ」のみ</vt:lpstr>
      <vt:lpstr>ヘリウムリング ・人差し指第２関節まで ・指は地面と水平に ・指が少しでも離れたらアウト ・全員床に手がつくまで</vt:lpstr>
      <vt:lpstr>「タワービルディング」 ①作戦タイム 　　紙に触らずに作戦会議 ②実行タイム 　　一番の高さを目指す</vt:lpstr>
      <vt:lpstr>カタカナを 　カタカナ無しでゲーム ①出題者は「お題」を 　　　　　カタカナ語無しで説明 ②回答者は「お題」を当てる ③一番早く当てられたチームの勝ち 　　　（応援・励ましの声掛け推奨）</vt:lpstr>
      <vt:lpstr>ジェスチャー当てゲーム ①出題者は「お題」を 　無言でジェスチャーのみで伝える ②回答者は「お題」を当てる ③一番早く当てられたチームの勝ち 　　　（応援・励ましの声掛け推奨）</vt:lpstr>
      <vt:lpstr>３秒ルールで１人ずつ順番に 　　数字を数え上げていくゲーム ①チーム対抗戦 ②メンバー全員で３秒ごとに１人ずつ重ならないように 　　「１番」「２番」「３番」と順番に数字を述べ・挙手する ③重ならないようにアイコンタクト・ジェスチャーOK 　　重なってしまった人が出たら最初からやり直し ④一番早く最後まで数え上げたチームの勝ち 　　　　　　　　　　　　　　　（応援・励ましの声掛け推奨）</vt:lpstr>
      <vt:lpstr>誰？ 仲間の　「ナイス行動」クイズ ①出題者 　　仲間１名の今月の「ナイス行動」 　　　と思ったことを発表（誰かは言わない） ②回答者 　　　誰の「行動」か予想を回答</vt:lpstr>
      <vt:lpstr>自分が一番わからない！ 仲間の　「強み」予想クイズ ①出題者 　　　仲間１名の「強み」だと思うこと 　　　　発表する（誰かは言わない） ②回答者 　　　誰の「強み」か予想を回答する</vt:lpstr>
      <vt:lpstr>チームでベスト10づくり チームで協力して 　「お題」についてのベスト１０を 　　作ってください 　　　（方法はお任せします）</vt:lpstr>
      <vt:lpstr>チームの 　良いところ</vt:lpstr>
      <vt:lpstr>職場のルール</vt:lpstr>
      <vt:lpstr>仕事で大切にしていること</vt:lpstr>
      <vt:lpstr>理想のチーム</vt:lpstr>
      <vt:lpstr>理想の上司　　</vt:lpstr>
      <vt:lpstr>理想の部下</vt:lpstr>
      <vt:lpstr>ケーススタディ！ 　あなたならどうする？ ①物語を見る ②あなたならどうするか考える ③ペアで意見交換 ④グループで発表</vt:lpstr>
      <vt:lpstr>MVP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最近の労働紛争と　 就業規則を巡る諸問題</dc:title>
  <dc:creator>藤堂武久</dc:creator>
  <cp:lastModifiedBy>武久 藤堂</cp:lastModifiedBy>
  <cp:revision>317</cp:revision>
  <cp:lastPrinted>2016-04-26T06:49:36Z</cp:lastPrinted>
  <dcterms:created xsi:type="dcterms:W3CDTF">2014-11-06T06:02:52Z</dcterms:created>
  <dcterms:modified xsi:type="dcterms:W3CDTF">2023-06-26T20:52:03Z</dcterms:modified>
</cp:coreProperties>
</file>