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7"/>
  </p:notesMasterIdLst>
  <p:handoutMasterIdLst>
    <p:handoutMasterId r:id="rId118"/>
  </p:handoutMasterIdLst>
  <p:sldIdLst>
    <p:sldId id="256" r:id="rId2"/>
    <p:sldId id="1291" r:id="rId3"/>
    <p:sldId id="1292" r:id="rId4"/>
    <p:sldId id="1293" r:id="rId5"/>
    <p:sldId id="1294" r:id="rId6"/>
    <p:sldId id="1295" r:id="rId7"/>
    <p:sldId id="1296" r:id="rId8"/>
    <p:sldId id="1297" r:id="rId9"/>
    <p:sldId id="1298" r:id="rId10"/>
    <p:sldId id="360" r:id="rId11"/>
    <p:sldId id="1299" r:id="rId12"/>
    <p:sldId id="1300" r:id="rId13"/>
    <p:sldId id="370" r:id="rId14"/>
    <p:sldId id="369" r:id="rId15"/>
    <p:sldId id="371" r:id="rId16"/>
    <p:sldId id="393" r:id="rId17"/>
    <p:sldId id="372" r:id="rId18"/>
    <p:sldId id="367" r:id="rId19"/>
    <p:sldId id="366" r:id="rId20"/>
    <p:sldId id="381" r:id="rId21"/>
    <p:sldId id="364" r:id="rId22"/>
    <p:sldId id="380" r:id="rId23"/>
    <p:sldId id="379" r:id="rId24"/>
    <p:sldId id="378" r:id="rId25"/>
    <p:sldId id="382" r:id="rId26"/>
    <p:sldId id="383" r:id="rId27"/>
    <p:sldId id="377" r:id="rId28"/>
    <p:sldId id="311" r:id="rId29"/>
    <p:sldId id="384" r:id="rId30"/>
    <p:sldId id="376" r:id="rId31"/>
    <p:sldId id="375" r:id="rId32"/>
    <p:sldId id="374" r:id="rId33"/>
    <p:sldId id="373" r:id="rId34"/>
    <p:sldId id="365" r:id="rId35"/>
    <p:sldId id="363" r:id="rId36"/>
    <p:sldId id="385" r:id="rId37"/>
    <p:sldId id="386" r:id="rId38"/>
    <p:sldId id="309" r:id="rId39"/>
    <p:sldId id="391" r:id="rId40"/>
    <p:sldId id="390" r:id="rId41"/>
    <p:sldId id="392" r:id="rId42"/>
    <p:sldId id="1270" r:id="rId43"/>
    <p:sldId id="1310" r:id="rId44"/>
    <p:sldId id="1267" r:id="rId45"/>
    <p:sldId id="1271" r:id="rId46"/>
    <p:sldId id="1280" r:id="rId47"/>
    <p:sldId id="1281" r:id="rId48"/>
    <p:sldId id="1272" r:id="rId49"/>
    <p:sldId id="1282" r:id="rId50"/>
    <p:sldId id="1269" r:id="rId51"/>
    <p:sldId id="517" r:id="rId52"/>
    <p:sldId id="1279" r:id="rId53"/>
    <p:sldId id="1268" r:id="rId54"/>
    <p:sldId id="1273" r:id="rId55"/>
    <p:sldId id="1266" r:id="rId56"/>
    <p:sldId id="1265" r:id="rId57"/>
    <p:sldId id="1278" r:id="rId58"/>
    <p:sldId id="1277" r:id="rId59"/>
    <p:sldId id="1276" r:id="rId60"/>
    <p:sldId id="1275" r:id="rId61"/>
    <p:sldId id="1274" r:id="rId62"/>
    <p:sldId id="1264" r:id="rId63"/>
    <p:sldId id="1283" r:id="rId64"/>
    <p:sldId id="352" r:id="rId65"/>
    <p:sldId id="340" r:id="rId66"/>
    <p:sldId id="319" r:id="rId67"/>
    <p:sldId id="354" r:id="rId68"/>
    <p:sldId id="356" r:id="rId69"/>
    <p:sldId id="357" r:id="rId70"/>
    <p:sldId id="358" r:id="rId71"/>
    <p:sldId id="359" r:id="rId72"/>
    <p:sldId id="355" r:id="rId73"/>
    <p:sldId id="361" r:id="rId74"/>
    <p:sldId id="394" r:id="rId75"/>
    <p:sldId id="395" r:id="rId76"/>
    <p:sldId id="396" r:id="rId77"/>
    <p:sldId id="400" r:id="rId78"/>
    <p:sldId id="401" r:id="rId79"/>
    <p:sldId id="402" r:id="rId80"/>
    <p:sldId id="399" r:id="rId81"/>
    <p:sldId id="403" r:id="rId82"/>
    <p:sldId id="404" r:id="rId83"/>
    <p:sldId id="405" r:id="rId84"/>
    <p:sldId id="406" r:id="rId85"/>
    <p:sldId id="407" r:id="rId86"/>
    <p:sldId id="408" r:id="rId87"/>
    <p:sldId id="410" r:id="rId88"/>
    <p:sldId id="411" r:id="rId89"/>
    <p:sldId id="412" r:id="rId90"/>
    <p:sldId id="413" r:id="rId91"/>
    <p:sldId id="414" r:id="rId92"/>
    <p:sldId id="416" r:id="rId93"/>
    <p:sldId id="415" r:id="rId94"/>
    <p:sldId id="1307" r:id="rId95"/>
    <p:sldId id="1285" r:id="rId96"/>
    <p:sldId id="1303" r:id="rId97"/>
    <p:sldId id="1286" r:id="rId98"/>
    <p:sldId id="1287" r:id="rId99"/>
    <p:sldId id="1305" r:id="rId100"/>
    <p:sldId id="1306" r:id="rId101"/>
    <p:sldId id="1288" r:id="rId102"/>
    <p:sldId id="1304" r:id="rId103"/>
    <p:sldId id="1284" r:id="rId104"/>
    <p:sldId id="1302" r:id="rId105"/>
    <p:sldId id="1290" r:id="rId106"/>
    <p:sldId id="1301" r:id="rId107"/>
    <p:sldId id="1289" r:id="rId108"/>
    <p:sldId id="1309" r:id="rId109"/>
    <p:sldId id="1308" r:id="rId110"/>
    <p:sldId id="709" r:id="rId111"/>
    <p:sldId id="1242" r:id="rId112"/>
    <p:sldId id="1261" r:id="rId113"/>
    <p:sldId id="1243" r:id="rId114"/>
    <p:sldId id="1054" r:id="rId115"/>
    <p:sldId id="518" r:id="rId116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8" autoAdjust="0"/>
    <p:restoredTop sz="94660"/>
  </p:normalViewPr>
  <p:slideViewPr>
    <p:cSldViewPr snapToGrid="0">
      <p:cViewPr varScale="1">
        <p:scale>
          <a:sx n="35" d="100"/>
          <a:sy n="35" d="100"/>
        </p:scale>
        <p:origin x="6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B633EB2B-12A0-4C4E-A94E-A9849D8D30B2}" type="datetimeFigureOut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7A1A2983-C601-477D-97A3-A9FA6A4F3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62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2E29-ADA7-49B4-9E1C-F458023391CD}" type="datetimeFigureOut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3FBCA-7118-456A-8687-D0EC6D67D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15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3FBCA-7118-456A-8687-D0EC6D67DF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2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3B1E-A21F-4B17-A06B-188E25398E7B}" type="datetime1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87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A972-B5AB-4BFB-B47B-ADD62EEDDE94}" type="datetime1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74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1396-34A6-49E0-849E-6BFA99FC2631}" type="datetime1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06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7CEA-1021-4606-BF96-8C67C607E225}" type="datetime1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0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6988-A3E3-442C-8CFD-CE1C9E33395A}" type="datetime1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43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0B47-E02B-4718-98F6-3CC75BA8FFFF}" type="datetime1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26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D738-4E15-4922-BC58-72A168E4934C}" type="datetime1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2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8226-EE79-4F48-830F-80E12D60BC89}" type="datetime1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5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7BA8-4F9F-4A10-BC26-0A0360324B29}" type="datetime1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54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EA9B-A2B2-4B37-A611-6978EB69886C}" type="datetime1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98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6273-B522-4D60-9C95-3A2FA92F659C}" type="datetime1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8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AA15-FCD2-4892-99EC-7F1E0161B641}" type="datetime1">
              <a:rPr kumimoji="1" lang="ja-JP" altLang="en-US" smtClean="0"/>
              <a:t>2018/10/31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39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usho.meti.go.jp/zaimu/shoukei/2017/170410shoukei.htm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08E06CF-0013-4208-9EB1-765992056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" y="3048001"/>
            <a:ext cx="3236976" cy="381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4EAFA97-0D4A-452E-BFF6-AFC7C9D01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7"/>
            <a:ext cx="3236976" cy="33450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61855" y="845160"/>
            <a:ext cx="9964615" cy="2865560"/>
          </a:xfrm>
        </p:spPr>
        <p:txBody>
          <a:bodyPr>
            <a:noAutofit/>
          </a:bodyPr>
          <a:lstStyle/>
          <a:p>
            <a:pPr algn="ctr"/>
            <a:r>
              <a:rPr lang="ja-JP" altLang="en-US" sz="8000" b="1" dirty="0"/>
              <a:t>紙芝居で学ぶ！</a:t>
            </a:r>
            <a:br>
              <a:rPr lang="en-US" altLang="ja-JP" sz="8000" b="1" dirty="0"/>
            </a:br>
            <a:r>
              <a:rPr lang="ja-JP" altLang="en-US" sz="8000" b="1" dirty="0"/>
              <a:t>お得制度を活用する</a:t>
            </a:r>
            <a:br>
              <a:rPr lang="en-US" altLang="ja-JP" sz="8000" b="1" dirty="0"/>
            </a:br>
            <a:r>
              <a:rPr lang="ja-JP" altLang="en-US" sz="8000" b="1" dirty="0"/>
              <a:t>事業承継</a:t>
            </a:r>
            <a:endParaRPr kumimoji="1" lang="ja-JP" altLang="en-US" sz="8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744999" y="4734218"/>
            <a:ext cx="8447001" cy="2039815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5400" dirty="0">
                <a:solidFill>
                  <a:schemeClr val="tx1"/>
                </a:solidFill>
              </a:rPr>
              <a:t>　弁護士・中小企業診断士</a:t>
            </a:r>
            <a:endParaRPr kumimoji="1" lang="en-US" altLang="ja-JP" sz="5400" dirty="0">
              <a:solidFill>
                <a:schemeClr val="tx1"/>
              </a:solidFill>
            </a:endParaRPr>
          </a:p>
          <a:p>
            <a:pPr algn="l"/>
            <a:r>
              <a:rPr lang="ja-JP" altLang="en-US" sz="5400" dirty="0">
                <a:solidFill>
                  <a:schemeClr val="tx1"/>
                </a:solidFill>
              </a:rPr>
              <a:t>　　　　藤　堂　　武　久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0"/>
    </mc:Choice>
    <mc:Fallback xmlns="">
      <p:transition spd="slow" advTm="349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88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91AA32-3761-480E-A32F-DD4C26F9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EA5F9227-8998-45BC-BF4F-58AD57681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013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218" y="365125"/>
            <a:ext cx="10993582" cy="6174220"/>
          </a:xfrm>
        </p:spPr>
        <p:txBody>
          <a:bodyPr>
            <a:normAutofit/>
          </a:bodyPr>
          <a:lstStyle/>
          <a:p>
            <a:r>
              <a:rPr kumimoji="1" lang="ja-JP" altLang="en-US" sz="19900" dirty="0"/>
              <a:t>経営力</a:t>
            </a:r>
            <a:br>
              <a:rPr kumimoji="1" lang="en-US" altLang="ja-JP" sz="19900" dirty="0"/>
            </a:br>
            <a:r>
              <a:rPr kumimoji="1" lang="ja-JP" altLang="en-US" sz="19900" dirty="0"/>
              <a:t>向上計画</a:t>
            </a:r>
          </a:p>
        </p:txBody>
      </p:sp>
    </p:spTree>
    <p:extLst>
      <p:ext uri="{BB962C8B-B14F-4D97-AF65-F5344CB8AC3E}">
        <p14:creationId xmlns:p14="http://schemas.microsoft.com/office/powerpoint/2010/main" val="44160943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4284A9-23B0-42E7-BA3B-BFE460DE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243AFD-ED53-495A-959F-9330007A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0"/>
            <a:ext cx="11748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2278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5818"/>
          </a:xfrm>
        </p:spPr>
        <p:txBody>
          <a:bodyPr>
            <a:noAutofit/>
          </a:bodyPr>
          <a:lstStyle/>
          <a:p>
            <a:r>
              <a:rPr lang="ja-JP" altLang="en-US" sz="8800" dirty="0"/>
              <a:t>事業価値を</a:t>
            </a:r>
            <a:br>
              <a:rPr lang="en-US" altLang="ja-JP" sz="8800" dirty="0"/>
            </a:br>
            <a:r>
              <a:rPr lang="ja-JP" altLang="en-US" sz="8800" dirty="0"/>
              <a:t>　高める経営レポート</a:t>
            </a:r>
            <a:br>
              <a:rPr lang="en-US" altLang="ja-JP" sz="8800" dirty="0"/>
            </a:br>
            <a:r>
              <a:rPr lang="ja-JP" altLang="en-US" sz="8800" dirty="0"/>
              <a:t>知的資産経営</a:t>
            </a:r>
            <a:br>
              <a:rPr lang="en-US" altLang="ja-JP" sz="8800" dirty="0"/>
            </a:br>
            <a:r>
              <a:rPr lang="ja-JP" altLang="en-US" sz="8800" dirty="0"/>
              <a:t>　　　　　　報告書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5279734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26485A-BD56-4107-B9D2-1C78C5B7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D34C48A0-5037-4845-876D-855C7A22C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9362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5818"/>
          </a:xfrm>
        </p:spPr>
        <p:txBody>
          <a:bodyPr>
            <a:normAutofit/>
          </a:bodyPr>
          <a:lstStyle/>
          <a:p>
            <a:r>
              <a:rPr kumimoji="1" lang="ja-JP" altLang="en-US" sz="16600" dirty="0"/>
              <a:t>事業承継</a:t>
            </a:r>
            <a:br>
              <a:rPr kumimoji="1" lang="en-US" altLang="ja-JP" sz="16600" dirty="0"/>
            </a:br>
            <a:r>
              <a:rPr kumimoji="1" lang="ja-JP" altLang="en-US" sz="16600" dirty="0"/>
              <a:t>　　補助金</a:t>
            </a:r>
          </a:p>
        </p:txBody>
      </p:sp>
    </p:spTree>
    <p:extLst>
      <p:ext uri="{BB962C8B-B14F-4D97-AF65-F5344CB8AC3E}">
        <p14:creationId xmlns:p14="http://schemas.microsoft.com/office/powerpoint/2010/main" val="151287691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1BEC1E-FF16-4740-B16A-1BD2CF43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5F0C0212-4B3A-445A-8FBA-2D869C575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429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091" y="365125"/>
            <a:ext cx="11076709" cy="6201930"/>
          </a:xfrm>
        </p:spPr>
        <p:txBody>
          <a:bodyPr>
            <a:normAutofit/>
          </a:bodyPr>
          <a:lstStyle/>
          <a:p>
            <a:r>
              <a:rPr kumimoji="1" lang="ja-JP" altLang="en-US" sz="19900" dirty="0"/>
              <a:t>事業承継</a:t>
            </a:r>
            <a:br>
              <a:rPr kumimoji="1" lang="en-US" altLang="ja-JP" sz="19900" dirty="0"/>
            </a:br>
            <a:r>
              <a:rPr kumimoji="1" lang="ja-JP" altLang="en-US" sz="19900" dirty="0"/>
              <a:t>　　融資</a:t>
            </a:r>
          </a:p>
        </p:txBody>
      </p:sp>
    </p:spTree>
    <p:extLst>
      <p:ext uri="{BB962C8B-B14F-4D97-AF65-F5344CB8AC3E}">
        <p14:creationId xmlns:p14="http://schemas.microsoft.com/office/powerpoint/2010/main" val="26247049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151968-C79D-45F6-B465-8099D95D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365125"/>
            <a:ext cx="11021291" cy="6091093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ハイライトは？</a:t>
            </a:r>
          </a:p>
        </p:txBody>
      </p:sp>
    </p:spTree>
    <p:extLst>
      <p:ext uri="{BB962C8B-B14F-4D97-AF65-F5344CB8AC3E}">
        <p14:creationId xmlns:p14="http://schemas.microsoft.com/office/powerpoint/2010/main" val="12784050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5EDB78-E953-4F80-9588-D26D809C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1711"/>
          </a:xfrm>
        </p:spPr>
        <p:txBody>
          <a:bodyPr>
            <a:normAutofit/>
          </a:bodyPr>
          <a:lstStyle/>
          <a:p>
            <a:r>
              <a:rPr kumimoji="1" lang="ja-JP" altLang="en-US" sz="11500" dirty="0"/>
              <a:t>やってみよう</a:t>
            </a:r>
            <a:br>
              <a:rPr kumimoji="1" lang="en-US" altLang="ja-JP" sz="11500" dirty="0"/>
            </a:br>
            <a:r>
              <a:rPr kumimoji="1" lang="ja-JP" altLang="en-US" sz="11500" dirty="0"/>
              <a:t>と思うことは？</a:t>
            </a:r>
          </a:p>
        </p:txBody>
      </p:sp>
    </p:spTree>
    <p:extLst>
      <p:ext uri="{BB962C8B-B14F-4D97-AF65-F5344CB8AC3E}">
        <p14:creationId xmlns:p14="http://schemas.microsoft.com/office/powerpoint/2010/main" val="8930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1E4EBF9-5198-4BAD-A0D9-CB7F7DA26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739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5818"/>
          </a:xfrm>
        </p:spPr>
        <p:txBody>
          <a:bodyPr>
            <a:normAutofit fontScale="90000"/>
          </a:bodyPr>
          <a:lstStyle/>
          <a:p>
            <a:r>
              <a:rPr kumimoji="1" lang="ja-JP" altLang="en-US" sz="23900" dirty="0"/>
              <a:t>さいごに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284490432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5138" y="339969"/>
            <a:ext cx="1150033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11500" dirty="0"/>
              <a:t>①</a:t>
            </a:r>
            <a:endParaRPr lang="en-US" altLang="ja-JP" sz="11500" dirty="0"/>
          </a:p>
          <a:p>
            <a:pPr lvl="1"/>
            <a:r>
              <a:rPr lang="ja-JP" altLang="en-US" sz="11500" dirty="0"/>
              <a:t>（　　　　）で損する</a:t>
            </a:r>
            <a:endParaRPr lang="en-US" altLang="ja-JP" sz="11500" dirty="0"/>
          </a:p>
          <a:p>
            <a:pPr lvl="1"/>
            <a:r>
              <a:rPr lang="ja-JP" altLang="en-US" sz="11500" dirty="0"/>
              <a:t>（　　　　）と得する</a:t>
            </a:r>
            <a:endParaRPr lang="en-US" altLang="ja-JP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2243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5138" y="339969"/>
            <a:ext cx="115003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9600" dirty="0"/>
              <a:t>①（</a:t>
            </a:r>
            <a:r>
              <a:rPr lang="ja-JP" altLang="en-US" sz="9600" dirty="0">
                <a:solidFill>
                  <a:srgbClr val="FF0000"/>
                </a:solidFill>
              </a:rPr>
              <a:t>知らない</a:t>
            </a:r>
            <a:r>
              <a:rPr lang="ja-JP" altLang="en-US" sz="9600" dirty="0"/>
              <a:t>）</a:t>
            </a:r>
            <a:endParaRPr lang="en-US" altLang="ja-JP" sz="9600" dirty="0"/>
          </a:p>
          <a:p>
            <a:pPr lvl="1"/>
            <a:r>
              <a:rPr lang="ja-JP" altLang="en-US" sz="9600" dirty="0"/>
              <a:t>　　　　で損する</a:t>
            </a:r>
            <a:endParaRPr lang="en-US" altLang="ja-JP" sz="9600" dirty="0"/>
          </a:p>
          <a:p>
            <a:pPr lvl="1"/>
            <a:r>
              <a:rPr lang="ja-JP" altLang="en-US" sz="9600" dirty="0"/>
              <a:t>　　（</a:t>
            </a:r>
            <a:r>
              <a:rPr lang="ja-JP" altLang="en-US" sz="9600" dirty="0">
                <a:solidFill>
                  <a:srgbClr val="FF0000"/>
                </a:solidFill>
              </a:rPr>
              <a:t>知ってる</a:t>
            </a:r>
            <a:r>
              <a:rPr lang="ja-JP" altLang="en-US" sz="9600" dirty="0"/>
              <a:t>）</a:t>
            </a:r>
            <a:endParaRPr lang="en-US" altLang="ja-JP" sz="9600" dirty="0"/>
          </a:p>
          <a:p>
            <a:pPr lvl="1"/>
            <a:r>
              <a:rPr lang="ja-JP" altLang="en-US" sz="9600" dirty="0"/>
              <a:t>　　　　　と得する</a:t>
            </a:r>
            <a:endParaRPr lang="en-US" altLang="ja-JP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702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5138" y="339969"/>
            <a:ext cx="1150033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11500" dirty="0"/>
              <a:t>②弁護士より　</a:t>
            </a:r>
            <a:endParaRPr lang="en-US" altLang="ja-JP" sz="11500" dirty="0"/>
          </a:p>
          <a:p>
            <a:pPr lvl="1"/>
            <a:r>
              <a:rPr lang="ja-JP" altLang="en-US" sz="11500" dirty="0"/>
              <a:t>　（</a:t>
            </a:r>
            <a:r>
              <a:rPr lang="ja-JP" altLang="en-US" sz="11500" dirty="0">
                <a:solidFill>
                  <a:srgbClr val="FF0000"/>
                </a:solidFill>
              </a:rPr>
              <a:t>　　　　　　　</a:t>
            </a:r>
            <a:r>
              <a:rPr lang="ja-JP" altLang="en-US" sz="11500" dirty="0"/>
              <a:t>）</a:t>
            </a:r>
            <a:endParaRPr lang="en-US" altLang="ja-JP" sz="11500" dirty="0"/>
          </a:p>
          <a:p>
            <a:pPr lvl="1"/>
            <a:r>
              <a:rPr lang="ja-JP" altLang="en-US" sz="11500" dirty="0"/>
              <a:t>　　　　　　が大事</a:t>
            </a:r>
            <a:endParaRPr lang="en-US" altLang="ja-JP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9670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5138" y="339969"/>
            <a:ext cx="1150033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11500" dirty="0"/>
              <a:t>弁護士より　</a:t>
            </a:r>
            <a:endParaRPr lang="en-US" altLang="ja-JP" sz="11500" dirty="0"/>
          </a:p>
          <a:p>
            <a:pPr lvl="1"/>
            <a:r>
              <a:rPr lang="ja-JP" altLang="en-US" sz="11500" dirty="0"/>
              <a:t>　（</a:t>
            </a:r>
            <a:r>
              <a:rPr lang="ja-JP" altLang="en-US" sz="11500" dirty="0">
                <a:solidFill>
                  <a:srgbClr val="FF0000"/>
                </a:solidFill>
              </a:rPr>
              <a:t>予防・研修</a:t>
            </a:r>
            <a:r>
              <a:rPr lang="ja-JP" altLang="en-US" sz="11500" dirty="0"/>
              <a:t>）</a:t>
            </a:r>
            <a:endParaRPr lang="en-US" altLang="ja-JP" sz="11500" dirty="0"/>
          </a:p>
          <a:p>
            <a:pPr lvl="1"/>
            <a:r>
              <a:rPr lang="ja-JP" altLang="en-US" sz="11500" dirty="0"/>
              <a:t>　　　　　　が大事</a:t>
            </a:r>
            <a:endParaRPr lang="en-US" altLang="ja-JP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816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5845" y="365125"/>
            <a:ext cx="11769969" cy="5811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13800" dirty="0"/>
              <a:t>『</a:t>
            </a:r>
            <a:r>
              <a:rPr kumimoji="1" lang="ja-JP" altLang="en-US" sz="13800" dirty="0"/>
              <a:t>知らない</a:t>
            </a:r>
            <a:r>
              <a:rPr kumimoji="1" lang="en-US" altLang="ja-JP" sz="13800" dirty="0"/>
              <a:t>』</a:t>
            </a:r>
            <a:r>
              <a:rPr lang="ja-JP" altLang="en-US" sz="13800" dirty="0"/>
              <a:t>で</a:t>
            </a:r>
            <a:endParaRPr lang="en-US" altLang="ja-JP" sz="13800" dirty="0"/>
          </a:p>
          <a:p>
            <a:pPr marL="0" indent="0">
              <a:buNone/>
            </a:pPr>
            <a:r>
              <a:rPr kumimoji="1" lang="ja-JP" altLang="en-US" sz="13800" dirty="0"/>
              <a:t>　</a:t>
            </a:r>
            <a:r>
              <a:rPr kumimoji="1" lang="en-US" altLang="ja-JP" sz="13800" dirty="0"/>
              <a:t>『</a:t>
            </a:r>
            <a:r>
              <a:rPr kumimoji="1" lang="ja-JP" altLang="en-US" sz="13800" dirty="0"/>
              <a:t>損する</a:t>
            </a:r>
            <a:r>
              <a:rPr kumimoji="1" lang="en-US" altLang="ja-JP" sz="13800" dirty="0"/>
              <a:t>』</a:t>
            </a:r>
          </a:p>
          <a:p>
            <a:pPr marL="0" indent="0">
              <a:buNone/>
            </a:pPr>
            <a:r>
              <a:rPr lang="ja-JP" altLang="en-US" sz="13800" dirty="0"/>
              <a:t>を無くそう！！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342472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2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0C7B85C-929B-45F3-BEF7-C4E9EE721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97574E-662E-49AF-B283-89234370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552" y="365127"/>
            <a:ext cx="8204799" cy="6052927"/>
          </a:xfrm>
        </p:spPr>
        <p:txBody>
          <a:bodyPr>
            <a:normAutofit/>
          </a:bodyPr>
          <a:lstStyle/>
          <a:p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１０か月</a:t>
            </a:r>
          </a:p>
        </p:txBody>
      </p:sp>
    </p:spTree>
    <p:extLst>
      <p:ext uri="{BB962C8B-B14F-4D97-AF65-F5344CB8AC3E}">
        <p14:creationId xmlns:p14="http://schemas.microsoft.com/office/powerpoint/2010/main" val="130905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40FA943-E88F-468B-B374-4E7060477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06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3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EE3208D-584D-47D8-B04A-2AAE472C5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1184030"/>
            <a:ext cx="4947360" cy="567397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B73463C-C6C8-4C57-9C90-4A0A9B311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4031"/>
            <a:ext cx="4865298" cy="567396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344616" y="199292"/>
            <a:ext cx="28838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</a:t>
            </a:r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37872" y="199292"/>
            <a:ext cx="4677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</a:t>
            </a:r>
            <a:r>
              <a:rPr lang="ja-JP" altLang="en-US" sz="9600" b="1" dirty="0"/>
              <a:t>子さん</a:t>
            </a:r>
          </a:p>
        </p:txBody>
      </p:sp>
    </p:spTree>
    <p:extLst>
      <p:ext uri="{BB962C8B-B14F-4D97-AF65-F5344CB8AC3E}">
        <p14:creationId xmlns:p14="http://schemas.microsoft.com/office/powerpoint/2010/main" val="178315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73463C-C6C8-4C57-9C90-4A0A9B311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73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ECD61BD-A96D-40AB-93C8-51A6FCAE9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24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8E48704-2F00-4CEC-9746-70E90DA01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7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924050" y="1131096"/>
            <a:ext cx="8115300" cy="4526756"/>
          </a:xfrm>
        </p:spPr>
        <p:txBody>
          <a:bodyPr>
            <a:noAutofit/>
          </a:bodyPr>
          <a:lstStyle/>
          <a:p>
            <a:r>
              <a:rPr lang="ja-JP" altLang="en-US" sz="14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相続・</a:t>
            </a:r>
            <a:br>
              <a:rPr lang="en-US" altLang="ja-JP" sz="14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4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事業承継</a:t>
            </a:r>
          </a:p>
        </p:txBody>
      </p:sp>
    </p:spTree>
    <p:extLst>
      <p:ext uri="{BB962C8B-B14F-4D97-AF65-F5344CB8AC3E}">
        <p14:creationId xmlns:p14="http://schemas.microsoft.com/office/powerpoint/2010/main" val="752586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1427BDE-6D80-43F5-9C00-7580ADE32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01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F456BA-7A5A-4A6A-AD06-ED24A6C86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47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93352-4201-40C9-9D35-03E14EB7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46" y="365127"/>
            <a:ext cx="8239305" cy="6225455"/>
          </a:xfrm>
        </p:spPr>
        <p:txBody>
          <a:bodyPr>
            <a:normAutofit fontScale="90000"/>
          </a:bodyPr>
          <a:lstStyle/>
          <a:p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自宅を</a:t>
            </a:r>
            <a:b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Ｃと共有</a:t>
            </a:r>
            <a:b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Ｃに家賃</a:t>
            </a:r>
            <a:b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を払う</a:t>
            </a:r>
          </a:p>
        </p:txBody>
      </p:sp>
    </p:spTree>
    <p:extLst>
      <p:ext uri="{BB962C8B-B14F-4D97-AF65-F5344CB8AC3E}">
        <p14:creationId xmlns:p14="http://schemas.microsoft.com/office/powerpoint/2010/main" val="764642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F547DF-9A80-4DD6-A517-B7923239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92" y="365126"/>
            <a:ext cx="8256558" cy="6121938"/>
          </a:xfrm>
        </p:spPr>
        <p:txBody>
          <a:bodyPr>
            <a:noAutofit/>
          </a:bodyPr>
          <a:lstStyle/>
          <a:p>
            <a:r>
              <a:rPr lang="ja-JP" altLang="en-US" sz="14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ＢとＣで</a:t>
            </a:r>
            <a:br>
              <a:rPr lang="en-US" altLang="ja-JP" sz="14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4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株式を</a:t>
            </a:r>
            <a:br>
              <a:rPr lang="en-US" altLang="ja-JP" sz="14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4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半分ずつ</a:t>
            </a:r>
          </a:p>
        </p:txBody>
      </p:sp>
    </p:spTree>
    <p:extLst>
      <p:ext uri="{BB962C8B-B14F-4D97-AF65-F5344CB8AC3E}">
        <p14:creationId xmlns:p14="http://schemas.microsoft.com/office/powerpoint/2010/main" val="3486389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8733543-E546-4985-A768-65D2D33C5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7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7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1E4EBF9-5198-4BAD-A0D9-CB7F7DA26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06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64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E9D301-1A76-466E-B8CB-717AE2B2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023" y="365126"/>
            <a:ext cx="8729932" cy="6001168"/>
          </a:xfrm>
        </p:spPr>
        <p:txBody>
          <a:bodyPr>
            <a:normAutofit/>
          </a:bodyPr>
          <a:lstStyle/>
          <a:p>
            <a:r>
              <a:rPr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ファイナンシャル</a:t>
            </a:r>
            <a:br>
              <a:rPr lang="en-US" altLang="ja-JP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プランナー</a:t>
            </a:r>
          </a:p>
        </p:txBody>
      </p:sp>
    </p:spTree>
    <p:extLst>
      <p:ext uri="{BB962C8B-B14F-4D97-AF65-F5344CB8AC3E}">
        <p14:creationId xmlns:p14="http://schemas.microsoft.com/office/powerpoint/2010/main" val="1875821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66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3813B0-FF02-498A-8B36-AA5EB4988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3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5BCD1BE-5763-4385-ACFF-50BFE7D8A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1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524001" y="304800"/>
            <a:ext cx="2215991" cy="5055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 b="1" dirty="0"/>
              <a:t>祖父・父の</a:t>
            </a:r>
            <a:endParaRPr lang="en-US" altLang="ja-JP" sz="6600" b="1" dirty="0"/>
          </a:p>
          <a:p>
            <a:r>
              <a:rPr lang="ja-JP" altLang="en-US" sz="6600" b="1" dirty="0"/>
              <a:t>建設会社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43197" y="304800"/>
            <a:ext cx="12836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Ａ</a:t>
            </a:r>
            <a:endParaRPr lang="en-US" altLang="ja-JP" sz="13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君</a:t>
            </a:r>
          </a:p>
        </p:txBody>
      </p:sp>
    </p:spTree>
    <p:extLst>
      <p:ext uri="{BB962C8B-B14F-4D97-AF65-F5344CB8AC3E}">
        <p14:creationId xmlns:p14="http://schemas.microsoft.com/office/powerpoint/2010/main" val="3645727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8AF945-F33F-4818-8371-CFA800AF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5949410"/>
          </a:xfrm>
        </p:spPr>
        <p:txBody>
          <a:bodyPr>
            <a:normAutofit/>
          </a:bodyPr>
          <a:lstStyle/>
          <a:p>
            <a:r>
              <a:rPr lang="ja-JP" altLang="en-US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相続税</a:t>
            </a:r>
            <a:br>
              <a:rPr lang="en-US" altLang="ja-JP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が高い</a:t>
            </a:r>
          </a:p>
        </p:txBody>
      </p:sp>
    </p:spTree>
    <p:extLst>
      <p:ext uri="{BB962C8B-B14F-4D97-AF65-F5344CB8AC3E}">
        <p14:creationId xmlns:p14="http://schemas.microsoft.com/office/powerpoint/2010/main" val="3003609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1793E7-6927-4D5E-97BC-2FD952ED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156444"/>
          </a:xfrm>
        </p:spPr>
        <p:txBody>
          <a:bodyPr>
            <a:normAutofit/>
          </a:bodyPr>
          <a:lstStyle/>
          <a:p>
            <a:r>
              <a:rPr lang="ja-JP" altLang="en-US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株式が</a:t>
            </a:r>
            <a:br>
              <a:rPr lang="en-US" altLang="ja-JP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分散</a:t>
            </a:r>
          </a:p>
        </p:txBody>
      </p:sp>
    </p:spTree>
    <p:extLst>
      <p:ext uri="{BB962C8B-B14F-4D97-AF65-F5344CB8AC3E}">
        <p14:creationId xmlns:p14="http://schemas.microsoft.com/office/powerpoint/2010/main" val="952116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6F237F-DDCD-4177-9CD4-C0BEC8AA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92" y="365126"/>
            <a:ext cx="8256558" cy="6156444"/>
          </a:xfrm>
        </p:spPr>
        <p:txBody>
          <a:bodyPr>
            <a:normAutofit fontScale="90000"/>
          </a:bodyPr>
          <a:lstStyle/>
          <a:p>
            <a:r>
              <a:rPr lang="ja-JP" altLang="en-US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相続・</a:t>
            </a:r>
            <a:br>
              <a:rPr lang="en-US" altLang="ja-JP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事業承継</a:t>
            </a:r>
            <a:br>
              <a:rPr lang="en-US" altLang="ja-JP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対策</a:t>
            </a:r>
          </a:p>
        </p:txBody>
      </p:sp>
    </p:spTree>
    <p:extLst>
      <p:ext uri="{BB962C8B-B14F-4D97-AF65-F5344CB8AC3E}">
        <p14:creationId xmlns:p14="http://schemas.microsoft.com/office/powerpoint/2010/main" val="2555227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0C13A0-9760-4B79-BC7B-CBF4C908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156444"/>
          </a:xfrm>
        </p:spPr>
        <p:txBody>
          <a:bodyPr>
            <a:normAutofit/>
          </a:bodyPr>
          <a:lstStyle/>
          <a:p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法定相続人</a:t>
            </a:r>
            <a:b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５００万</a:t>
            </a:r>
            <a:b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15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非課税！！</a:t>
            </a:r>
          </a:p>
        </p:txBody>
      </p:sp>
    </p:spTree>
    <p:extLst>
      <p:ext uri="{BB962C8B-B14F-4D97-AF65-F5344CB8AC3E}">
        <p14:creationId xmlns:p14="http://schemas.microsoft.com/office/powerpoint/2010/main" val="2761995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86F982-49BF-4C1C-9FDA-EFDD1FE4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782" y="365126"/>
            <a:ext cx="8325569" cy="6294466"/>
          </a:xfrm>
        </p:spPr>
        <p:txBody>
          <a:bodyPr>
            <a:normAutofit/>
          </a:bodyPr>
          <a:lstStyle/>
          <a:p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生命保険</a:t>
            </a:r>
            <a:b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相続から</a:t>
            </a:r>
            <a:b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38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はずれる</a:t>
            </a:r>
            <a:endParaRPr lang="ja-JP" altLang="en-US" sz="13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3355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0EABB-FF12-43DA-9443-A39EFCB12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552" y="365126"/>
            <a:ext cx="8204799" cy="6156444"/>
          </a:xfrm>
        </p:spPr>
        <p:txBody>
          <a:bodyPr>
            <a:normAutofit fontScale="90000"/>
          </a:bodyPr>
          <a:lstStyle/>
          <a:p>
            <a:r>
              <a:rPr lang="ja-JP" altLang="en-US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相続・</a:t>
            </a:r>
            <a:br>
              <a:rPr lang="en-US" altLang="ja-JP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事業承継</a:t>
            </a:r>
            <a:br>
              <a:rPr lang="en-US" altLang="ja-JP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対策資金</a:t>
            </a:r>
          </a:p>
        </p:txBody>
      </p:sp>
    </p:spTree>
    <p:extLst>
      <p:ext uri="{BB962C8B-B14F-4D97-AF65-F5344CB8AC3E}">
        <p14:creationId xmlns:p14="http://schemas.microsoft.com/office/powerpoint/2010/main" val="1937502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32C39-87CB-4A4F-ABF6-695BD89C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139191"/>
          </a:xfrm>
        </p:spPr>
        <p:txBody>
          <a:bodyPr>
            <a:normAutofit/>
          </a:bodyPr>
          <a:lstStyle/>
          <a:p>
            <a:r>
              <a:rPr lang="ja-JP" altLang="en-US" sz="7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①事業承継　融資</a:t>
            </a:r>
            <a:br>
              <a:rPr lang="en-US" altLang="ja-JP" sz="7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7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②株式</a:t>
            </a:r>
            <a:br>
              <a:rPr lang="en-US" altLang="ja-JP" sz="7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7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遺留分から除外</a:t>
            </a:r>
            <a:br>
              <a:rPr lang="en-US" altLang="ja-JP" sz="7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7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③自己株式　　</a:t>
            </a:r>
            <a:br>
              <a:rPr lang="en-US" altLang="ja-JP" sz="7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7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評価見直し</a:t>
            </a:r>
          </a:p>
        </p:txBody>
      </p:sp>
    </p:spTree>
    <p:extLst>
      <p:ext uri="{BB962C8B-B14F-4D97-AF65-F5344CB8AC3E}">
        <p14:creationId xmlns:p14="http://schemas.microsoft.com/office/powerpoint/2010/main" val="431189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D45683-C767-4269-A086-9CC2E405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804" y="365127"/>
            <a:ext cx="8187546" cy="6311719"/>
          </a:xfrm>
        </p:spPr>
        <p:txBody>
          <a:bodyPr>
            <a:normAutofit/>
          </a:bodyPr>
          <a:lstStyle/>
          <a:p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改正</a:t>
            </a:r>
            <a:b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事業承継</a:t>
            </a:r>
            <a:b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税制</a:t>
            </a:r>
          </a:p>
        </p:txBody>
      </p:sp>
    </p:spTree>
    <p:extLst>
      <p:ext uri="{BB962C8B-B14F-4D97-AF65-F5344CB8AC3E}">
        <p14:creationId xmlns:p14="http://schemas.microsoft.com/office/powerpoint/2010/main" val="1720006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65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FF1C7D-CB8C-4676-A3E0-EADAEAF8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365126"/>
            <a:ext cx="11526981" cy="6035674"/>
          </a:xfrm>
        </p:spPr>
        <p:txBody>
          <a:bodyPr>
            <a:noAutofit/>
          </a:bodyPr>
          <a:lstStyle/>
          <a:p>
            <a: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『</a:t>
            </a:r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知ってる</a:t>
            </a:r>
            <a: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』</a:t>
            </a:r>
            <a:b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と</a:t>
            </a:r>
            <a:b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『</a:t>
            </a:r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得する</a:t>
            </a:r>
            <a: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』</a:t>
            </a:r>
            <a:endParaRPr lang="ja-JP" altLang="en-US" sz="13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868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490882" y="246185"/>
            <a:ext cx="1954381" cy="4876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Ｂ社長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09435" y="246185"/>
            <a:ext cx="1954381" cy="62835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Ａ君の父</a:t>
            </a:r>
          </a:p>
        </p:txBody>
      </p:sp>
    </p:spTree>
    <p:extLst>
      <p:ext uri="{BB962C8B-B14F-4D97-AF65-F5344CB8AC3E}">
        <p14:creationId xmlns:p14="http://schemas.microsoft.com/office/powerpoint/2010/main" val="1077070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BBE00FE-CEF5-456A-BB3F-906B70C7A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8599"/>
          <a:stretch/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79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16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CE887-1090-4740-AE7F-C4FFC07B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6061075"/>
          </a:xfrm>
        </p:spPr>
        <p:txBody>
          <a:bodyPr>
            <a:normAutofit/>
          </a:bodyPr>
          <a:lstStyle/>
          <a:p>
            <a:r>
              <a:rPr lang="ja-JP" altLang="en-US" sz="9600" dirty="0"/>
              <a:t>①悪い事業承継</a:t>
            </a:r>
            <a:br>
              <a:rPr lang="en-US" altLang="ja-JP" sz="9600" dirty="0"/>
            </a:br>
            <a:r>
              <a:rPr lang="ja-JP" altLang="en-US" sz="9600" dirty="0"/>
              <a:t>②良い事業承継</a:t>
            </a:r>
            <a:br>
              <a:rPr lang="en-US" altLang="ja-JP" sz="9600" dirty="0"/>
            </a:br>
            <a:r>
              <a:rPr lang="ja-JP" altLang="en-US" sz="9600" dirty="0"/>
              <a:t>　　　　　　　　とは？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921992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E6BF1-7071-470A-9EDA-C8164483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622963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出典：</a:t>
            </a:r>
            <a:r>
              <a:rPr lang="ja-JP" altLang="ja-JP" dirty="0"/>
              <a:t>中小企業庁ホームページ</a:t>
            </a:r>
            <a:br>
              <a:rPr lang="ja-JP" altLang="ja-JP" dirty="0"/>
            </a:br>
            <a:r>
              <a:rPr lang="ja-JP" altLang="ja-JP" dirty="0"/>
              <a:t>　　　　　　</a:t>
            </a:r>
            <a:r>
              <a:rPr lang="en-US" altLang="ja-JP" u="sng" dirty="0">
                <a:hlinkClick r:id="rId2"/>
              </a:rPr>
              <a:t>http://www.chusho.meti.go.jp/zaimu/shoukei/2017/170410shoukei.htm</a:t>
            </a:r>
            <a:br>
              <a:rPr lang="ja-JP" altLang="ja-JP" dirty="0"/>
            </a:br>
            <a:br>
              <a:rPr lang="en-US" altLang="ja-JP" dirty="0"/>
            </a:br>
            <a:r>
              <a:rPr lang="ja-JP" altLang="ja-JP" dirty="0"/>
              <a:t>「会社を未来につなげる　１０年先の会社を考えよう」</a:t>
            </a:r>
            <a:br>
              <a:rPr lang="ja-JP" altLang="ja-JP" dirty="0"/>
            </a:br>
            <a:r>
              <a:rPr lang="ja-JP" altLang="ja-JP" dirty="0"/>
              <a:t>「経営者のための事業承継マニュアル」</a:t>
            </a:r>
            <a:br>
              <a:rPr lang="ja-JP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5690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7A6F46-CC03-49BF-9CEF-536C0164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1E9E5B-E7CB-4BA4-928E-3F30F51F0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26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100139-91AA-4621-B998-CD8E5567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B0A945E-145F-4080-A100-00357C344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24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9E4152-91E7-4FB9-A449-8BA1C1F5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EF4307-1F73-4A36-A653-01E948AC8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120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CE887-1090-4740-AE7F-C4FFC07B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6061075"/>
          </a:xfrm>
        </p:spPr>
        <p:txBody>
          <a:bodyPr>
            <a:normAutofit/>
          </a:bodyPr>
          <a:lstStyle/>
          <a:p>
            <a:r>
              <a:rPr lang="ja-JP" altLang="en-US" sz="13800" dirty="0"/>
              <a:t>事業承継</a:t>
            </a:r>
            <a:br>
              <a:rPr lang="en-US" altLang="ja-JP" sz="13800" dirty="0"/>
            </a:br>
            <a:r>
              <a:rPr lang="ja-JP" altLang="en-US" sz="13800" dirty="0"/>
              <a:t>３類型とは？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6543415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5F22DD-D007-4B35-B427-1D7920B3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426ECF7-AACA-4790-8B60-6FC1EFC1C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18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3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CE887-1090-4740-AE7F-C4FFC07B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6061075"/>
          </a:xfrm>
        </p:spPr>
        <p:txBody>
          <a:bodyPr>
            <a:normAutofit fontScale="90000"/>
          </a:bodyPr>
          <a:lstStyle/>
          <a:p>
            <a:r>
              <a:rPr lang="ja-JP" altLang="en-US" sz="16600" dirty="0"/>
              <a:t>具体的に</a:t>
            </a:r>
            <a:br>
              <a:rPr lang="en-US" altLang="ja-JP" sz="16600" dirty="0"/>
            </a:br>
            <a:r>
              <a:rPr lang="ja-JP" altLang="en-US" sz="16600" dirty="0"/>
              <a:t>　何を承継</a:t>
            </a:r>
            <a:br>
              <a:rPr lang="en-US" altLang="ja-JP" sz="16600" dirty="0"/>
            </a:br>
            <a:r>
              <a:rPr lang="ja-JP" altLang="en-US" sz="16600" dirty="0"/>
              <a:t>　　　　する？</a:t>
            </a:r>
            <a:endParaRPr kumimoji="1" lang="ja-JP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178693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40FA943-E88F-468B-B374-4E7060477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32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2586C-7EA7-468F-87CA-75F8ECBB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743A454-CE57-4F03-B164-4C1D74FD6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45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89857" y="6237514"/>
            <a:ext cx="10498183" cy="483961"/>
          </a:xfrm>
        </p:spPr>
        <p:txBody>
          <a:bodyPr/>
          <a:lstStyle/>
          <a:p>
            <a:br>
              <a:rPr lang="en-US" altLang="ja-JP" sz="800" dirty="0"/>
            </a:br>
            <a:br>
              <a:rPr lang="en-US" altLang="ja-JP" sz="800" dirty="0"/>
            </a:br>
            <a:r>
              <a:rPr lang="ja-JP" altLang="en-US" sz="1400" dirty="0"/>
              <a:t>出典：独立行政法人中小企業基盤整備機構ホーム</a:t>
            </a:r>
            <a:r>
              <a:rPr lang="ja-JP" altLang="en-US" sz="1400" dirty="0" err="1"/>
              <a:t>ぺ</a:t>
            </a:r>
            <a:r>
              <a:rPr lang="ja-JP" altLang="en-US" sz="1400" dirty="0"/>
              <a:t>ージﾞ（</a:t>
            </a:r>
            <a:r>
              <a:rPr lang="en-US" altLang="ja-JP" sz="1400" dirty="0"/>
              <a:t>http://www.smrj.go.jp/keiei/dbps_data/_material_/b_0_keiei/chitekishisan/pdf/keieireport_kaiteiban_1-23.pdf</a:t>
            </a:r>
            <a:r>
              <a:rPr lang="ja-JP" altLang="en-US" sz="1400" dirty="0"/>
              <a:t>）</a:t>
            </a:r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51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365125"/>
            <a:ext cx="11315699" cy="58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388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DB521-6B1D-4161-94AB-BF7B2592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E3C093-794E-46F3-B383-4BC84F8DF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3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46D0E3-6270-446C-83BF-25F510FE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6061075"/>
          </a:xfrm>
        </p:spPr>
        <p:txBody>
          <a:bodyPr>
            <a:noAutofit/>
          </a:bodyPr>
          <a:lstStyle/>
          <a:p>
            <a:r>
              <a:rPr kumimoji="1" lang="ja-JP" altLang="en-US" sz="14900" dirty="0"/>
              <a:t>自社もしくは　</a:t>
            </a:r>
            <a:br>
              <a:rPr kumimoji="1" lang="en-US" altLang="ja-JP" sz="14900" dirty="0"/>
            </a:br>
            <a:r>
              <a:rPr kumimoji="1" lang="ja-JP" altLang="en-US" sz="14900" dirty="0"/>
              <a:t>　　他社だと</a:t>
            </a:r>
            <a:br>
              <a:rPr kumimoji="1" lang="en-US" altLang="ja-JP" sz="14900" dirty="0"/>
            </a:br>
            <a:r>
              <a:rPr kumimoji="1" lang="ja-JP" altLang="en-US" sz="14900" dirty="0"/>
              <a:t>なにがある？</a:t>
            </a:r>
          </a:p>
        </p:txBody>
      </p:sp>
    </p:spTree>
    <p:extLst>
      <p:ext uri="{BB962C8B-B14F-4D97-AF65-F5344CB8AC3E}">
        <p14:creationId xmlns:p14="http://schemas.microsoft.com/office/powerpoint/2010/main" val="496007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C101C3-9262-408F-813B-1868D120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C448BB0-8C50-4006-A09D-D189D3EE0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3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7CE13-0CA9-44B8-9F94-F9CEEF47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31AFC267-1A07-4CFB-A806-F4DE8B356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5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21A4B-B25D-4733-AAE6-83BA308E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153334E7-645F-4F2E-B2CC-8371AE249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32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E9BD95-6ACB-4417-86F2-9B309451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BC626382-DEAB-4950-A4E7-7D9CECB59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016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CD3BDA-E0AE-4B7F-80FA-BCC25760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E622437-D148-4B56-833C-A50496B16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6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2B0CD-060C-4872-B6BE-52E48E72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E159D24B-75E3-435F-9B0A-9849EE4A0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3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B9ADA63-18D4-4437-8AA3-FAEB97AA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191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36FDBB-0044-47FF-BA52-38851F3C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F56AEE-52DE-4E42-8170-86B8416CA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3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F988AC-28A7-4B17-8A50-EF22FC91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B9D97698-4A1E-44F8-B7D9-67102091E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128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C85C61-D7BC-4A58-8FAA-512DC1EF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11D25B0B-D612-4376-BF1E-A125FA663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35" y="0"/>
            <a:ext cx="78172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84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5818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やってみたい</a:t>
            </a:r>
            <a:br>
              <a:rPr kumimoji="1" lang="en-US" altLang="ja-JP" sz="13800" dirty="0"/>
            </a:br>
            <a:r>
              <a:rPr kumimoji="1" lang="ja-JP" altLang="en-US" sz="13800" dirty="0"/>
              <a:t>と思ったこと</a:t>
            </a:r>
          </a:p>
        </p:txBody>
      </p:sp>
    </p:spTree>
    <p:extLst>
      <p:ext uri="{BB962C8B-B14F-4D97-AF65-F5344CB8AC3E}">
        <p14:creationId xmlns:p14="http://schemas.microsoft.com/office/powerpoint/2010/main" val="7382853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924050" y="1131096"/>
            <a:ext cx="8115300" cy="4526756"/>
          </a:xfrm>
        </p:spPr>
        <p:txBody>
          <a:bodyPr>
            <a:noAutofit/>
          </a:bodyPr>
          <a:lstStyle/>
          <a:p>
            <a:r>
              <a:rPr lang="ja-JP" altLang="en-US" sz="14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遺留分に関する</a:t>
            </a:r>
            <a:br>
              <a:rPr lang="en-US" altLang="ja-JP" sz="14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4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民法特例</a:t>
            </a:r>
          </a:p>
        </p:txBody>
      </p:sp>
    </p:spTree>
    <p:extLst>
      <p:ext uri="{BB962C8B-B14F-4D97-AF65-F5344CB8AC3E}">
        <p14:creationId xmlns:p14="http://schemas.microsoft.com/office/powerpoint/2010/main" val="4226003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5BCD1BE-5763-4385-ACFF-50BFE7D8A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1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524001" y="304800"/>
            <a:ext cx="2215991" cy="5055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 b="1" dirty="0"/>
              <a:t>祖父・父の</a:t>
            </a:r>
            <a:endParaRPr lang="en-US" altLang="ja-JP" sz="6600" b="1" dirty="0"/>
          </a:p>
          <a:p>
            <a:r>
              <a:rPr lang="ja-JP" altLang="en-US" sz="6600" b="1" dirty="0"/>
              <a:t>建設会社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43197" y="304800"/>
            <a:ext cx="12836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Ａ</a:t>
            </a:r>
            <a:endParaRPr lang="en-US" altLang="ja-JP" sz="13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君</a:t>
            </a:r>
          </a:p>
        </p:txBody>
      </p:sp>
    </p:spTree>
    <p:extLst>
      <p:ext uri="{BB962C8B-B14F-4D97-AF65-F5344CB8AC3E}">
        <p14:creationId xmlns:p14="http://schemas.microsoft.com/office/powerpoint/2010/main" val="21469184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490882" y="246185"/>
            <a:ext cx="1954381" cy="4876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Ｂ社長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09435" y="246185"/>
            <a:ext cx="1954381" cy="62835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Ａ君の父</a:t>
            </a:r>
          </a:p>
        </p:txBody>
      </p:sp>
    </p:spTree>
    <p:extLst>
      <p:ext uri="{BB962C8B-B14F-4D97-AF65-F5344CB8AC3E}">
        <p14:creationId xmlns:p14="http://schemas.microsoft.com/office/powerpoint/2010/main" val="40641750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40FA943-E88F-468B-B374-4E7060477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790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B9ADA63-18D4-4437-8AA3-FAEB97AA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064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3813B0-FF02-498A-8B36-AA5EB4988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3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3813B0-FF02-498A-8B36-AA5EB4988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032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7A999-7ECA-409D-BD4D-7409EBBC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40" y="365126"/>
            <a:ext cx="8626415" cy="6001168"/>
          </a:xfrm>
        </p:spPr>
        <p:txBody>
          <a:bodyPr>
            <a:normAutofit fontScale="90000"/>
          </a:bodyPr>
          <a:lstStyle/>
          <a:p>
            <a:r>
              <a:rPr lang="ja-JP" altLang="en-US" sz="23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遺産</a:t>
            </a:r>
            <a:br>
              <a:rPr lang="en-US" altLang="ja-JP" sz="23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3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分割</a:t>
            </a:r>
          </a:p>
        </p:txBody>
      </p:sp>
    </p:spTree>
    <p:extLst>
      <p:ext uri="{BB962C8B-B14F-4D97-AF65-F5344CB8AC3E}">
        <p14:creationId xmlns:p14="http://schemas.microsoft.com/office/powerpoint/2010/main" val="35176144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C84160D-798D-4802-B9CE-4C7B89CAF214}"/>
              </a:ext>
            </a:extLst>
          </p:cNvPr>
          <p:cNvSpPr/>
          <p:nvPr/>
        </p:nvSpPr>
        <p:spPr>
          <a:xfrm>
            <a:off x="4077419" y="879895"/>
            <a:ext cx="3830128" cy="345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D1BB12-3C86-4621-B17E-40DFC7973901}"/>
              </a:ext>
            </a:extLst>
          </p:cNvPr>
          <p:cNvSpPr txBox="1"/>
          <p:nvPr/>
        </p:nvSpPr>
        <p:spPr>
          <a:xfrm>
            <a:off x="2402131" y="44884"/>
            <a:ext cx="1538883" cy="23601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8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祖父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9A398E3-B2E4-4BB7-9A33-0B046DC5410C}"/>
              </a:ext>
            </a:extLst>
          </p:cNvPr>
          <p:cNvCxnSpPr>
            <a:cxnSpLocks/>
          </p:cNvCxnSpPr>
          <p:nvPr/>
        </p:nvCxnSpPr>
        <p:spPr>
          <a:xfrm>
            <a:off x="5992483" y="1224952"/>
            <a:ext cx="0" cy="14182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CD7346D-9B39-4711-8704-45895639DC83}"/>
              </a:ext>
            </a:extLst>
          </p:cNvPr>
          <p:cNvCxnSpPr/>
          <p:nvPr/>
        </p:nvCxnSpPr>
        <p:spPr>
          <a:xfrm>
            <a:off x="3150275" y="2643188"/>
            <a:ext cx="585336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5702D9E-AB76-4768-916F-53EDF4CBB974}"/>
              </a:ext>
            </a:extLst>
          </p:cNvPr>
          <p:cNvCxnSpPr/>
          <p:nvPr/>
        </p:nvCxnSpPr>
        <p:spPr>
          <a:xfrm flipV="1">
            <a:off x="3171571" y="2643188"/>
            <a:ext cx="0" cy="685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64AC903-9ACF-4E6F-AE00-1DB75A8D75AA}"/>
              </a:ext>
            </a:extLst>
          </p:cNvPr>
          <p:cNvCxnSpPr/>
          <p:nvPr/>
        </p:nvCxnSpPr>
        <p:spPr>
          <a:xfrm flipV="1">
            <a:off x="8974813" y="2643188"/>
            <a:ext cx="0" cy="685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982D6561-14EF-4744-90B4-CE3E9D09F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90" y="2984069"/>
            <a:ext cx="2612571" cy="261257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B2C9A9B-E4D1-431E-BB7F-A06BBD046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28" y="2881360"/>
            <a:ext cx="2612571" cy="2612571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722B2FA-2EEC-40A7-96B5-8CB912B0E481}"/>
              </a:ext>
            </a:extLst>
          </p:cNvPr>
          <p:cNvSpPr txBox="1"/>
          <p:nvPr/>
        </p:nvSpPr>
        <p:spPr>
          <a:xfrm>
            <a:off x="2645451" y="5474177"/>
            <a:ext cx="1295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Ｂ</a:t>
            </a:r>
            <a:endParaRPr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B474E4D-70F2-4F45-90EC-F3F2C8AD66B0}"/>
              </a:ext>
            </a:extLst>
          </p:cNvPr>
          <p:cNvSpPr txBox="1"/>
          <p:nvPr/>
        </p:nvSpPr>
        <p:spPr>
          <a:xfrm>
            <a:off x="8437968" y="5333279"/>
            <a:ext cx="1295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Ｃ</a:t>
            </a:r>
            <a:endParaRPr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F80B066-B630-4E4D-9056-B2742A0E7C13}"/>
              </a:ext>
            </a:extLst>
          </p:cNvPr>
          <p:cNvSpPr txBox="1"/>
          <p:nvPr/>
        </p:nvSpPr>
        <p:spPr>
          <a:xfrm>
            <a:off x="3941013" y="3318579"/>
            <a:ext cx="1295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父</a:t>
            </a:r>
            <a:endParaRPr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00A8FAF-397D-4E40-B55E-7C508ED93A3E}"/>
              </a:ext>
            </a:extLst>
          </p:cNvPr>
          <p:cNvSpPr txBox="1"/>
          <p:nvPr/>
        </p:nvSpPr>
        <p:spPr>
          <a:xfrm>
            <a:off x="7336178" y="3283264"/>
            <a:ext cx="1295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叔父</a:t>
            </a:r>
            <a:endParaRPr lang="ja-JP" altLang="en-US" sz="11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72280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1E4EBF9-5198-4BAD-A0D9-CB7F7DA26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468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EFFBF3-421C-46DF-99A6-64E009DB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18" y="0"/>
            <a:ext cx="8235432" cy="6858000"/>
          </a:xfrm>
        </p:spPr>
        <p:txBody>
          <a:bodyPr>
            <a:normAutofit/>
          </a:bodyPr>
          <a:lstStyle/>
          <a:p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株式会社の</a:t>
            </a:r>
            <a:br>
              <a:rPr lang="en-US" altLang="ja-JP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構成員の地位</a:t>
            </a:r>
            <a:br>
              <a:rPr lang="en-US" altLang="ja-JP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会社のオーナー</a:t>
            </a:r>
            <a:br>
              <a:rPr lang="en-US" altLang="ja-JP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のイメージ</a:t>
            </a:r>
          </a:p>
        </p:txBody>
      </p:sp>
    </p:spTree>
    <p:extLst>
      <p:ext uri="{BB962C8B-B14F-4D97-AF65-F5344CB8AC3E}">
        <p14:creationId xmlns:p14="http://schemas.microsoft.com/office/powerpoint/2010/main" val="39050721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1E4EBF9-5198-4BAD-A0D9-CB7F7DA26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476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EFFBF3-421C-46DF-99A6-64E009DB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18" y="0"/>
            <a:ext cx="8235432" cy="6858000"/>
          </a:xfrm>
        </p:spPr>
        <p:txBody>
          <a:bodyPr>
            <a:normAutofit/>
          </a:bodyPr>
          <a:lstStyle/>
          <a:p>
            <a:r>
              <a:rPr lang="ja-JP" altLang="en-US" sz="1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あれこれ</a:t>
            </a:r>
            <a:br>
              <a:rPr lang="en-US" altLang="ja-JP" sz="1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口出し</a:t>
            </a:r>
          </a:p>
        </p:txBody>
      </p:sp>
    </p:spTree>
    <p:extLst>
      <p:ext uri="{BB962C8B-B14F-4D97-AF65-F5344CB8AC3E}">
        <p14:creationId xmlns:p14="http://schemas.microsoft.com/office/powerpoint/2010/main" val="6939845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EFFBF3-421C-46DF-99A6-64E009DB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18" y="0"/>
            <a:ext cx="8235432" cy="6858000"/>
          </a:xfrm>
        </p:spPr>
        <p:txBody>
          <a:bodyPr>
            <a:normAutofit/>
          </a:bodyPr>
          <a:lstStyle/>
          <a:p>
            <a:r>
              <a:rPr lang="ja-JP" altLang="en-US" sz="28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対策</a:t>
            </a:r>
          </a:p>
        </p:txBody>
      </p:sp>
    </p:spTree>
    <p:extLst>
      <p:ext uri="{BB962C8B-B14F-4D97-AF65-F5344CB8AC3E}">
        <p14:creationId xmlns:p14="http://schemas.microsoft.com/office/powerpoint/2010/main" val="15581442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BBE00FE-CEF5-456A-BB3F-906B70C7A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8599"/>
          <a:stretch/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608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F67F69-F8FF-492E-8FC7-A488D19D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6F2103-C465-4124-9ED0-29E3D4A8A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567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1E4EBF9-5198-4BAD-A0D9-CB7F7DA26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0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7A999-7ECA-409D-BD4D-7409EBBC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40" y="365126"/>
            <a:ext cx="8626415" cy="6001168"/>
          </a:xfrm>
        </p:spPr>
        <p:txBody>
          <a:bodyPr>
            <a:normAutofit fontScale="90000"/>
          </a:bodyPr>
          <a:lstStyle/>
          <a:p>
            <a:r>
              <a:rPr lang="ja-JP" altLang="en-US" sz="23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遺産</a:t>
            </a:r>
            <a:br>
              <a:rPr lang="en-US" altLang="ja-JP" sz="23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3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分割</a:t>
            </a:r>
          </a:p>
        </p:txBody>
      </p:sp>
    </p:spTree>
    <p:extLst>
      <p:ext uri="{BB962C8B-B14F-4D97-AF65-F5344CB8AC3E}">
        <p14:creationId xmlns:p14="http://schemas.microsoft.com/office/powerpoint/2010/main" val="11881936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B696CC-1594-41EA-8EC7-862BDB65B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EC4B9C-52F4-46A4-9538-6F2DD6EA0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47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EFFBF3-421C-46DF-99A6-64E009DB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18" y="0"/>
            <a:ext cx="8235432" cy="6858000"/>
          </a:xfrm>
        </p:spPr>
        <p:txBody>
          <a:bodyPr>
            <a:normAutofit/>
          </a:bodyPr>
          <a:lstStyle/>
          <a:p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法定相続人</a:t>
            </a:r>
            <a:br>
              <a:rPr lang="en-US" altLang="ja-JP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①Ａ　②弟のＤ</a:t>
            </a:r>
            <a:br>
              <a:rPr lang="en-US" altLang="ja-JP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法定相続分</a:t>
            </a:r>
            <a:br>
              <a:rPr lang="en-US" altLang="ja-JP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２分の１ずつ</a:t>
            </a:r>
          </a:p>
        </p:txBody>
      </p:sp>
    </p:spTree>
    <p:extLst>
      <p:ext uri="{BB962C8B-B14F-4D97-AF65-F5344CB8AC3E}">
        <p14:creationId xmlns:p14="http://schemas.microsoft.com/office/powerpoint/2010/main" val="28568056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EFFBF3-421C-46DF-99A6-64E009DB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18" y="18661"/>
            <a:ext cx="8235432" cy="6858000"/>
          </a:xfrm>
        </p:spPr>
        <p:txBody>
          <a:bodyPr>
            <a:normAutofit/>
          </a:bodyPr>
          <a:lstStyle/>
          <a:p>
            <a:r>
              <a:rPr lang="ja-JP" altLang="en-US" sz="1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遺留分</a:t>
            </a:r>
            <a:br>
              <a:rPr lang="en-US" altLang="ja-JP" sz="1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４分の１</a:t>
            </a:r>
          </a:p>
        </p:txBody>
      </p:sp>
    </p:spTree>
    <p:extLst>
      <p:ext uri="{BB962C8B-B14F-4D97-AF65-F5344CB8AC3E}">
        <p14:creationId xmlns:p14="http://schemas.microsoft.com/office/powerpoint/2010/main" val="15219587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EFFBF3-421C-46DF-99A6-64E009DB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18" y="0"/>
            <a:ext cx="8235432" cy="6858000"/>
          </a:xfrm>
        </p:spPr>
        <p:txBody>
          <a:bodyPr>
            <a:normAutofit fontScale="90000"/>
          </a:bodyPr>
          <a:lstStyle/>
          <a:p>
            <a:r>
              <a:rPr lang="ja-JP" altLang="en-US" sz="1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株式の他めぼしい財産なし</a:t>
            </a:r>
          </a:p>
        </p:txBody>
      </p:sp>
    </p:spTree>
    <p:extLst>
      <p:ext uri="{BB962C8B-B14F-4D97-AF65-F5344CB8AC3E}">
        <p14:creationId xmlns:p14="http://schemas.microsoft.com/office/powerpoint/2010/main" val="30787579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EFFBF3-421C-46DF-99A6-64E009DB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>
            <a:noAutofit/>
          </a:bodyPr>
          <a:lstStyle/>
          <a:p>
            <a:r>
              <a:rPr lang="ja-JP" altLang="en-US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経営承継</a:t>
            </a:r>
            <a:br>
              <a:rPr lang="en-US" altLang="ja-JP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円滑化法</a:t>
            </a:r>
            <a:br>
              <a:rPr lang="en-US" altLang="ja-JP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遺留分に関する</a:t>
            </a:r>
            <a:br>
              <a:rPr lang="en-US" altLang="ja-JP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民法特例</a:t>
            </a:r>
          </a:p>
        </p:txBody>
      </p:sp>
    </p:spTree>
    <p:extLst>
      <p:ext uri="{BB962C8B-B14F-4D97-AF65-F5344CB8AC3E}">
        <p14:creationId xmlns:p14="http://schemas.microsoft.com/office/powerpoint/2010/main" val="39248331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EFFBF3-421C-46DF-99A6-64E009DB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661"/>
            <a:ext cx="9144000" cy="6858000"/>
          </a:xfrm>
        </p:spPr>
        <p:txBody>
          <a:bodyPr>
            <a:noAutofit/>
          </a:bodyPr>
          <a:lstStyle/>
          <a:p>
            <a:r>
              <a:rPr lang="ja-JP" altLang="en-US" sz="1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①除外合意</a:t>
            </a:r>
            <a:br>
              <a:rPr lang="en-US" altLang="ja-JP" sz="1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②固定合意</a:t>
            </a:r>
          </a:p>
        </p:txBody>
      </p:sp>
    </p:spTree>
    <p:extLst>
      <p:ext uri="{BB962C8B-B14F-4D97-AF65-F5344CB8AC3E}">
        <p14:creationId xmlns:p14="http://schemas.microsoft.com/office/powerpoint/2010/main" val="16111161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EFFBF3-421C-46DF-99A6-64E009DB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r>
              <a:rPr lang="ja-JP" altLang="en-US" sz="1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株式を除外</a:t>
            </a:r>
            <a:br>
              <a:rPr lang="en-US" altLang="ja-JP" sz="1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４分の１</a:t>
            </a:r>
          </a:p>
        </p:txBody>
      </p:sp>
    </p:spTree>
    <p:extLst>
      <p:ext uri="{BB962C8B-B14F-4D97-AF65-F5344CB8AC3E}">
        <p14:creationId xmlns:p14="http://schemas.microsoft.com/office/powerpoint/2010/main" val="15026551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EFFBF3-421C-46DF-99A6-64E009DB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18" y="0"/>
            <a:ext cx="8235432" cy="6858000"/>
          </a:xfrm>
        </p:spPr>
        <p:txBody>
          <a:bodyPr>
            <a:normAutofit/>
          </a:bodyPr>
          <a:lstStyle/>
          <a:p>
            <a:r>
              <a:rPr lang="ja-JP" altLang="en-US" sz="19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色々な</a:t>
            </a:r>
            <a:br>
              <a:rPr lang="en-US" altLang="ja-JP" sz="19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9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条件</a:t>
            </a:r>
          </a:p>
        </p:txBody>
      </p:sp>
    </p:spTree>
    <p:extLst>
      <p:ext uri="{BB962C8B-B14F-4D97-AF65-F5344CB8AC3E}">
        <p14:creationId xmlns:p14="http://schemas.microsoft.com/office/powerpoint/2010/main" val="27187543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66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340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3813B0-FF02-498A-8B36-AA5EB4988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1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C84160D-798D-4802-B9CE-4C7B89CAF214}"/>
              </a:ext>
            </a:extLst>
          </p:cNvPr>
          <p:cNvSpPr/>
          <p:nvPr/>
        </p:nvSpPr>
        <p:spPr>
          <a:xfrm>
            <a:off x="4077419" y="879895"/>
            <a:ext cx="3830128" cy="345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D1BB12-3C86-4621-B17E-40DFC7973901}"/>
              </a:ext>
            </a:extLst>
          </p:cNvPr>
          <p:cNvSpPr txBox="1"/>
          <p:nvPr/>
        </p:nvSpPr>
        <p:spPr>
          <a:xfrm>
            <a:off x="2402131" y="44884"/>
            <a:ext cx="1538883" cy="23601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8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祖父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9A398E3-B2E4-4BB7-9A33-0B046DC5410C}"/>
              </a:ext>
            </a:extLst>
          </p:cNvPr>
          <p:cNvCxnSpPr>
            <a:cxnSpLocks/>
          </p:cNvCxnSpPr>
          <p:nvPr/>
        </p:nvCxnSpPr>
        <p:spPr>
          <a:xfrm>
            <a:off x="5992483" y="1224952"/>
            <a:ext cx="0" cy="14182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CD7346D-9B39-4711-8704-45895639DC83}"/>
              </a:ext>
            </a:extLst>
          </p:cNvPr>
          <p:cNvCxnSpPr/>
          <p:nvPr/>
        </p:nvCxnSpPr>
        <p:spPr>
          <a:xfrm>
            <a:off x="3150275" y="2643188"/>
            <a:ext cx="585336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5702D9E-AB76-4768-916F-53EDF4CBB974}"/>
              </a:ext>
            </a:extLst>
          </p:cNvPr>
          <p:cNvCxnSpPr/>
          <p:nvPr/>
        </p:nvCxnSpPr>
        <p:spPr>
          <a:xfrm flipV="1">
            <a:off x="3171571" y="2643188"/>
            <a:ext cx="0" cy="685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64AC903-9ACF-4E6F-AE00-1DB75A8D75AA}"/>
              </a:ext>
            </a:extLst>
          </p:cNvPr>
          <p:cNvCxnSpPr/>
          <p:nvPr/>
        </p:nvCxnSpPr>
        <p:spPr>
          <a:xfrm flipV="1">
            <a:off x="8974813" y="2643188"/>
            <a:ext cx="0" cy="685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982D6561-14EF-4744-90B4-CE3E9D09F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90" y="2984069"/>
            <a:ext cx="2612571" cy="261257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B2C9A9B-E4D1-431E-BB7F-A06BBD046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28" y="2881360"/>
            <a:ext cx="2612571" cy="2612571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722B2FA-2EEC-40A7-96B5-8CB912B0E481}"/>
              </a:ext>
            </a:extLst>
          </p:cNvPr>
          <p:cNvSpPr txBox="1"/>
          <p:nvPr/>
        </p:nvSpPr>
        <p:spPr>
          <a:xfrm>
            <a:off x="2645451" y="5474177"/>
            <a:ext cx="1295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Ｂ</a:t>
            </a:r>
            <a:endParaRPr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B474E4D-70F2-4F45-90EC-F3F2C8AD66B0}"/>
              </a:ext>
            </a:extLst>
          </p:cNvPr>
          <p:cNvSpPr txBox="1"/>
          <p:nvPr/>
        </p:nvSpPr>
        <p:spPr>
          <a:xfrm>
            <a:off x="8437968" y="5333279"/>
            <a:ext cx="1295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Ｃ</a:t>
            </a:r>
            <a:endParaRPr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F80B066-B630-4E4D-9056-B2742A0E7C13}"/>
              </a:ext>
            </a:extLst>
          </p:cNvPr>
          <p:cNvSpPr txBox="1"/>
          <p:nvPr/>
        </p:nvSpPr>
        <p:spPr>
          <a:xfrm>
            <a:off x="3941013" y="3318579"/>
            <a:ext cx="1295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父</a:t>
            </a:r>
            <a:endParaRPr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00A8FAF-397D-4E40-B55E-7C508ED93A3E}"/>
              </a:ext>
            </a:extLst>
          </p:cNvPr>
          <p:cNvSpPr txBox="1"/>
          <p:nvPr/>
        </p:nvSpPr>
        <p:spPr>
          <a:xfrm>
            <a:off x="7336178" y="3283264"/>
            <a:ext cx="1295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叔父</a:t>
            </a:r>
            <a:endParaRPr lang="ja-JP" altLang="en-US" sz="11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0043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FF1C7D-CB8C-4676-A3E0-EADAEAF8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92" y="0"/>
            <a:ext cx="8994709" cy="6858000"/>
          </a:xfrm>
        </p:spPr>
        <p:txBody>
          <a:bodyPr>
            <a:noAutofit/>
          </a:bodyPr>
          <a:lstStyle/>
          <a:p>
            <a: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『</a:t>
            </a:r>
            <a:r>
              <a:rPr lang="ja-JP" altLang="en-US" sz="115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知らない</a:t>
            </a:r>
            <a: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』</a:t>
            </a:r>
            <a:b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で</a:t>
            </a:r>
            <a:b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『</a:t>
            </a:r>
            <a:r>
              <a:rPr lang="ja-JP" altLang="en-US" sz="115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損する</a:t>
            </a:r>
            <a: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』</a:t>
            </a:r>
            <a:endParaRPr lang="ja-JP" altLang="en-US" sz="115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23010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BBE00FE-CEF5-456A-BB3F-906B70C7A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8599"/>
          <a:stretch/>
        </p:blipFill>
        <p:spPr>
          <a:xfrm>
            <a:off x="1524001" y="1866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603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EFFBF3-421C-46DF-99A6-64E009DB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18" y="0"/>
            <a:ext cx="8864082" cy="6858000"/>
          </a:xfrm>
        </p:spPr>
        <p:txBody>
          <a:bodyPr>
            <a:noAutofit/>
          </a:bodyPr>
          <a:lstStyle/>
          <a:p>
            <a:r>
              <a:rPr lang="ja-JP" altLang="en-US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①合意</a:t>
            </a:r>
            <a:br>
              <a:rPr lang="en-US" altLang="ja-JP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②経済産業</a:t>
            </a:r>
            <a:br>
              <a:rPr lang="en-US" altLang="ja-JP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大臣の確認</a:t>
            </a:r>
            <a:br>
              <a:rPr lang="en-US" altLang="ja-JP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③家庭裁判所</a:t>
            </a:r>
            <a:br>
              <a:rPr lang="en-US" altLang="ja-JP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0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の許可</a:t>
            </a:r>
          </a:p>
        </p:txBody>
      </p:sp>
    </p:spTree>
    <p:extLst>
      <p:ext uri="{BB962C8B-B14F-4D97-AF65-F5344CB8AC3E}">
        <p14:creationId xmlns:p14="http://schemas.microsoft.com/office/powerpoint/2010/main" val="36821756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BBE00FE-CEF5-456A-BB3F-906B70C7A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8599"/>
          <a:stretch/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437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3EC1B-AF00-470F-BC6A-DB4C8E9A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365125"/>
            <a:ext cx="11076709" cy="6174220"/>
          </a:xfrm>
        </p:spPr>
        <p:txBody>
          <a:bodyPr>
            <a:normAutofit/>
          </a:bodyPr>
          <a:lstStyle/>
          <a:p>
            <a:r>
              <a:rPr kumimoji="1" lang="ja-JP" altLang="en-US" sz="19900" dirty="0"/>
              <a:t>意見交換</a:t>
            </a:r>
          </a:p>
        </p:txBody>
      </p:sp>
    </p:spTree>
    <p:extLst>
      <p:ext uri="{BB962C8B-B14F-4D97-AF65-F5344CB8AC3E}">
        <p14:creationId xmlns:p14="http://schemas.microsoft.com/office/powerpoint/2010/main" val="39446274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92875"/>
          </a:xfrm>
        </p:spPr>
        <p:txBody>
          <a:bodyPr>
            <a:noAutofit/>
          </a:bodyPr>
          <a:lstStyle/>
          <a:p>
            <a:r>
              <a:rPr kumimoji="1" lang="ja-JP" altLang="en-US" sz="16100" dirty="0"/>
              <a:t>改正</a:t>
            </a:r>
            <a:br>
              <a:rPr kumimoji="1" lang="en-US" altLang="ja-JP" sz="16100" dirty="0"/>
            </a:br>
            <a:r>
              <a:rPr kumimoji="1" lang="ja-JP" altLang="en-US" sz="16100" dirty="0"/>
              <a:t>事業承継</a:t>
            </a:r>
            <a:br>
              <a:rPr kumimoji="1" lang="en-US" altLang="ja-JP" sz="16100" dirty="0"/>
            </a:br>
            <a:r>
              <a:rPr kumimoji="1" lang="ja-JP" altLang="en-US" sz="16100" dirty="0"/>
              <a:t>　　　税制</a:t>
            </a:r>
          </a:p>
        </p:txBody>
      </p:sp>
    </p:spTree>
    <p:extLst>
      <p:ext uri="{BB962C8B-B14F-4D97-AF65-F5344CB8AC3E}">
        <p14:creationId xmlns:p14="http://schemas.microsoft.com/office/powerpoint/2010/main" val="1969725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3BEC4F-B392-4925-8597-6BD3CB30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EFFAD07A-BD5F-4711-95C2-EAAB3D35C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785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92875"/>
          </a:xfrm>
        </p:spPr>
        <p:txBody>
          <a:bodyPr>
            <a:normAutofit fontScale="90000"/>
          </a:bodyPr>
          <a:lstStyle/>
          <a:p>
            <a:r>
              <a:rPr kumimoji="1" lang="ja-JP" altLang="en-US" sz="16600" dirty="0"/>
              <a:t>遺留分</a:t>
            </a:r>
            <a:br>
              <a:rPr kumimoji="1" lang="en-US" altLang="ja-JP" sz="16600" dirty="0"/>
            </a:br>
            <a:r>
              <a:rPr kumimoji="1" lang="ja-JP" altLang="en-US" sz="16600" dirty="0"/>
              <a:t>に関する</a:t>
            </a:r>
            <a:br>
              <a:rPr kumimoji="1" lang="en-US" altLang="ja-JP" sz="16600" dirty="0"/>
            </a:br>
            <a:r>
              <a:rPr kumimoji="1" lang="ja-JP" altLang="en-US" sz="16600" dirty="0"/>
              <a:t>民法特例</a:t>
            </a:r>
          </a:p>
        </p:txBody>
      </p:sp>
    </p:spTree>
    <p:extLst>
      <p:ext uri="{BB962C8B-B14F-4D97-AF65-F5344CB8AC3E}">
        <p14:creationId xmlns:p14="http://schemas.microsoft.com/office/powerpoint/2010/main" val="38437956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1055" y="365124"/>
            <a:ext cx="10882745" cy="6091093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ローカル</a:t>
            </a:r>
            <a:br>
              <a:rPr kumimoji="1" lang="en-US" altLang="ja-JP" sz="13800" dirty="0"/>
            </a:br>
            <a:r>
              <a:rPr kumimoji="1" lang="ja-JP" altLang="en-US" sz="13800" dirty="0"/>
              <a:t>ベンチマーク</a:t>
            </a:r>
          </a:p>
        </p:txBody>
      </p:sp>
    </p:spTree>
    <p:extLst>
      <p:ext uri="{BB962C8B-B14F-4D97-AF65-F5344CB8AC3E}">
        <p14:creationId xmlns:p14="http://schemas.microsoft.com/office/powerpoint/2010/main" val="2128328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98243F-B09B-4D54-82E3-53813031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0C7B74D-DC21-4C23-A0BA-DFD671001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28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3958</TotalTime>
  <Words>165</Words>
  <Application>Microsoft Office PowerPoint</Application>
  <PresentationFormat>ワイド画面</PresentationFormat>
  <Paragraphs>92</Paragraphs>
  <Slides>115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115</vt:i4>
      </vt:variant>
    </vt:vector>
  </HeadingPairs>
  <TitlesOfParts>
    <vt:vector size="123" baseType="lpstr">
      <vt:lpstr>HGP創英角ｺﾞｼｯｸUB</vt:lpstr>
      <vt:lpstr>HGP創英角ﾎﾟｯﾌﾟ体</vt:lpstr>
      <vt:lpstr>HG創英角ｺﾞｼｯｸUB</vt:lpstr>
      <vt:lpstr>ＭＳ Ｐゴシック</vt:lpstr>
      <vt:lpstr>Arial</vt:lpstr>
      <vt:lpstr>Calibri</vt:lpstr>
      <vt:lpstr>Calibri Light</vt:lpstr>
      <vt:lpstr>Office テーマ</vt:lpstr>
      <vt:lpstr>紙芝居で学ぶ！ お得制度を活用する 事業承継</vt:lpstr>
      <vt:lpstr>相続・ 事業承継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遺産 　分割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１０か月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自宅を 　Ｃと共有 Ｃに家賃 　　を払う</vt:lpstr>
      <vt:lpstr>ＢとＣで 株式を 半分ずつ</vt:lpstr>
      <vt:lpstr>PowerPoint プレゼンテーション</vt:lpstr>
      <vt:lpstr>PowerPoint プレゼンテーション</vt:lpstr>
      <vt:lpstr>PowerPoint プレゼンテーション</vt:lpstr>
      <vt:lpstr>ファイナンシャル 　プランナー</vt:lpstr>
      <vt:lpstr>PowerPoint プレゼンテーション</vt:lpstr>
      <vt:lpstr>PowerPoint プレゼンテーション</vt:lpstr>
      <vt:lpstr>相続税 が高い</vt:lpstr>
      <vt:lpstr>株式が 　分散</vt:lpstr>
      <vt:lpstr>相続・ 事業承継 　　対策</vt:lpstr>
      <vt:lpstr>法定相続人 ×５００万 非課税！！</vt:lpstr>
      <vt:lpstr>生命保険 相続から はずれる</vt:lpstr>
      <vt:lpstr>相続・ 事業承継 対策資金</vt:lpstr>
      <vt:lpstr>①事業承継　融資 ②株式 　遺留分から除外 ③自己株式　　 　　評価見直し</vt:lpstr>
      <vt:lpstr>改正 事業承継 　　税制</vt:lpstr>
      <vt:lpstr>PowerPoint プレゼンテーション</vt:lpstr>
      <vt:lpstr>『知ってる』 　　　と 　『得する』</vt:lpstr>
      <vt:lpstr>PowerPoint プレゼンテーション</vt:lpstr>
      <vt:lpstr>PowerPoint プレゼンテーション</vt:lpstr>
      <vt:lpstr>①悪い事業承継 ②良い事業承継 　　　　　　　　とは？</vt:lpstr>
      <vt:lpstr>出典：中小企業庁ホームページ 　　　　　　http://www.chusho.meti.go.jp/zaimu/shoukei/2017/170410shoukei.htm  「会社を未来につなげる　１０年先の会社を考えよう」 「経営者のための事業承継マニュアル」 </vt:lpstr>
      <vt:lpstr>PowerPoint プレゼンテーション</vt:lpstr>
      <vt:lpstr>PowerPoint プレゼンテーション</vt:lpstr>
      <vt:lpstr>PowerPoint プレゼンテーション</vt:lpstr>
      <vt:lpstr>事業承継 ３類型とは？</vt:lpstr>
      <vt:lpstr>PowerPoint プレゼンテーション</vt:lpstr>
      <vt:lpstr>具体的に 　何を承継 　　　　する？</vt:lpstr>
      <vt:lpstr>PowerPoint プレゼンテーション</vt:lpstr>
      <vt:lpstr>PowerPoint プレゼンテーション</vt:lpstr>
      <vt:lpstr>PowerPoint プレゼンテーション</vt:lpstr>
      <vt:lpstr>自社もしくは　 　　他社だと なにがある？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やってみたい と思ったこと</vt:lpstr>
      <vt:lpstr>遺留分に関する 民法特例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遺産 　分割</vt:lpstr>
      <vt:lpstr>PowerPoint プレゼンテーション</vt:lpstr>
      <vt:lpstr>PowerPoint プレゼンテーション</vt:lpstr>
      <vt:lpstr>株式会社の 　構成員の地位  会社のオーナー 　のイメージ</vt:lpstr>
      <vt:lpstr>PowerPoint プレゼンテーション</vt:lpstr>
      <vt:lpstr>あれこれ 　口出し</vt:lpstr>
      <vt:lpstr>対策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法定相続人 ①Ａ　②弟のＤ  法定相続分 ２分の１ずつ</vt:lpstr>
      <vt:lpstr>遺留分 ４分の１</vt:lpstr>
      <vt:lpstr>株式の他めぼしい財産なし</vt:lpstr>
      <vt:lpstr>経営承継 　　　円滑化法 遺留分に関する 　　　民法特例</vt:lpstr>
      <vt:lpstr>①除外合意 ②固定合意</vt:lpstr>
      <vt:lpstr>株式を除外 　　　４分の１</vt:lpstr>
      <vt:lpstr>色々な 　条件</vt:lpstr>
      <vt:lpstr>PowerPoint プレゼンテーション</vt:lpstr>
      <vt:lpstr>PowerPoint プレゼンテーション</vt:lpstr>
      <vt:lpstr>『知らない』 　　　で 　『損する』</vt:lpstr>
      <vt:lpstr>PowerPoint プレゼンテーション</vt:lpstr>
      <vt:lpstr>①合意 ②経済産業 　　大臣の確認 ③家庭裁判所 　　　　　の許可</vt:lpstr>
      <vt:lpstr>PowerPoint プレゼンテーション</vt:lpstr>
      <vt:lpstr>意見交換</vt:lpstr>
      <vt:lpstr>改正 事業承継 　　　税制</vt:lpstr>
      <vt:lpstr>PowerPoint プレゼンテーション</vt:lpstr>
      <vt:lpstr>遺留分 に関する 民法特例</vt:lpstr>
      <vt:lpstr>ローカル ベンチマーク</vt:lpstr>
      <vt:lpstr>PowerPoint プレゼンテーション</vt:lpstr>
      <vt:lpstr>PowerPoint プレゼンテーション</vt:lpstr>
      <vt:lpstr>経営力 向上計画</vt:lpstr>
      <vt:lpstr>PowerPoint プレゼンテーション</vt:lpstr>
      <vt:lpstr>事業価値を 　高める経営レポート 知的資産経営 　　　　　　報告書</vt:lpstr>
      <vt:lpstr>PowerPoint プレゼンテーション</vt:lpstr>
      <vt:lpstr>事業承継 　　補助金</vt:lpstr>
      <vt:lpstr>PowerPoint プレゼンテーション</vt:lpstr>
      <vt:lpstr>事業承継 　　融資</vt:lpstr>
      <vt:lpstr>ハイライトは？</vt:lpstr>
      <vt:lpstr>やってみよう と思うことは？</vt:lpstr>
      <vt:lpstr>さいごに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最近の労働紛争と　 就業規則を巡る諸問題</dc:title>
  <dc:creator>藤堂武久</dc:creator>
  <cp:lastModifiedBy>藤堂 武久</cp:lastModifiedBy>
  <cp:revision>293</cp:revision>
  <cp:lastPrinted>2016-04-26T06:49:36Z</cp:lastPrinted>
  <dcterms:created xsi:type="dcterms:W3CDTF">2014-11-06T06:02:52Z</dcterms:created>
  <dcterms:modified xsi:type="dcterms:W3CDTF">2018-10-31T10:19:26Z</dcterms:modified>
</cp:coreProperties>
</file>