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813" r:id="rId2"/>
  </p:sldMasterIdLst>
  <p:notesMasterIdLst>
    <p:notesMasterId r:id="rId89"/>
  </p:notesMasterIdLst>
  <p:handoutMasterIdLst>
    <p:handoutMasterId r:id="rId90"/>
  </p:handoutMasterIdLst>
  <p:sldIdLst>
    <p:sldId id="256" r:id="rId3"/>
    <p:sldId id="1085" r:id="rId4"/>
    <p:sldId id="1325" r:id="rId5"/>
    <p:sldId id="1396" r:id="rId6"/>
    <p:sldId id="1331" r:id="rId7"/>
    <p:sldId id="1330" r:id="rId8"/>
    <p:sldId id="1329" r:id="rId9"/>
    <p:sldId id="1328" r:id="rId10"/>
    <p:sldId id="1354" r:id="rId11"/>
    <p:sldId id="1355" r:id="rId12"/>
    <p:sldId id="1356" r:id="rId13"/>
    <p:sldId id="1357" r:id="rId14"/>
    <p:sldId id="1358" r:id="rId15"/>
    <p:sldId id="1359" r:id="rId16"/>
    <p:sldId id="1360" r:id="rId17"/>
    <p:sldId id="1361" r:id="rId18"/>
    <p:sldId id="1362" r:id="rId19"/>
    <p:sldId id="1363" r:id="rId20"/>
    <p:sldId id="1364" r:id="rId21"/>
    <p:sldId id="1365" r:id="rId22"/>
    <p:sldId id="1366" r:id="rId23"/>
    <p:sldId id="1367" r:id="rId24"/>
    <p:sldId id="1368" r:id="rId25"/>
    <p:sldId id="1369" r:id="rId26"/>
    <p:sldId id="1370" r:id="rId27"/>
    <p:sldId id="1371" r:id="rId28"/>
    <p:sldId id="1372" r:id="rId29"/>
    <p:sldId id="1373" r:id="rId30"/>
    <p:sldId id="1374" r:id="rId31"/>
    <p:sldId id="1375" r:id="rId32"/>
    <p:sldId id="1376" r:id="rId33"/>
    <p:sldId id="1377" r:id="rId34"/>
    <p:sldId id="1378" r:id="rId35"/>
    <p:sldId id="1379" r:id="rId36"/>
    <p:sldId id="1380" r:id="rId37"/>
    <p:sldId id="1381" r:id="rId38"/>
    <p:sldId id="1382" r:id="rId39"/>
    <p:sldId id="1383" r:id="rId40"/>
    <p:sldId id="1384" r:id="rId41"/>
    <p:sldId id="1385" r:id="rId42"/>
    <p:sldId id="1386" r:id="rId43"/>
    <p:sldId id="1387" r:id="rId44"/>
    <p:sldId id="1388" r:id="rId45"/>
    <p:sldId id="1389" r:id="rId46"/>
    <p:sldId id="1390" r:id="rId47"/>
    <p:sldId id="1391" r:id="rId48"/>
    <p:sldId id="1392" r:id="rId49"/>
    <p:sldId id="1393" r:id="rId50"/>
    <p:sldId id="1394" r:id="rId51"/>
    <p:sldId id="1327" r:id="rId52"/>
    <p:sldId id="1339" r:id="rId53"/>
    <p:sldId id="1338" r:id="rId54"/>
    <p:sldId id="1337" r:id="rId55"/>
    <p:sldId id="1336" r:id="rId56"/>
    <p:sldId id="1335" r:id="rId57"/>
    <p:sldId id="1334" r:id="rId58"/>
    <p:sldId id="1340" r:id="rId59"/>
    <p:sldId id="1333" r:id="rId60"/>
    <p:sldId id="1332" r:id="rId61"/>
    <p:sldId id="1326" r:id="rId62"/>
    <p:sldId id="1346" r:id="rId63"/>
    <p:sldId id="1345" r:id="rId64"/>
    <p:sldId id="1344" r:id="rId65"/>
    <p:sldId id="1347" r:id="rId66"/>
    <p:sldId id="1343" r:id="rId67"/>
    <p:sldId id="1342" r:id="rId68"/>
    <p:sldId id="1350" r:id="rId69"/>
    <p:sldId id="1397" r:id="rId70"/>
    <p:sldId id="1398" r:id="rId71"/>
    <p:sldId id="1399" r:id="rId72"/>
    <p:sldId id="1348" r:id="rId73"/>
    <p:sldId id="1400" r:id="rId74"/>
    <p:sldId id="1351" r:id="rId75"/>
    <p:sldId id="1401" r:id="rId76"/>
    <p:sldId id="1395" r:id="rId77"/>
    <p:sldId id="709" r:id="rId78"/>
    <p:sldId id="1317" r:id="rId79"/>
    <p:sldId id="1196" r:id="rId80"/>
    <p:sldId id="1318" r:id="rId81"/>
    <p:sldId id="1321" r:id="rId82"/>
    <p:sldId id="1322" r:id="rId83"/>
    <p:sldId id="1320" r:id="rId84"/>
    <p:sldId id="1319" r:id="rId85"/>
    <p:sldId id="1323" r:id="rId86"/>
    <p:sldId id="1353" r:id="rId87"/>
    <p:sldId id="1324" r:id="rId88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4660"/>
  </p:normalViewPr>
  <p:slideViewPr>
    <p:cSldViewPr snapToGrid="0">
      <p:cViewPr varScale="1">
        <p:scale>
          <a:sx n="39" d="100"/>
          <a:sy n="39" d="100"/>
        </p:scale>
        <p:origin x="5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B633EB2B-12A0-4C4E-A94E-A9849D8D30B2}" type="datetimeFigureOut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7A1A2983-C601-477D-97A3-A9FA6A4F3E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628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2E29-ADA7-49B4-9E1C-F458023391CD}" type="datetimeFigureOut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3FBCA-7118-456A-8687-D0EC6D67D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157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3FBCA-7118-456A-8687-D0EC6D67DFB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92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8DD1-3C19-4BF9-9816-81B12F983C43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87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85DD-D54E-4CA8-A3E2-277E8E66AD9B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74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1CD2-E858-472D-B501-75797A4AD09A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065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FEA7-E253-4D3F-B6F1-6287344CC358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814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FB39-3281-4DF0-B15C-D89B31B3D816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998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E22A-FE4E-4977-9F39-AC355678A1FB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149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445F-1435-4EBF-AD99-844E7F9B20C3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78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354F-1926-482B-B9AC-6ECF2E5B4AF1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792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47DB-3DD2-4FD6-8AFA-9BFFACD44CBF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451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99ED-436A-4757-8C7D-EF3DDC3C3540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9972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1622-9137-4925-B450-CC4BFA1EC387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9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BF2-8CD3-44F1-9872-90820AB96806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067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53BD-477D-4A9D-A2F7-F83A6AF3AB06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64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3AA3-AAAA-449C-91EE-2C7FC0AE5163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788287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8943-E7C9-40A2-8C9D-91BD74440D26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505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2E30-4107-426C-83DD-6FF0A8ACD20A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954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63B6-7141-4EF0-8938-317A8FAEE097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879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0FD9-A25B-4CD1-80F8-1FB04FD3C068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578137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0FD9-A25B-4CD1-80F8-1FB04FD3C068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999144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6174-9232-42CE-A9AA-3A5493D717FB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491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56F1-EF39-42AF-B772-73E5ECE45FB7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4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A0B9-018D-46ED-95AA-F099526FABCF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43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0C29-4FBB-4A62-B36F-E3E7BD35995C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263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B72D-7751-4533-8DC4-7724319BB52F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20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9890-310D-465C-B89D-4019326BE551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52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2AD6-AA4A-4228-9C77-C2192CB25B62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54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7976-ACEF-47F2-A259-A8F739FA3F2F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98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BC16-771A-41FA-8395-6818375DE6AE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8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B0FD9-A25B-4CD1-80F8-1FB04FD3C068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39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BB0FD9-A25B-4CD1-80F8-1FB04FD3C068}" type="datetime1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14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kumimoji="1"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26079" y="0"/>
            <a:ext cx="9518333" cy="3639703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6600" b="1" dirty="0"/>
              <a:t>裁判例の読み方の基本</a:t>
            </a:r>
            <a:r>
              <a:rPr kumimoji="1" lang="en-US" altLang="ja-JP" sz="6600" b="1" dirty="0"/>
              <a:t/>
            </a:r>
            <a:br>
              <a:rPr kumimoji="1" lang="en-US" altLang="ja-JP" sz="6600" b="1" dirty="0"/>
            </a:br>
            <a:r>
              <a:rPr kumimoji="1" lang="ja-JP" altLang="en-US" sz="6600" b="1" dirty="0"/>
              <a:t>　労働関連の</a:t>
            </a:r>
            <a:r>
              <a:rPr kumimoji="1" lang="en-US" altLang="ja-JP" sz="6600" b="1" dirty="0"/>
              <a:t/>
            </a:r>
            <a:br>
              <a:rPr kumimoji="1" lang="en-US" altLang="ja-JP" sz="6600" b="1" dirty="0"/>
            </a:br>
            <a:r>
              <a:rPr lang="ja-JP" altLang="en-US" sz="6600" b="1" dirty="0"/>
              <a:t>　　　　</a:t>
            </a:r>
            <a:r>
              <a:rPr kumimoji="1" lang="ja-JP" altLang="en-US" sz="6600" b="1" dirty="0"/>
              <a:t>注目裁判例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577444" y="3868615"/>
            <a:ext cx="8447001" cy="2379785"/>
          </a:xfrm>
        </p:spPr>
        <p:txBody>
          <a:bodyPr>
            <a:noAutofit/>
          </a:bodyPr>
          <a:lstStyle/>
          <a:p>
            <a:pPr algn="l"/>
            <a:r>
              <a:rPr lang="ja-JP" altLang="en-US" sz="5400" dirty="0"/>
              <a:t>　</a:t>
            </a:r>
            <a:r>
              <a:rPr lang="ja-JP" altLang="en-US" sz="6600" b="1" dirty="0">
                <a:solidFill>
                  <a:srgbClr val="FF0000"/>
                </a:solidFill>
              </a:rPr>
              <a:t>紙芝居型講師</a:t>
            </a:r>
            <a:endParaRPr kumimoji="1" lang="en-US" altLang="ja-JP" sz="5400" b="1" dirty="0">
              <a:solidFill>
                <a:srgbClr val="FF0000"/>
              </a:solidFill>
            </a:endParaRPr>
          </a:p>
          <a:p>
            <a:pPr algn="l"/>
            <a:r>
              <a:rPr lang="ja-JP" altLang="en-US" sz="5400" dirty="0">
                <a:solidFill>
                  <a:schemeClr val="tx1"/>
                </a:solidFill>
              </a:rPr>
              <a:t>　　　　藤　堂　　武　久</a:t>
            </a:r>
            <a:endParaRPr kumimoji="1" lang="ja-JP" altLang="en-US" sz="5400" dirty="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6705527" y="6202680"/>
            <a:ext cx="5318918" cy="605589"/>
          </a:xfrm>
        </p:spPr>
        <p:txBody>
          <a:bodyPr/>
          <a:lstStyle/>
          <a:p>
            <a:r>
              <a:rPr kumimoji="1" lang="en-US" altLang="ja-JP" sz="1400" dirty="0"/>
              <a:t>Copyright © 2017 </a:t>
            </a:r>
            <a:r>
              <a:rPr kumimoji="1" lang="en-US" altLang="ja-JP" sz="1400" dirty="0" err="1"/>
              <a:t>Takehisa</a:t>
            </a:r>
            <a:r>
              <a:rPr kumimoji="1" lang="en-US" altLang="ja-JP" sz="1400" dirty="0"/>
              <a:t> Todo All Rights Reserved</a:t>
            </a:r>
            <a:endParaRPr kumimoji="1" lang="ja-JP" alt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08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10"/>
    </mc:Choice>
    <mc:Fallback xmlns="">
      <p:transition spd="slow" advTm="3491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0C0B59F-3DC4-4EFF-99AD-A0949E2B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0"/>
            <a:ext cx="7886700" cy="6858000"/>
          </a:xfrm>
        </p:spPr>
        <p:txBody>
          <a:bodyPr>
            <a:normAutofit/>
          </a:bodyPr>
          <a:lstStyle/>
          <a:p>
            <a:r>
              <a:rPr lang="ja-JP" altLang="en-US" sz="7200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昭和３３年１０月</a:t>
            </a:r>
            <a:r>
              <a:rPr lang="en-US" altLang="ja-JP" sz="7200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7200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en-US" altLang="ja-JP" sz="7200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7200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7200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警察官職務執行法</a:t>
            </a:r>
            <a:r>
              <a:rPr lang="en-US" altLang="ja-JP" sz="7200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7200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en-US" altLang="ja-JP" sz="7200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7200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7200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改正案国会提出</a:t>
            </a:r>
          </a:p>
        </p:txBody>
      </p:sp>
    </p:spTree>
    <p:extLst>
      <p:ext uri="{BB962C8B-B14F-4D97-AF65-F5344CB8AC3E}">
        <p14:creationId xmlns:p14="http://schemas.microsoft.com/office/powerpoint/2010/main" val="2526929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590" y="185739"/>
            <a:ext cx="7857373" cy="648652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8196264" y="185738"/>
            <a:ext cx="235743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800" dirty="0"/>
              <a:t>Ａ</a:t>
            </a:r>
            <a:endParaRPr lang="en-US" altLang="ja-JP" sz="13800" dirty="0"/>
          </a:p>
          <a:p>
            <a:r>
              <a:rPr lang="ja-JP" altLang="en-US" sz="13800" dirty="0"/>
              <a:t>さん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03083" y="185738"/>
            <a:ext cx="2215991" cy="66722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600" b="1" dirty="0"/>
              <a:t>全農林</a:t>
            </a:r>
            <a:endParaRPr lang="en-US" altLang="ja-JP" sz="6600" b="1" dirty="0"/>
          </a:p>
          <a:p>
            <a:r>
              <a:rPr lang="ja-JP" altLang="en-US" sz="6600" b="1" dirty="0"/>
              <a:t>　労働組合役員</a:t>
            </a:r>
          </a:p>
        </p:txBody>
      </p:sp>
    </p:spTree>
    <p:extLst>
      <p:ext uri="{BB962C8B-B14F-4D97-AF65-F5344CB8AC3E}">
        <p14:creationId xmlns:p14="http://schemas.microsoft.com/office/powerpoint/2010/main" val="732138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6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061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9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047397"/>
          </a:xfrm>
        </p:spPr>
        <p:txBody>
          <a:bodyPr>
            <a:normAutofit/>
          </a:bodyPr>
          <a:lstStyle/>
          <a:p>
            <a:r>
              <a:rPr lang="ja-JP" altLang="en-US" sz="115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争議行為</a:t>
            </a:r>
            <a:r>
              <a:rPr lang="en-US" altLang="ja-JP" sz="115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115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115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ストライキ</a:t>
            </a:r>
          </a:p>
        </p:txBody>
      </p:sp>
    </p:spTree>
    <p:extLst>
      <p:ext uri="{BB962C8B-B14F-4D97-AF65-F5344CB8AC3E}">
        <p14:creationId xmlns:p14="http://schemas.microsoft.com/office/powerpoint/2010/main" val="1369008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152905"/>
          </a:xfrm>
        </p:spPr>
        <p:txBody>
          <a:bodyPr>
            <a:normAutofit/>
          </a:bodyPr>
          <a:lstStyle/>
          <a:p>
            <a:r>
              <a:rPr lang="ja-JP" altLang="en-US" sz="9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・職場大会</a:t>
            </a:r>
            <a:r>
              <a:rPr lang="en-US" altLang="ja-JP" sz="9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9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9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・２５００名</a:t>
            </a:r>
            <a:r>
              <a:rPr lang="en-US" altLang="ja-JP" sz="9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9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9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・争議行為　</a:t>
            </a:r>
            <a:r>
              <a:rPr lang="en-US" altLang="ja-JP" sz="9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9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9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参加働きかけ</a:t>
            </a:r>
          </a:p>
        </p:txBody>
      </p:sp>
    </p:spTree>
    <p:extLst>
      <p:ext uri="{BB962C8B-B14F-4D97-AF65-F5344CB8AC3E}">
        <p14:creationId xmlns:p14="http://schemas.microsoft.com/office/powerpoint/2010/main" val="775722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76400" y="365126"/>
            <a:ext cx="8804031" cy="6188074"/>
          </a:xfrm>
        </p:spPr>
        <p:txBody>
          <a:bodyPr>
            <a:noAutofit/>
          </a:bodyPr>
          <a:lstStyle/>
          <a:p>
            <a:r>
              <a:rPr lang="ja-JP" altLang="en-US" sz="115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・国家</a:t>
            </a:r>
            <a:r>
              <a:rPr lang="en-US" altLang="ja-JP" sz="115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115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1150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公務員法</a:t>
            </a:r>
            <a:r>
              <a:rPr lang="en-US" altLang="ja-JP" sz="115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115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115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・争議行為</a:t>
            </a:r>
            <a:r>
              <a:rPr lang="en-US" altLang="ja-JP" sz="115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115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115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・あおる行為</a:t>
            </a:r>
          </a:p>
        </p:txBody>
      </p:sp>
    </p:spTree>
    <p:extLst>
      <p:ext uri="{BB962C8B-B14F-4D97-AF65-F5344CB8AC3E}">
        <p14:creationId xmlns:p14="http://schemas.microsoft.com/office/powerpoint/2010/main" val="4190916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6188074"/>
          </a:xfrm>
        </p:spPr>
        <p:txBody>
          <a:bodyPr>
            <a:noAutofit/>
          </a:bodyPr>
          <a:lstStyle/>
          <a:p>
            <a:r>
              <a:rPr lang="ja-JP" altLang="en-US" sz="16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・起訴</a:t>
            </a:r>
            <a:r>
              <a:rPr lang="en-US" altLang="ja-JP" sz="16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16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16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・刑事</a:t>
            </a:r>
            <a:r>
              <a:rPr lang="en-US" altLang="ja-JP" sz="16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16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16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裁判</a:t>
            </a:r>
          </a:p>
        </p:txBody>
      </p:sp>
    </p:spTree>
    <p:extLst>
      <p:ext uri="{BB962C8B-B14F-4D97-AF65-F5344CB8AC3E}">
        <p14:creationId xmlns:p14="http://schemas.microsoft.com/office/powerpoint/2010/main" val="596171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42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281859"/>
          </a:xfrm>
        </p:spPr>
        <p:txBody>
          <a:bodyPr>
            <a:normAutofit/>
          </a:bodyPr>
          <a:lstStyle/>
          <a:p>
            <a:r>
              <a:rPr lang="ja-JP" altLang="en-US" sz="8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「労働基本権」</a:t>
            </a:r>
            <a:r>
              <a:rPr lang="en-US" altLang="ja-JP" sz="8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8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8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①団結権</a:t>
            </a:r>
            <a:r>
              <a:rPr lang="en-US" altLang="ja-JP" sz="8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8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8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②団体交渉権</a:t>
            </a:r>
            <a:r>
              <a:rPr lang="en-US" altLang="ja-JP" sz="8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8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8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③団体行動権</a:t>
            </a:r>
            <a:r>
              <a:rPr lang="en-US" altLang="ja-JP" sz="8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8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8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（争議権）</a:t>
            </a:r>
          </a:p>
        </p:txBody>
      </p:sp>
    </p:spTree>
    <p:extLst>
      <p:ext uri="{BB962C8B-B14F-4D97-AF65-F5344CB8AC3E}">
        <p14:creationId xmlns:p14="http://schemas.microsoft.com/office/powerpoint/2010/main" val="1992001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6591" y="675861"/>
            <a:ext cx="1043608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3900" dirty="0"/>
              <a:t>初めに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15884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68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6188074"/>
          </a:xfrm>
        </p:spPr>
        <p:txBody>
          <a:bodyPr>
            <a:normAutofit/>
          </a:bodyPr>
          <a:lstStyle/>
          <a:p>
            <a:r>
              <a:rPr lang="ja-JP" altLang="en-US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第１審</a:t>
            </a:r>
            <a: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東京地裁</a:t>
            </a:r>
          </a:p>
        </p:txBody>
      </p:sp>
    </p:spTree>
    <p:extLst>
      <p:ext uri="{BB962C8B-B14F-4D97-AF65-F5344CB8AC3E}">
        <p14:creationId xmlns:p14="http://schemas.microsoft.com/office/powerpoint/2010/main" val="325085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5988782"/>
          </a:xfrm>
        </p:spPr>
        <p:txBody>
          <a:bodyPr>
            <a:normAutofit/>
          </a:bodyPr>
          <a:lstStyle/>
          <a:p>
            <a:r>
              <a:rPr lang="ja-JP" altLang="en-US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無罪</a:t>
            </a:r>
            <a: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A</a:t>
            </a:r>
            <a:r>
              <a:rPr lang="ja-JP" altLang="en-US" sz="13800" dirty="0" err="1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さん</a:t>
            </a:r>
            <a: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勝訴</a:t>
            </a:r>
          </a:p>
        </p:txBody>
      </p:sp>
    </p:spTree>
    <p:extLst>
      <p:ext uri="{BB962C8B-B14F-4D97-AF65-F5344CB8AC3E}">
        <p14:creationId xmlns:p14="http://schemas.microsoft.com/office/powerpoint/2010/main" val="614290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47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6012228"/>
          </a:xfrm>
        </p:spPr>
        <p:txBody>
          <a:bodyPr>
            <a:normAutofit/>
          </a:bodyPr>
          <a:lstStyle/>
          <a:p>
            <a:r>
              <a:rPr lang="ja-JP" altLang="en-US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控訴</a:t>
            </a:r>
            <a: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東京高裁</a:t>
            </a:r>
          </a:p>
        </p:txBody>
      </p:sp>
    </p:spTree>
    <p:extLst>
      <p:ext uri="{BB962C8B-B14F-4D97-AF65-F5344CB8AC3E}">
        <p14:creationId xmlns:p14="http://schemas.microsoft.com/office/powerpoint/2010/main" val="1694980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5988782"/>
          </a:xfrm>
        </p:spPr>
        <p:txBody>
          <a:bodyPr>
            <a:normAutofit/>
          </a:bodyPr>
          <a:lstStyle/>
          <a:p>
            <a:r>
              <a:rPr lang="ja-JP" altLang="en-US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有罪</a:t>
            </a:r>
            <a: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A</a:t>
            </a:r>
            <a:r>
              <a:rPr lang="ja-JP" altLang="en-US" sz="13800" dirty="0" err="1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さん</a:t>
            </a:r>
            <a: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敗訴</a:t>
            </a:r>
          </a:p>
        </p:txBody>
      </p:sp>
    </p:spTree>
    <p:extLst>
      <p:ext uri="{BB962C8B-B14F-4D97-AF65-F5344CB8AC3E}">
        <p14:creationId xmlns:p14="http://schemas.microsoft.com/office/powerpoint/2010/main" val="414005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3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6293582"/>
          </a:xfrm>
        </p:spPr>
        <p:txBody>
          <a:bodyPr>
            <a:normAutofit/>
          </a:bodyPr>
          <a:lstStyle/>
          <a:p>
            <a:r>
              <a:rPr lang="ja-JP" altLang="en-US" sz="199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上告</a:t>
            </a:r>
            <a:r>
              <a:rPr lang="en-US" altLang="ja-JP" sz="199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199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199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最高裁</a:t>
            </a:r>
          </a:p>
        </p:txBody>
      </p:sp>
    </p:spTree>
    <p:extLst>
      <p:ext uri="{BB962C8B-B14F-4D97-AF65-F5344CB8AC3E}">
        <p14:creationId xmlns:p14="http://schemas.microsoft.com/office/powerpoint/2010/main" val="332239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063" y="1"/>
            <a:ext cx="8921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85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7232"/>
            <a:ext cx="9144000" cy="674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4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6917"/>
          </a:xfrm>
        </p:spPr>
        <p:txBody>
          <a:bodyPr>
            <a:normAutofit/>
          </a:bodyPr>
          <a:lstStyle/>
          <a:p>
            <a:r>
              <a:rPr kumimoji="1" lang="ja-JP" altLang="en-US" sz="16600" dirty="0"/>
              <a:t>予防法務</a:t>
            </a:r>
            <a:r>
              <a:rPr kumimoji="1" lang="en-US" altLang="ja-JP" sz="16600" dirty="0"/>
              <a:t/>
            </a:r>
            <a:br>
              <a:rPr kumimoji="1" lang="en-US" altLang="ja-JP" sz="16600" dirty="0"/>
            </a:br>
            <a:r>
              <a:rPr lang="ja-JP" altLang="en-US" sz="16600" dirty="0"/>
              <a:t>　の担い手</a:t>
            </a:r>
            <a:endParaRPr kumimoji="1" lang="ja-JP" altLang="en-US" sz="16600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978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5988782"/>
          </a:xfrm>
        </p:spPr>
        <p:txBody>
          <a:bodyPr>
            <a:normAutofit/>
          </a:bodyPr>
          <a:lstStyle/>
          <a:p>
            <a:r>
              <a:rPr lang="ja-JP" altLang="en-US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有罪</a:t>
            </a:r>
            <a: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A</a:t>
            </a:r>
            <a:r>
              <a:rPr lang="ja-JP" altLang="en-US" sz="13800" dirty="0" err="1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さん</a:t>
            </a:r>
            <a: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敗訴</a:t>
            </a:r>
          </a:p>
        </p:txBody>
      </p:sp>
    </p:spTree>
    <p:extLst>
      <p:ext uri="{BB962C8B-B14F-4D97-AF65-F5344CB8AC3E}">
        <p14:creationId xmlns:p14="http://schemas.microsoft.com/office/powerpoint/2010/main" val="4040156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89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8954"/>
            <a:ext cx="9144000" cy="664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87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6035674"/>
          </a:xfrm>
        </p:spPr>
        <p:txBody>
          <a:bodyPr>
            <a:noAutofit/>
          </a:bodyPr>
          <a:lstStyle/>
          <a:p>
            <a:r>
              <a:rPr lang="ja-JP" altLang="en-US" sz="115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憲法２８条</a:t>
            </a:r>
            <a:r>
              <a:rPr lang="en-US" altLang="ja-JP" sz="115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115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115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労働基本権</a:t>
            </a:r>
            <a:r>
              <a:rPr lang="en-US" altLang="ja-JP" sz="115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115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115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公務員も</a:t>
            </a:r>
            <a:r>
              <a:rPr lang="en-US" altLang="ja-JP" sz="115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115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115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保障</a:t>
            </a:r>
          </a:p>
        </p:txBody>
      </p:sp>
    </p:spTree>
    <p:extLst>
      <p:ext uri="{BB962C8B-B14F-4D97-AF65-F5344CB8AC3E}">
        <p14:creationId xmlns:p14="http://schemas.microsoft.com/office/powerpoint/2010/main" val="2461571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4" y="117231"/>
            <a:ext cx="9144000" cy="662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01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3786"/>
            <a:ext cx="9144000" cy="668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19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4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6035674"/>
          </a:xfrm>
        </p:spPr>
        <p:txBody>
          <a:bodyPr>
            <a:noAutofit/>
          </a:bodyPr>
          <a:lstStyle/>
          <a:p>
            <a:r>
              <a:rPr lang="ja-JP" altLang="en-US" sz="8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・公務員の地位と</a:t>
            </a:r>
            <a:r>
              <a:rPr lang="en-US" altLang="ja-JP" sz="8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8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8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職務の公共性</a:t>
            </a:r>
            <a:r>
              <a:rPr lang="en-US" altLang="ja-JP" sz="8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8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8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・国民全体の</a:t>
            </a:r>
            <a:r>
              <a:rPr lang="en-US" altLang="ja-JP" sz="8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8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8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共同利益</a:t>
            </a:r>
            <a:r>
              <a:rPr lang="en-US" altLang="ja-JP" sz="8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8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8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に重大な影響</a:t>
            </a:r>
          </a:p>
        </p:txBody>
      </p:sp>
    </p:spTree>
    <p:extLst>
      <p:ext uri="{BB962C8B-B14F-4D97-AF65-F5344CB8AC3E}">
        <p14:creationId xmlns:p14="http://schemas.microsoft.com/office/powerpoint/2010/main" val="2143402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211016"/>
            <a:ext cx="7886700" cy="6412523"/>
          </a:xfrm>
        </p:spPr>
        <p:txBody>
          <a:bodyPr>
            <a:noAutofit/>
          </a:bodyPr>
          <a:lstStyle/>
          <a:p>
            <a:r>
              <a:rPr lang="ja-JP" altLang="en-US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・一般企業との違い</a:t>
            </a:r>
            <a:r>
              <a:rPr lang="en-US" altLang="ja-JP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・給与財源は税金</a:t>
            </a:r>
            <a:r>
              <a:rPr lang="en-US" altLang="ja-JP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・勤務条件は</a:t>
            </a:r>
            <a:r>
              <a:rPr lang="en-US" altLang="ja-JP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国会で決める</a:t>
            </a:r>
            <a:r>
              <a:rPr lang="en-US" altLang="ja-JP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・争議行為</a:t>
            </a:r>
            <a:r>
              <a:rPr lang="en-US" altLang="ja-JP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は的外れ</a:t>
            </a:r>
          </a:p>
        </p:txBody>
      </p:sp>
    </p:spTree>
    <p:extLst>
      <p:ext uri="{BB962C8B-B14F-4D97-AF65-F5344CB8AC3E}">
        <p14:creationId xmlns:p14="http://schemas.microsoft.com/office/powerpoint/2010/main" val="4516304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6363920"/>
          </a:xfrm>
        </p:spPr>
        <p:txBody>
          <a:bodyPr>
            <a:normAutofit/>
          </a:bodyPr>
          <a:lstStyle/>
          <a:p>
            <a:r>
              <a:rPr lang="ja-JP" altLang="en-US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・一般企業なら</a:t>
            </a:r>
            <a:r>
              <a:rPr lang="en-US" altLang="ja-JP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ロックアウト</a:t>
            </a:r>
            <a:r>
              <a:rPr lang="en-US" altLang="ja-JP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（作業所閉鎖）</a:t>
            </a:r>
            <a:r>
              <a:rPr lang="en-US" altLang="ja-JP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・過大な要求は</a:t>
            </a:r>
            <a:r>
              <a:rPr lang="en-US" altLang="ja-JP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企業が潰れる</a:t>
            </a:r>
            <a:r>
              <a:rPr lang="en-US" altLang="ja-JP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・公務員とは違う</a:t>
            </a:r>
          </a:p>
        </p:txBody>
      </p:sp>
    </p:spTree>
    <p:extLst>
      <p:ext uri="{BB962C8B-B14F-4D97-AF65-F5344CB8AC3E}">
        <p14:creationId xmlns:p14="http://schemas.microsoft.com/office/powerpoint/2010/main" val="309047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086"/>
          </a:xfrm>
        </p:spPr>
        <p:txBody>
          <a:bodyPr>
            <a:normAutofit/>
          </a:bodyPr>
          <a:lstStyle/>
          <a:p>
            <a:r>
              <a:rPr kumimoji="1" lang="ja-JP" altLang="en-US" sz="28700" dirty="0"/>
              <a:t>ワーク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4578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6035674"/>
          </a:xfrm>
        </p:spPr>
        <p:txBody>
          <a:bodyPr>
            <a:noAutofit/>
          </a:bodyPr>
          <a:lstStyle/>
          <a:p>
            <a:r>
              <a:rPr lang="ja-JP" altLang="en-US" sz="8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・公務員の地位</a:t>
            </a:r>
            <a:r>
              <a:rPr lang="en-US" altLang="ja-JP" sz="8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8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8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の特殊性</a:t>
            </a:r>
            <a:r>
              <a:rPr lang="en-US" altLang="ja-JP" sz="8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8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8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・国民全体の</a:t>
            </a:r>
            <a:r>
              <a:rPr lang="en-US" altLang="ja-JP" sz="8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8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8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共同利益</a:t>
            </a:r>
            <a:r>
              <a:rPr lang="en-US" altLang="ja-JP" sz="8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8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8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の保障</a:t>
            </a:r>
          </a:p>
        </p:txBody>
      </p:sp>
    </p:spTree>
    <p:extLst>
      <p:ext uri="{BB962C8B-B14F-4D97-AF65-F5344CB8AC3E}">
        <p14:creationId xmlns:p14="http://schemas.microsoft.com/office/powerpoint/2010/main" val="2885175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931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352197"/>
          </a:xfrm>
        </p:spPr>
        <p:txBody>
          <a:bodyPr>
            <a:normAutofit/>
          </a:bodyPr>
          <a:lstStyle/>
          <a:p>
            <a:r>
              <a:rPr lang="ja-JP" altLang="en-US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代償措置</a:t>
            </a:r>
          </a:p>
        </p:txBody>
      </p:sp>
    </p:spTree>
    <p:extLst>
      <p:ext uri="{BB962C8B-B14F-4D97-AF65-F5344CB8AC3E}">
        <p14:creationId xmlns:p14="http://schemas.microsoft.com/office/powerpoint/2010/main" val="3300331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5977059"/>
          </a:xfrm>
        </p:spPr>
        <p:txBody>
          <a:bodyPr>
            <a:normAutofit/>
          </a:bodyPr>
          <a:lstStyle/>
          <a:p>
            <a:r>
              <a:rPr lang="ja-JP" altLang="en-US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・団体の</a:t>
            </a:r>
            <a: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結成</a:t>
            </a:r>
            <a: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・交渉権</a:t>
            </a:r>
          </a:p>
        </p:txBody>
      </p:sp>
    </p:spTree>
    <p:extLst>
      <p:ext uri="{BB962C8B-B14F-4D97-AF65-F5344CB8AC3E}">
        <p14:creationId xmlns:p14="http://schemas.microsoft.com/office/powerpoint/2010/main" val="14252319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6141182"/>
          </a:xfrm>
        </p:spPr>
        <p:txBody>
          <a:bodyPr>
            <a:normAutofit/>
          </a:bodyPr>
          <a:lstStyle/>
          <a:p>
            <a:r>
              <a:rPr lang="ja-JP" altLang="en-US" sz="199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人事院</a:t>
            </a:r>
          </a:p>
        </p:txBody>
      </p:sp>
    </p:spTree>
    <p:extLst>
      <p:ext uri="{BB962C8B-B14F-4D97-AF65-F5344CB8AC3E}">
        <p14:creationId xmlns:p14="http://schemas.microsoft.com/office/powerpoint/2010/main" val="28082166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6188074"/>
          </a:xfrm>
        </p:spPr>
        <p:txBody>
          <a:bodyPr>
            <a:noAutofit/>
          </a:bodyPr>
          <a:lstStyle/>
          <a:p>
            <a:r>
              <a:rPr lang="ja-JP" altLang="en-US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行政措置</a:t>
            </a:r>
            <a: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要求</a:t>
            </a:r>
          </a:p>
        </p:txBody>
      </p:sp>
    </p:spTree>
    <p:extLst>
      <p:ext uri="{BB962C8B-B14F-4D97-AF65-F5344CB8AC3E}">
        <p14:creationId xmlns:p14="http://schemas.microsoft.com/office/powerpoint/2010/main" val="296329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352197"/>
          </a:xfrm>
        </p:spPr>
        <p:txBody>
          <a:bodyPr>
            <a:normAutofit/>
          </a:bodyPr>
          <a:lstStyle/>
          <a:p>
            <a:r>
              <a:rPr lang="ja-JP" altLang="en-US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適切な</a:t>
            </a:r>
            <a: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代償措置</a:t>
            </a:r>
          </a:p>
        </p:txBody>
      </p:sp>
    </p:spTree>
    <p:extLst>
      <p:ext uri="{BB962C8B-B14F-4D97-AF65-F5344CB8AC3E}">
        <p14:creationId xmlns:p14="http://schemas.microsoft.com/office/powerpoint/2010/main" val="37557531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6082566"/>
          </a:xfrm>
        </p:spPr>
        <p:txBody>
          <a:bodyPr>
            <a:normAutofit/>
          </a:bodyPr>
          <a:lstStyle/>
          <a:p>
            <a:r>
              <a:rPr lang="ja-JP" altLang="en-US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国家</a:t>
            </a:r>
            <a: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公務員法</a:t>
            </a:r>
            <a: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→合憲</a:t>
            </a:r>
          </a:p>
        </p:txBody>
      </p:sp>
    </p:spTree>
    <p:extLst>
      <p:ext uri="{BB962C8B-B14F-4D97-AF65-F5344CB8AC3E}">
        <p14:creationId xmlns:p14="http://schemas.microsoft.com/office/powerpoint/2010/main" val="17374094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5988782"/>
          </a:xfrm>
        </p:spPr>
        <p:txBody>
          <a:bodyPr>
            <a:normAutofit/>
          </a:bodyPr>
          <a:lstStyle/>
          <a:p>
            <a:r>
              <a:rPr lang="ja-JP" altLang="en-US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有罪</a:t>
            </a:r>
            <a: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A</a:t>
            </a:r>
            <a:r>
              <a:rPr lang="ja-JP" altLang="en-US" sz="13800" dirty="0" err="1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さん</a:t>
            </a:r>
            <a: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1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敗訴</a:t>
            </a:r>
          </a:p>
        </p:txBody>
      </p:sp>
    </p:spTree>
    <p:extLst>
      <p:ext uri="{BB962C8B-B14F-4D97-AF65-F5344CB8AC3E}">
        <p14:creationId xmlns:p14="http://schemas.microsoft.com/office/powerpoint/2010/main" val="36043406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1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1225"/>
          </a:xfrm>
        </p:spPr>
        <p:txBody>
          <a:bodyPr>
            <a:noAutofit/>
          </a:bodyPr>
          <a:lstStyle/>
          <a:p>
            <a:r>
              <a:rPr lang="ja-JP" altLang="en-US" sz="13800" dirty="0"/>
              <a:t>〇〇と〇〇を</a:t>
            </a:r>
            <a:r>
              <a:rPr lang="en-US" altLang="ja-JP" sz="13800" dirty="0"/>
              <a:t/>
            </a:r>
            <a:br>
              <a:rPr lang="en-US" altLang="ja-JP" sz="13800" dirty="0"/>
            </a:br>
            <a:r>
              <a:rPr lang="ja-JP" altLang="en-US" sz="13800" dirty="0"/>
              <a:t>　　　　区別</a:t>
            </a:r>
            <a:endParaRPr kumimoji="1" lang="ja-JP" altLang="en-US" sz="138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4578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08955"/>
          </a:xfrm>
        </p:spPr>
        <p:txBody>
          <a:bodyPr>
            <a:normAutofit/>
          </a:bodyPr>
          <a:lstStyle/>
          <a:p>
            <a:r>
              <a:rPr kumimoji="1" lang="ja-JP" altLang="en-US" sz="23900" dirty="0"/>
              <a:t>枠組み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511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1225"/>
          </a:xfrm>
        </p:spPr>
        <p:txBody>
          <a:bodyPr>
            <a:normAutofit/>
          </a:bodyPr>
          <a:lstStyle/>
          <a:p>
            <a:r>
              <a:rPr kumimoji="1" lang="ja-JP" altLang="en-US" sz="8800" dirty="0">
                <a:solidFill>
                  <a:srgbClr val="FF0000"/>
                </a:solidFill>
              </a:rPr>
              <a:t>要件事実（主要事実）</a:t>
            </a:r>
            <a:r>
              <a:rPr kumimoji="1" lang="en-US" altLang="ja-JP" sz="8800" dirty="0">
                <a:solidFill>
                  <a:srgbClr val="FF0000"/>
                </a:solidFill>
              </a:rPr>
              <a:t/>
            </a:r>
            <a:br>
              <a:rPr kumimoji="1" lang="en-US" altLang="ja-JP" sz="8800" dirty="0">
                <a:solidFill>
                  <a:srgbClr val="FF0000"/>
                </a:solidFill>
              </a:rPr>
            </a:br>
            <a:r>
              <a:rPr lang="ja-JP" altLang="en-US" sz="8800" dirty="0"/>
              <a:t>一定の法律効果が</a:t>
            </a:r>
            <a:r>
              <a:rPr lang="en-US" altLang="ja-JP" sz="8800" dirty="0"/>
              <a:t/>
            </a:r>
            <a:br>
              <a:rPr lang="en-US" altLang="ja-JP" sz="8800" dirty="0"/>
            </a:br>
            <a:r>
              <a:rPr lang="ja-JP" altLang="en-US" sz="8800" dirty="0"/>
              <a:t>発生するために</a:t>
            </a:r>
            <a:r>
              <a:rPr lang="en-US" altLang="ja-JP" sz="8800" dirty="0"/>
              <a:t/>
            </a:r>
            <a:br>
              <a:rPr lang="en-US" altLang="ja-JP" sz="8800" dirty="0"/>
            </a:br>
            <a:r>
              <a:rPr lang="ja-JP" altLang="en-US" sz="8800" dirty="0"/>
              <a:t>必要な具体的事実</a:t>
            </a:r>
            <a:endParaRPr kumimoji="1" lang="ja-JP" altLang="en-US" sz="88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93157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52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7" y="0"/>
            <a:ext cx="12063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193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1355"/>
          </a:xfrm>
        </p:spPr>
        <p:txBody>
          <a:bodyPr>
            <a:normAutofit/>
          </a:bodyPr>
          <a:lstStyle/>
          <a:p>
            <a:r>
              <a:rPr kumimoji="1" lang="ja-JP" altLang="en-US" sz="9600" dirty="0">
                <a:solidFill>
                  <a:srgbClr val="FF0000"/>
                </a:solidFill>
              </a:rPr>
              <a:t>事実認定</a:t>
            </a:r>
            <a:r>
              <a:rPr kumimoji="1" lang="en-US" altLang="ja-JP" sz="9600" dirty="0">
                <a:solidFill>
                  <a:srgbClr val="FF0000"/>
                </a:solidFill>
              </a:rPr>
              <a:t/>
            </a:r>
            <a:br>
              <a:rPr kumimoji="1" lang="en-US" altLang="ja-JP" sz="9600" dirty="0">
                <a:solidFill>
                  <a:srgbClr val="FF0000"/>
                </a:solidFill>
              </a:rPr>
            </a:br>
            <a:r>
              <a:rPr lang="ja-JP" altLang="en-US" sz="9600" dirty="0"/>
              <a:t>証拠に基づいて、</a:t>
            </a:r>
            <a:r>
              <a:rPr lang="en-US" altLang="ja-JP" sz="9600" dirty="0"/>
              <a:t/>
            </a:r>
            <a:br>
              <a:rPr lang="en-US" altLang="ja-JP" sz="9600" dirty="0"/>
            </a:br>
            <a:r>
              <a:rPr lang="ja-JP" altLang="en-US" sz="9600" dirty="0"/>
              <a:t>判決の基礎となる</a:t>
            </a:r>
            <a:r>
              <a:rPr lang="en-US" altLang="ja-JP" sz="9600" dirty="0"/>
              <a:t/>
            </a:r>
            <a:br>
              <a:rPr lang="en-US" altLang="ja-JP" sz="9600" dirty="0"/>
            </a:br>
            <a:r>
              <a:rPr lang="ja-JP" altLang="en-US" sz="9600" dirty="0"/>
              <a:t>事実を認定すること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6302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54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51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55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09119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325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1225"/>
          </a:xfrm>
        </p:spPr>
        <p:txBody>
          <a:bodyPr>
            <a:noAutofit/>
          </a:bodyPr>
          <a:lstStyle/>
          <a:p>
            <a:r>
              <a:rPr kumimoji="1" lang="ja-JP" altLang="en-US" sz="19900" dirty="0"/>
              <a:t>多数意見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8590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27128"/>
          </a:xfrm>
        </p:spPr>
        <p:txBody>
          <a:bodyPr>
            <a:normAutofit/>
          </a:bodyPr>
          <a:lstStyle/>
          <a:p>
            <a:r>
              <a:rPr kumimoji="1" lang="ja-JP" altLang="en-US" sz="9600" dirty="0"/>
              <a:t>判決とされた意見</a:t>
            </a:r>
            <a:r>
              <a:rPr kumimoji="1" lang="en-US" altLang="ja-JP" sz="9600" dirty="0"/>
              <a:t/>
            </a:r>
            <a:br>
              <a:rPr kumimoji="1" lang="en-US" altLang="ja-JP" sz="9600" dirty="0"/>
            </a:br>
            <a:r>
              <a:rPr kumimoji="1" lang="ja-JP" altLang="en-US" sz="9600" dirty="0"/>
              <a:t>過半数の意見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5819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0875"/>
          </a:xfrm>
        </p:spPr>
        <p:txBody>
          <a:bodyPr>
            <a:normAutofit/>
          </a:bodyPr>
          <a:lstStyle/>
          <a:p>
            <a:r>
              <a:rPr kumimoji="1" lang="ja-JP" altLang="en-US" sz="19900" dirty="0"/>
              <a:t>補足意見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2134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2959"/>
          </a:xfrm>
        </p:spPr>
        <p:txBody>
          <a:bodyPr>
            <a:normAutofit/>
          </a:bodyPr>
          <a:lstStyle/>
          <a:p>
            <a:r>
              <a:rPr kumimoji="1" lang="ja-JP" altLang="en-US" sz="7200" dirty="0"/>
              <a:t>多数意見に賛成するが，</a:t>
            </a:r>
            <a:r>
              <a:rPr kumimoji="1" lang="en-US" altLang="ja-JP" sz="7200" dirty="0"/>
              <a:t/>
            </a:r>
            <a:br>
              <a:rPr kumimoji="1" lang="en-US" altLang="ja-JP" sz="7200" dirty="0"/>
            </a:br>
            <a:r>
              <a:rPr kumimoji="1" lang="ja-JP" altLang="en-US" sz="7200" dirty="0"/>
              <a:t>多数意見を補足する意見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23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1225"/>
          </a:xfrm>
        </p:spPr>
        <p:txBody>
          <a:bodyPr>
            <a:normAutofit/>
          </a:bodyPr>
          <a:lstStyle/>
          <a:p>
            <a:r>
              <a:rPr kumimoji="1" lang="ja-JP" altLang="en-US" sz="16600" dirty="0">
                <a:solidFill>
                  <a:srgbClr val="FF0000"/>
                </a:solidFill>
              </a:rPr>
              <a:t>事実</a:t>
            </a:r>
            <a:r>
              <a:rPr kumimoji="1" lang="ja-JP" altLang="en-US" sz="16600" dirty="0"/>
              <a:t>と</a:t>
            </a:r>
            <a:r>
              <a:rPr kumimoji="1" lang="ja-JP" altLang="en-US" sz="16600" dirty="0">
                <a:solidFill>
                  <a:srgbClr val="FF0000"/>
                </a:solidFill>
              </a:rPr>
              <a:t>規範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82715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2959"/>
          </a:xfrm>
        </p:spPr>
        <p:txBody>
          <a:bodyPr>
            <a:normAutofit/>
          </a:bodyPr>
          <a:lstStyle/>
          <a:p>
            <a:r>
              <a:rPr kumimoji="1" lang="ja-JP" altLang="en-US" sz="38200" dirty="0"/>
              <a:t>意見</a:t>
            </a:r>
            <a:r>
              <a:rPr kumimoji="1" lang="ja-JP" altLang="en-US" dirty="0"/>
              <a:t>　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4196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76595"/>
          </a:xfrm>
        </p:spPr>
        <p:txBody>
          <a:bodyPr>
            <a:normAutofit/>
          </a:bodyPr>
          <a:lstStyle/>
          <a:p>
            <a:r>
              <a:rPr kumimoji="1" lang="ja-JP" altLang="en-US" sz="9600" dirty="0"/>
              <a:t>多数意見の結論</a:t>
            </a:r>
            <a:r>
              <a:rPr kumimoji="1" lang="en-US" altLang="ja-JP" sz="9600" dirty="0"/>
              <a:t/>
            </a:r>
            <a:br>
              <a:rPr kumimoji="1" lang="en-US" altLang="ja-JP" sz="9600" dirty="0"/>
            </a:br>
            <a:r>
              <a:rPr kumimoji="1" lang="ja-JP" altLang="en-US" sz="9600" dirty="0" err="1"/>
              <a:t>には</a:t>
            </a:r>
            <a:r>
              <a:rPr kumimoji="1" lang="ja-JP" altLang="en-US" sz="9600" dirty="0"/>
              <a:t>賛成するが，</a:t>
            </a:r>
            <a:r>
              <a:rPr kumimoji="1" lang="en-US" altLang="ja-JP" sz="9600" dirty="0"/>
              <a:t/>
            </a:r>
            <a:br>
              <a:rPr kumimoji="1" lang="en-US" altLang="ja-JP" sz="9600" dirty="0"/>
            </a:br>
            <a:r>
              <a:rPr lang="ja-JP" altLang="en-US" sz="9600" dirty="0"/>
              <a:t>理由づけが異なる</a:t>
            </a:r>
            <a:endParaRPr kumimoji="1" lang="ja-JP" altLang="en-US" sz="96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7848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98120"/>
            <a:ext cx="10515600" cy="5958839"/>
          </a:xfrm>
        </p:spPr>
        <p:txBody>
          <a:bodyPr>
            <a:normAutofit/>
          </a:bodyPr>
          <a:lstStyle/>
          <a:p>
            <a:r>
              <a:rPr kumimoji="1" lang="ja-JP" altLang="en-US" sz="19900" dirty="0"/>
              <a:t>反対意見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8443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1355"/>
          </a:xfrm>
        </p:spPr>
        <p:txBody>
          <a:bodyPr>
            <a:noAutofit/>
          </a:bodyPr>
          <a:lstStyle/>
          <a:p>
            <a:r>
              <a:rPr kumimoji="1" lang="ja-JP" altLang="en-US" sz="8800" dirty="0"/>
              <a:t>多数意見とは</a:t>
            </a:r>
            <a:r>
              <a:rPr kumimoji="1" lang="en-US" altLang="ja-JP" sz="8800" dirty="0"/>
              <a:t/>
            </a:r>
            <a:br>
              <a:rPr kumimoji="1" lang="en-US" altLang="ja-JP" sz="8800" dirty="0"/>
            </a:br>
            <a:r>
              <a:rPr kumimoji="1" lang="ja-JP" altLang="en-US" sz="8800" dirty="0"/>
              <a:t>結論を異にする意見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0115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0395"/>
          </a:xfrm>
        </p:spPr>
        <p:txBody>
          <a:bodyPr>
            <a:noAutofit/>
          </a:bodyPr>
          <a:lstStyle/>
          <a:p>
            <a:r>
              <a:rPr kumimoji="1" lang="ja-JP" altLang="en-US" sz="19900" dirty="0"/>
              <a:t>読む順番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9511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34622"/>
          </a:xfrm>
        </p:spPr>
        <p:txBody>
          <a:bodyPr>
            <a:noAutofit/>
          </a:bodyPr>
          <a:lstStyle/>
          <a:p>
            <a:r>
              <a:rPr kumimoji="1" lang="ja-JP" altLang="en-US" sz="13800" dirty="0"/>
              <a:t>最もオススメ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196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1355"/>
          </a:xfrm>
        </p:spPr>
        <p:txBody>
          <a:bodyPr>
            <a:normAutofit/>
          </a:bodyPr>
          <a:lstStyle/>
          <a:p>
            <a:r>
              <a:rPr kumimoji="1" lang="ja-JP" altLang="en-US" sz="9600" dirty="0"/>
              <a:t>概要をまとめたもの</a:t>
            </a:r>
            <a:r>
              <a:rPr kumimoji="1" lang="en-US" altLang="ja-JP" sz="9600" dirty="0"/>
              <a:t/>
            </a:r>
            <a:br>
              <a:rPr kumimoji="1" lang="en-US" altLang="ja-JP" sz="9600" dirty="0"/>
            </a:br>
            <a:r>
              <a:rPr kumimoji="1" lang="ja-JP" altLang="en-US" sz="9600" dirty="0"/>
              <a:t>を先に読んでから</a:t>
            </a:r>
            <a:r>
              <a:rPr kumimoji="1" lang="en-US" altLang="ja-JP" sz="9600" dirty="0"/>
              <a:t/>
            </a:r>
            <a:br>
              <a:rPr kumimoji="1" lang="en-US" altLang="ja-JP" sz="9600" dirty="0"/>
            </a:br>
            <a:r>
              <a:rPr kumimoji="1" lang="ja-JP" altLang="en-US" sz="9600" dirty="0"/>
              <a:t>原文に当たる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4309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02275"/>
          </a:xfrm>
        </p:spPr>
        <p:txBody>
          <a:bodyPr>
            <a:normAutofit/>
          </a:bodyPr>
          <a:lstStyle/>
          <a:p>
            <a:r>
              <a:rPr kumimoji="1" lang="ja-JP" altLang="en-US" sz="23900" dirty="0"/>
              <a:t>資料２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19655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89490"/>
          </a:xfrm>
        </p:spPr>
        <p:txBody>
          <a:bodyPr>
            <a:noAutofit/>
          </a:bodyPr>
          <a:lstStyle/>
          <a:p>
            <a:r>
              <a:rPr kumimoji="1" lang="ja-JP" altLang="en-US" sz="5400" dirty="0" smtClean="0"/>
              <a:t>①医師，年俸１７００万円</a:t>
            </a:r>
            <a:r>
              <a:rPr kumimoji="1" lang="en-US" altLang="ja-JP" sz="5400" dirty="0" smtClean="0"/>
              <a:t/>
            </a:r>
            <a:br>
              <a:rPr kumimoji="1" lang="en-US" altLang="ja-JP" sz="5400" dirty="0" smtClean="0"/>
            </a:br>
            <a:r>
              <a:rPr lang="ja-JP" altLang="en-US" sz="5400" dirty="0" smtClean="0"/>
              <a:t>②時間外規程以外の割増賃金は，１７００万円に含むという契約</a:t>
            </a:r>
            <a:r>
              <a:rPr kumimoji="1" lang="en-US" altLang="ja-JP" sz="5400" dirty="0" smtClean="0"/>
              <a:t/>
            </a:r>
            <a:br>
              <a:rPr kumimoji="1" lang="en-US" altLang="ja-JP" sz="5400" dirty="0" smtClean="0"/>
            </a:br>
            <a:r>
              <a:rPr lang="ja-JP" altLang="en-US" sz="5400" dirty="0"/>
              <a:t>③</a:t>
            </a:r>
            <a:r>
              <a:rPr kumimoji="1" lang="ja-JP" altLang="en-US" sz="5400" dirty="0" smtClean="0"/>
              <a:t>原審は，医師の業務の</a:t>
            </a:r>
            <a:r>
              <a:rPr lang="ja-JP" altLang="en-US" sz="5400" dirty="0" smtClean="0"/>
              <a:t>特質・労務の提供が裁量・給与額が相当高額等の理由から</a:t>
            </a:r>
            <a:r>
              <a:rPr kumimoji="1" lang="en-US" altLang="ja-JP" sz="5400" dirty="0" smtClean="0"/>
              <a:t>OK</a:t>
            </a:r>
            <a:r>
              <a:rPr kumimoji="1" lang="ja-JP" altLang="en-US" sz="5400" dirty="0" smtClean="0"/>
              <a:t>としていた</a:t>
            </a:r>
            <a:endParaRPr kumimoji="1" lang="ja-JP" altLang="en-US" sz="54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68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30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95706"/>
          </a:xfrm>
        </p:spPr>
        <p:txBody>
          <a:bodyPr>
            <a:normAutofit/>
          </a:bodyPr>
          <a:lstStyle/>
          <a:p>
            <a:r>
              <a:rPr kumimoji="1" lang="ja-JP" altLang="en-US" sz="6600" dirty="0" smtClean="0"/>
              <a:t>④最高裁</a:t>
            </a:r>
            <a:r>
              <a:rPr kumimoji="1" lang="en-US" altLang="ja-JP" sz="6600" dirty="0" smtClean="0"/>
              <a:t/>
            </a:r>
            <a:br>
              <a:rPr kumimoji="1" lang="en-US" altLang="ja-JP" sz="6600" dirty="0" smtClean="0"/>
            </a:br>
            <a:r>
              <a:rPr lang="ja-JP" altLang="en-US" sz="6600" dirty="0" smtClean="0"/>
              <a:t>労基法３７条の趣旨⇒明確区分性⇒</a:t>
            </a:r>
            <a:r>
              <a:rPr lang="en-US" altLang="ja-JP" sz="6600" dirty="0" smtClean="0"/>
              <a:t>NG</a:t>
            </a:r>
            <a:r>
              <a:rPr lang="ja-JP" altLang="en-US" sz="6600" dirty="0" smtClean="0"/>
              <a:t>（典型的な流れ）</a:t>
            </a:r>
            <a:r>
              <a:rPr lang="en-US" altLang="ja-JP" sz="6600" dirty="0" smtClean="0"/>
              <a:t/>
            </a:r>
            <a:br>
              <a:rPr lang="en-US" altLang="ja-JP" sz="6600" dirty="0" smtClean="0"/>
            </a:br>
            <a:r>
              <a:rPr lang="ja-JP" altLang="en-US" sz="6600" dirty="0" smtClean="0"/>
              <a:t>高知県観光事件</a:t>
            </a:r>
            <a:r>
              <a:rPr lang="en-US" altLang="ja-JP" sz="6600" dirty="0" smtClean="0"/>
              <a:t/>
            </a:r>
            <a:br>
              <a:rPr lang="en-US" altLang="ja-JP" sz="6600" dirty="0" smtClean="0"/>
            </a:br>
            <a:r>
              <a:rPr lang="ja-JP" altLang="en-US" sz="6600" dirty="0" smtClean="0"/>
              <a:t>テックジャパン事件</a:t>
            </a:r>
            <a:r>
              <a:rPr lang="en-US" altLang="ja-JP" sz="6600" dirty="0" smtClean="0"/>
              <a:t/>
            </a:r>
            <a:br>
              <a:rPr lang="en-US" altLang="ja-JP" sz="6600" dirty="0" smtClean="0"/>
            </a:br>
            <a:r>
              <a:rPr lang="ja-JP" altLang="en-US" sz="6600" dirty="0" smtClean="0"/>
              <a:t>国際自動車事件</a:t>
            </a:r>
            <a:endParaRPr kumimoji="1" lang="ja-JP" altLang="en-US" sz="66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69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6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086"/>
          </a:xfrm>
        </p:spPr>
        <p:txBody>
          <a:bodyPr>
            <a:normAutofit/>
          </a:bodyPr>
          <a:lstStyle/>
          <a:p>
            <a:r>
              <a:rPr kumimoji="1" lang="ja-JP" altLang="en-US" sz="28700" dirty="0"/>
              <a:t>ワーク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4409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19152"/>
          </a:xfrm>
        </p:spPr>
        <p:txBody>
          <a:bodyPr>
            <a:noAutofit/>
          </a:bodyPr>
          <a:lstStyle/>
          <a:p>
            <a:r>
              <a:rPr kumimoji="1" lang="ja-JP" altLang="en-US" sz="5400" dirty="0" smtClean="0"/>
              <a:t>差し戻し後の高裁判決は，年俸に割増賃金は含まれていないと判断。未払い２７３万円と算定。付加金も同額をつけた（合計</a:t>
            </a:r>
            <a:r>
              <a:rPr kumimoji="1" lang="ja-JP" altLang="en-US" sz="5400" dirty="0" smtClean="0">
                <a:solidFill>
                  <a:srgbClr val="FF0000"/>
                </a:solidFill>
              </a:rPr>
              <a:t>５４６</a:t>
            </a:r>
            <a:r>
              <a:rPr kumimoji="1" lang="ja-JP" altLang="en-US" sz="5400" dirty="0" smtClean="0"/>
              <a:t>万円）。病院は，労働時間を知る余地がなく悪質とは言えないと主張。高裁は，労働時間を管理していないのは病院側の事情にすぎないと判断。</a:t>
            </a:r>
            <a:endParaRPr kumimoji="1" lang="ja-JP" altLang="en-US" sz="54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70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2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1225"/>
          </a:xfrm>
        </p:spPr>
        <p:txBody>
          <a:bodyPr>
            <a:noAutofit/>
          </a:bodyPr>
          <a:lstStyle/>
          <a:p>
            <a:r>
              <a:rPr kumimoji="1" lang="ja-JP" altLang="en-US" sz="28700" dirty="0"/>
              <a:t>資料３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71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1402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2937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/>
              <a:t>①マンボ</a:t>
            </a:r>
            <a:r>
              <a:rPr kumimoji="1" lang="en-US" altLang="ja-JP" sz="4800" dirty="0" smtClean="0"/>
              <a:t>―</a:t>
            </a:r>
            <a:r>
              <a:rPr kumimoji="1" lang="ja-JP" altLang="en-US" sz="4800" dirty="0" smtClean="0"/>
              <a:t>というマンガ喫茶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lang="ja-JP" altLang="en-US" sz="4800" dirty="0" smtClean="0"/>
              <a:t>②支給額の１５分の８を基本給，１５分の７を超過勤務手当として支払っていた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/>
              <a:t>③採用時は賃金は３０万円と説明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/>
              <a:t>④東京地裁</a:t>
            </a:r>
            <a:r>
              <a:rPr lang="en-US" altLang="ja-JP" sz="4800" dirty="0" smtClean="0"/>
              <a:t>NG</a:t>
            </a:r>
            <a:br>
              <a:rPr lang="en-US" altLang="ja-JP" sz="4800" dirty="0" smtClean="0"/>
            </a:br>
            <a:r>
              <a:rPr lang="ja-JP" altLang="en-US" sz="4800" dirty="0" smtClean="0"/>
              <a:t>⑤予備的判断：公序良俗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/>
              <a:t>⑥付加金３００万：残業１２００万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/>
              <a:t>⑦保険未届けの損害賠償</a:t>
            </a:r>
            <a:endParaRPr kumimoji="1" lang="ja-JP" altLang="en-US" sz="48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72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78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1225"/>
          </a:xfrm>
        </p:spPr>
        <p:txBody>
          <a:bodyPr>
            <a:noAutofit/>
          </a:bodyPr>
          <a:lstStyle/>
          <a:p>
            <a:r>
              <a:rPr kumimoji="1" lang="ja-JP" altLang="en-US" sz="28700" dirty="0"/>
              <a:t>資料４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73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1979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1225"/>
          </a:xfrm>
        </p:spPr>
        <p:txBody>
          <a:bodyPr>
            <a:normAutofit fontScale="90000"/>
          </a:bodyPr>
          <a:lstStyle/>
          <a:p>
            <a:r>
              <a:rPr kumimoji="1" lang="ja-JP" altLang="en-US" sz="6600" dirty="0" smtClean="0"/>
              <a:t>①タクシー運転手の歩合給が争点</a:t>
            </a:r>
            <a:r>
              <a:rPr kumimoji="1" lang="en-US" altLang="ja-JP" sz="6600" dirty="0" smtClean="0"/>
              <a:t/>
            </a:r>
            <a:br>
              <a:rPr kumimoji="1" lang="en-US" altLang="ja-JP" sz="6600" dirty="0" smtClean="0"/>
            </a:br>
            <a:r>
              <a:rPr kumimoji="1" lang="ja-JP" altLang="en-US" sz="6600" dirty="0" smtClean="0"/>
              <a:t>②対象額</a:t>
            </a:r>
            <a:r>
              <a:rPr kumimoji="1" lang="en-US" altLang="ja-JP" sz="6600" dirty="0" smtClean="0"/>
              <a:t>A</a:t>
            </a:r>
            <a:r>
              <a:rPr kumimoji="1" lang="ja-JP" altLang="en-US" sz="6600" dirty="0" smtClean="0"/>
              <a:t>から割増賃金額等を差し引く</a:t>
            </a:r>
            <a:r>
              <a:rPr kumimoji="1" lang="en-US" altLang="ja-JP" sz="6600" dirty="0" smtClean="0"/>
              <a:t/>
            </a:r>
            <a:br>
              <a:rPr kumimoji="1" lang="en-US" altLang="ja-JP" sz="6600" dirty="0" smtClean="0"/>
            </a:br>
            <a:r>
              <a:rPr lang="ja-JP" altLang="en-US" sz="6600" dirty="0" smtClean="0"/>
              <a:t>③原審は</a:t>
            </a:r>
            <a:r>
              <a:rPr lang="en-US" altLang="ja-JP" sz="6600" dirty="0" smtClean="0"/>
              <a:t>NG</a:t>
            </a:r>
            <a:r>
              <a:rPr lang="ja-JP" altLang="en-US" sz="6600" dirty="0" smtClean="0"/>
              <a:t>とした</a:t>
            </a:r>
            <a:r>
              <a:rPr lang="en-US" altLang="ja-JP" sz="6600" dirty="0" smtClean="0"/>
              <a:t/>
            </a:r>
            <a:br>
              <a:rPr lang="en-US" altLang="ja-JP" sz="6600" dirty="0" smtClean="0"/>
            </a:br>
            <a:r>
              <a:rPr lang="ja-JP" altLang="en-US" sz="6600" dirty="0" smtClean="0"/>
              <a:t>④最高裁は</a:t>
            </a:r>
            <a:r>
              <a:rPr lang="en-US" altLang="ja-JP" sz="6600" dirty="0" smtClean="0"/>
              <a:t>OK</a:t>
            </a:r>
            <a:r>
              <a:rPr lang="ja-JP" altLang="en-US" sz="6600" dirty="0" smtClean="0"/>
              <a:t>とした（差戻審も）</a:t>
            </a:r>
            <a:endParaRPr kumimoji="1" lang="ja-JP" altLang="en-US" sz="66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74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0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CF7BE86-1DA9-4A91-BBE0-91A25610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7063"/>
          </a:xfrm>
        </p:spPr>
        <p:txBody>
          <a:bodyPr>
            <a:normAutofit/>
          </a:bodyPr>
          <a:lstStyle/>
          <a:p>
            <a:r>
              <a:rPr kumimoji="1" lang="ja-JP" altLang="en-US" sz="19900" dirty="0"/>
              <a:t>紙芝居型</a:t>
            </a:r>
            <a:r>
              <a:rPr kumimoji="1" lang="en-US" altLang="ja-JP" sz="19900" dirty="0"/>
              <a:t/>
            </a:r>
            <a:br>
              <a:rPr kumimoji="1" lang="en-US" altLang="ja-JP" sz="19900" dirty="0"/>
            </a:br>
            <a:r>
              <a:rPr kumimoji="1" lang="ja-JP" altLang="en-US" sz="19900"/>
              <a:t>　　　講師</a:t>
            </a:r>
            <a:endParaRPr kumimoji="1" lang="ja-JP" altLang="en-US" sz="19900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7108C85B-C000-4DF8-A0D0-0ED77D26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BA854FF4-61B7-45F7-8B04-8236E05A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75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4182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45818"/>
          </a:xfrm>
        </p:spPr>
        <p:txBody>
          <a:bodyPr>
            <a:normAutofit fontScale="90000"/>
          </a:bodyPr>
          <a:lstStyle/>
          <a:p>
            <a:r>
              <a:rPr kumimoji="1" lang="ja-JP" altLang="en-US" sz="23900" dirty="0"/>
              <a:t>さいごに</a:t>
            </a:r>
            <a:endParaRPr kumimoji="1" lang="ja-JP" altLang="en-US" sz="138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76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9043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01213"/>
          </a:xfrm>
        </p:spPr>
        <p:txBody>
          <a:bodyPr>
            <a:normAutofit/>
          </a:bodyPr>
          <a:lstStyle/>
          <a:p>
            <a:r>
              <a:rPr kumimoji="1" lang="ja-JP" altLang="en-US" sz="16600" dirty="0"/>
              <a:t>弁護士より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77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486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1225"/>
          </a:xfrm>
        </p:spPr>
        <p:txBody>
          <a:bodyPr>
            <a:noAutofit/>
          </a:bodyPr>
          <a:lstStyle/>
          <a:p>
            <a:r>
              <a:rPr kumimoji="1" lang="ja-JP" altLang="en-US" sz="23900" dirty="0">
                <a:solidFill>
                  <a:srgbClr val="FF0000"/>
                </a:solidFill>
              </a:rPr>
              <a:t>予防・　　</a:t>
            </a:r>
            <a:r>
              <a:rPr kumimoji="1" lang="en-US" altLang="ja-JP" sz="23900" dirty="0">
                <a:solidFill>
                  <a:srgbClr val="FF0000"/>
                </a:solidFill>
              </a:rPr>
              <a:t/>
            </a:r>
            <a:br>
              <a:rPr kumimoji="1" lang="en-US" altLang="ja-JP" sz="23900" dirty="0">
                <a:solidFill>
                  <a:srgbClr val="FF0000"/>
                </a:solidFill>
              </a:rPr>
            </a:br>
            <a:r>
              <a:rPr lang="ja-JP" altLang="en-US" sz="23900" dirty="0">
                <a:solidFill>
                  <a:srgbClr val="FF0000"/>
                </a:solidFill>
              </a:rPr>
              <a:t>　　</a:t>
            </a:r>
            <a:r>
              <a:rPr kumimoji="1" lang="ja-JP" altLang="en-US" sz="23900" dirty="0">
                <a:solidFill>
                  <a:srgbClr val="FF0000"/>
                </a:solidFill>
              </a:rPr>
              <a:t>研修</a:t>
            </a:r>
            <a:endParaRPr kumimoji="1" lang="ja-JP" altLang="en-US" sz="8000" dirty="0">
              <a:solidFill>
                <a:srgbClr val="FF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78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8865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1225"/>
          </a:xfrm>
        </p:spPr>
        <p:txBody>
          <a:bodyPr>
            <a:noAutofit/>
          </a:bodyPr>
          <a:lstStyle/>
          <a:p>
            <a:r>
              <a:rPr kumimoji="1" lang="ja-JP" altLang="en-US" sz="16600" dirty="0"/>
              <a:t>（　　　　　）</a:t>
            </a:r>
            <a:r>
              <a:rPr kumimoji="1" lang="en-US" altLang="ja-JP" sz="16600" dirty="0"/>
              <a:t/>
            </a:r>
            <a:br>
              <a:rPr kumimoji="1" lang="en-US" altLang="ja-JP" sz="16600" dirty="0"/>
            </a:br>
            <a:r>
              <a:rPr kumimoji="1" lang="ja-JP" altLang="en-US" sz="16600" dirty="0"/>
              <a:t>体質になる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79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377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4195"/>
          </a:xfrm>
        </p:spPr>
        <p:txBody>
          <a:bodyPr>
            <a:normAutofit/>
          </a:bodyPr>
          <a:lstStyle/>
          <a:p>
            <a:r>
              <a:rPr kumimoji="1" lang="ja-JP" altLang="en-US" sz="13800" dirty="0"/>
              <a:t>①各自で読む</a:t>
            </a:r>
            <a:r>
              <a:rPr kumimoji="1" lang="en-US" altLang="ja-JP" sz="13800" dirty="0"/>
              <a:t/>
            </a:r>
            <a:br>
              <a:rPr kumimoji="1" lang="en-US" altLang="ja-JP" sz="13800" dirty="0"/>
            </a:br>
            <a:r>
              <a:rPr lang="ja-JP" altLang="en-US" sz="13800" dirty="0"/>
              <a:t>②意見交換</a:t>
            </a:r>
            <a:endParaRPr kumimoji="1" lang="ja-JP" altLang="en-US" sz="138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2577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1225"/>
          </a:xfrm>
        </p:spPr>
        <p:txBody>
          <a:bodyPr>
            <a:noAutofit/>
          </a:bodyPr>
          <a:lstStyle/>
          <a:p>
            <a:r>
              <a:rPr kumimoji="1" lang="ja-JP" altLang="en-US" sz="16600" dirty="0">
                <a:solidFill>
                  <a:srgbClr val="FF0000"/>
                </a:solidFill>
              </a:rPr>
              <a:t>アウトプット</a:t>
            </a:r>
            <a:r>
              <a:rPr kumimoji="1" lang="en-US" altLang="ja-JP" sz="16600" dirty="0"/>
              <a:t/>
            </a:r>
            <a:br>
              <a:rPr kumimoji="1" lang="en-US" altLang="ja-JP" sz="16600" dirty="0"/>
            </a:br>
            <a:r>
              <a:rPr kumimoji="1" lang="ja-JP" altLang="en-US" sz="16600" dirty="0"/>
              <a:t>体質になる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80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30710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1835"/>
          </a:xfrm>
        </p:spPr>
        <p:txBody>
          <a:bodyPr>
            <a:noAutofit/>
          </a:bodyPr>
          <a:lstStyle/>
          <a:p>
            <a:r>
              <a:rPr kumimoji="1" lang="ja-JP" altLang="en-US" sz="8800" dirty="0"/>
              <a:t>質問</a:t>
            </a:r>
            <a:r>
              <a:rPr kumimoji="1" lang="en-US" altLang="ja-JP" sz="8800" dirty="0"/>
              <a:t/>
            </a:r>
            <a:br>
              <a:rPr kumimoji="1" lang="en-US" altLang="ja-JP" sz="8800" dirty="0"/>
            </a:br>
            <a:r>
              <a:rPr kumimoji="1" lang="ja-JP" altLang="en-US" sz="8800" dirty="0"/>
              <a:t>どちらが確信をもって</a:t>
            </a:r>
            <a:r>
              <a:rPr kumimoji="1" lang="en-US" altLang="ja-JP" sz="8800" dirty="0"/>
              <a:t/>
            </a:r>
            <a:br>
              <a:rPr kumimoji="1" lang="en-US" altLang="ja-JP" sz="8800" dirty="0"/>
            </a:br>
            <a:r>
              <a:rPr lang="ja-JP" altLang="en-US" sz="8800" dirty="0"/>
              <a:t>伝えられますか？</a:t>
            </a:r>
            <a:endParaRPr kumimoji="1" lang="ja-JP" altLang="en-US" sz="88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81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4281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39435"/>
          </a:xfrm>
        </p:spPr>
        <p:txBody>
          <a:bodyPr>
            <a:normAutofit/>
          </a:bodyPr>
          <a:lstStyle/>
          <a:p>
            <a:r>
              <a:rPr lang="ja-JP" altLang="en-US" sz="16600" dirty="0"/>
              <a:t>学んだだけ</a:t>
            </a:r>
            <a:r>
              <a:rPr lang="en-US" altLang="ja-JP" sz="16600" dirty="0"/>
              <a:t/>
            </a:r>
            <a:br>
              <a:rPr lang="en-US" altLang="ja-JP" sz="16600" dirty="0"/>
            </a:br>
            <a:r>
              <a:rPr lang="ja-JP" altLang="en-US" sz="16600" dirty="0"/>
              <a:t>　の知識</a:t>
            </a:r>
            <a:endParaRPr kumimoji="1" lang="ja-JP" altLang="en-US" sz="166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82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49421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07075"/>
          </a:xfrm>
        </p:spPr>
        <p:txBody>
          <a:bodyPr>
            <a:normAutofit/>
          </a:bodyPr>
          <a:lstStyle/>
          <a:p>
            <a:r>
              <a:rPr kumimoji="1" lang="ja-JP" altLang="en-US" sz="19900" dirty="0"/>
              <a:t>実践した</a:t>
            </a:r>
            <a:r>
              <a:rPr kumimoji="1" lang="en-US" altLang="ja-JP" sz="19900" dirty="0"/>
              <a:t/>
            </a:r>
            <a:br>
              <a:rPr kumimoji="1" lang="en-US" altLang="ja-JP" sz="19900" dirty="0"/>
            </a:br>
            <a:r>
              <a:rPr lang="ja-JP" altLang="en-US" sz="19900" dirty="0"/>
              <a:t>　</a:t>
            </a:r>
            <a:r>
              <a:rPr kumimoji="1" lang="ja-JP" altLang="en-US" sz="19900" dirty="0"/>
              <a:t>経験談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83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9604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15635"/>
          </a:xfrm>
        </p:spPr>
        <p:txBody>
          <a:bodyPr>
            <a:normAutofit/>
          </a:bodyPr>
          <a:lstStyle/>
          <a:p>
            <a:r>
              <a:rPr kumimoji="1" lang="ja-JP" altLang="en-US" sz="16600" dirty="0"/>
              <a:t>インプット</a:t>
            </a:r>
            <a:r>
              <a:rPr kumimoji="1" lang="en-US" altLang="ja-JP" sz="16600" dirty="0"/>
              <a:t/>
            </a:r>
            <a:br>
              <a:rPr kumimoji="1" lang="en-US" altLang="ja-JP" sz="16600" dirty="0"/>
            </a:br>
            <a:r>
              <a:rPr lang="ja-JP" altLang="en-US" sz="16600" dirty="0"/>
              <a:t>　</a:t>
            </a:r>
            <a:r>
              <a:rPr kumimoji="1" lang="ja-JP" altLang="en-US" sz="16600" dirty="0"/>
              <a:t>が加速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84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00135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85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919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1225"/>
          </a:xfrm>
        </p:spPr>
        <p:txBody>
          <a:bodyPr>
            <a:noAutofit/>
          </a:bodyPr>
          <a:lstStyle/>
          <a:p>
            <a:r>
              <a:rPr kumimoji="1" lang="ja-JP" altLang="en-US" sz="16600" dirty="0"/>
              <a:t>さらに良い情報に巡り合える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86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821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853784" y="374754"/>
            <a:ext cx="8559383" cy="6056026"/>
          </a:xfrm>
        </p:spPr>
        <p:txBody>
          <a:bodyPr>
            <a:noAutofit/>
          </a:bodyPr>
          <a:lstStyle/>
          <a:p>
            <a:r>
              <a:rPr lang="ja-JP" altLang="en-US" sz="12400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モデル：</a:t>
            </a:r>
            <a:r>
              <a:rPr lang="en-US" altLang="ja-JP" sz="12400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12400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12400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全農林</a:t>
            </a:r>
            <a:r>
              <a:rPr lang="en-US" altLang="ja-JP" sz="12400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sz="12400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12400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警職法事件</a:t>
            </a:r>
          </a:p>
        </p:txBody>
      </p:sp>
    </p:spTree>
    <p:extLst>
      <p:ext uri="{BB962C8B-B14F-4D97-AF65-F5344CB8AC3E}">
        <p14:creationId xmlns:p14="http://schemas.microsoft.com/office/powerpoint/2010/main" val="28490137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視差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視差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視差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4487</TotalTime>
  <Words>645</Words>
  <Application>Microsoft Office PowerPoint</Application>
  <PresentationFormat>ワイド画面</PresentationFormat>
  <Paragraphs>163</Paragraphs>
  <Slides>86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86</vt:i4>
      </vt:variant>
    </vt:vector>
  </HeadingPairs>
  <TitlesOfParts>
    <vt:vector size="95" baseType="lpstr">
      <vt:lpstr>HGP創英ﾌﾟﾚｾﾞﾝｽEB</vt:lpstr>
      <vt:lpstr>HGｺﾞｼｯｸM</vt:lpstr>
      <vt:lpstr>ＭＳ Ｐゴシック</vt:lpstr>
      <vt:lpstr>Arial</vt:lpstr>
      <vt:lpstr>Calibri</vt:lpstr>
      <vt:lpstr>Calibri Light</vt:lpstr>
      <vt:lpstr>Corbel</vt:lpstr>
      <vt:lpstr>Office テーマ</vt:lpstr>
      <vt:lpstr>視差</vt:lpstr>
      <vt:lpstr>裁判例の読み方の基本 　労働関連の 　　　　注目裁判例</vt:lpstr>
      <vt:lpstr>PowerPoint プレゼンテーション</vt:lpstr>
      <vt:lpstr>予防法務 　の担い手</vt:lpstr>
      <vt:lpstr>ワーク</vt:lpstr>
      <vt:lpstr>〇〇と〇〇を 　　　　区別</vt:lpstr>
      <vt:lpstr>事実と規範</vt:lpstr>
      <vt:lpstr>ワーク</vt:lpstr>
      <vt:lpstr>①各自で読む ②意見交換</vt:lpstr>
      <vt:lpstr>モデル： 全農林 警職法事件</vt:lpstr>
      <vt:lpstr>昭和３３年１０月  警察官職務執行法  改正案国会提出</vt:lpstr>
      <vt:lpstr>PowerPoint プレゼンテーション</vt:lpstr>
      <vt:lpstr>PowerPoint プレゼンテーション</vt:lpstr>
      <vt:lpstr>PowerPoint プレゼンテーション</vt:lpstr>
      <vt:lpstr>争議行為 ストライキ</vt:lpstr>
      <vt:lpstr>・職場大会 ・２５００名 ・争議行為　 　参加働きかけ</vt:lpstr>
      <vt:lpstr>・国家 　公務員法 ・争議行為 ・あおる行為</vt:lpstr>
      <vt:lpstr>・起訴 ・刑事 　　裁判</vt:lpstr>
      <vt:lpstr>PowerPoint プレゼンテーション</vt:lpstr>
      <vt:lpstr>「労働基本権」 ①団結権 ②団体交渉権 ③団体行動権 　（争議権）</vt:lpstr>
      <vt:lpstr>PowerPoint プレゼンテーション</vt:lpstr>
      <vt:lpstr>第１審 東京地裁</vt:lpstr>
      <vt:lpstr>　無罪 　Aさん 　　勝訴</vt:lpstr>
      <vt:lpstr>PowerPoint プレゼンテーション</vt:lpstr>
      <vt:lpstr>控訴 東京高裁</vt:lpstr>
      <vt:lpstr>　有罪 　Aさん 　　敗訴</vt:lpstr>
      <vt:lpstr>PowerPoint プレゼンテーション</vt:lpstr>
      <vt:lpstr>上告 最高裁</vt:lpstr>
      <vt:lpstr>PowerPoint プレゼンテーション</vt:lpstr>
      <vt:lpstr>PowerPoint プレゼンテーション</vt:lpstr>
      <vt:lpstr>　有罪 　Aさん 　　敗訴</vt:lpstr>
      <vt:lpstr>PowerPoint プレゼンテーション</vt:lpstr>
      <vt:lpstr>PowerPoint プレゼンテーション</vt:lpstr>
      <vt:lpstr>憲法２８条 労働基本権 公務員も 　　　保障</vt:lpstr>
      <vt:lpstr>PowerPoint プレゼンテーション</vt:lpstr>
      <vt:lpstr>PowerPoint プレゼンテーション</vt:lpstr>
      <vt:lpstr>PowerPoint プレゼンテーション</vt:lpstr>
      <vt:lpstr>・公務員の地位と 　職務の公共性 ・国民全体の 　　共同利益 　　に重大な影響</vt:lpstr>
      <vt:lpstr>・一般企業との違い ・給与財源は税金 ・勤務条件は 　　　国会で決める ・争議行為 　　　は的外れ</vt:lpstr>
      <vt:lpstr>・一般企業なら 　ロックアウト 　（作業所閉鎖） ・過大な要求は 　　企業が潰れる ・公務員とは違う</vt:lpstr>
      <vt:lpstr>・公務員の地位 　　の特殊性 ・国民全体の 　　共同利益 　　の保障</vt:lpstr>
      <vt:lpstr>PowerPoint プレゼンテーション</vt:lpstr>
      <vt:lpstr>代償措置</vt:lpstr>
      <vt:lpstr>・団体の 　　　結成 ・交渉権</vt:lpstr>
      <vt:lpstr>人事院</vt:lpstr>
      <vt:lpstr>行政措置 　　要求</vt:lpstr>
      <vt:lpstr>適切な 代償措置</vt:lpstr>
      <vt:lpstr>国家 公務員法 　→合憲</vt:lpstr>
      <vt:lpstr>　有罪 　Aさん 　　敗訴</vt:lpstr>
      <vt:lpstr>PowerPoint プレゼンテーション</vt:lpstr>
      <vt:lpstr>枠組み</vt:lpstr>
      <vt:lpstr>要件事実（主要事実） 一定の法律効果が 発生するために 必要な具体的事実</vt:lpstr>
      <vt:lpstr>PowerPoint プレゼンテーション</vt:lpstr>
      <vt:lpstr>事実認定 証拠に基づいて、 判決の基礎となる 事実を認定すること</vt:lpstr>
      <vt:lpstr>PowerPoint プレゼンテーション</vt:lpstr>
      <vt:lpstr>PowerPoint プレゼンテーション</vt:lpstr>
      <vt:lpstr>多数意見</vt:lpstr>
      <vt:lpstr>判決とされた意見 過半数の意見</vt:lpstr>
      <vt:lpstr>補足意見</vt:lpstr>
      <vt:lpstr>多数意見に賛成するが， 多数意見を補足する意見</vt:lpstr>
      <vt:lpstr>意見　</vt:lpstr>
      <vt:lpstr>多数意見の結論 には賛成するが， 理由づけが異なる</vt:lpstr>
      <vt:lpstr>反対意見</vt:lpstr>
      <vt:lpstr>多数意見とは 結論を異にする意見</vt:lpstr>
      <vt:lpstr>読む順番</vt:lpstr>
      <vt:lpstr>最もオススメ</vt:lpstr>
      <vt:lpstr>概要をまとめたもの を先に読んでから 原文に当たる</vt:lpstr>
      <vt:lpstr>資料２</vt:lpstr>
      <vt:lpstr>①医師，年俸１７００万円 ②時間外規程以外の割増賃金は，１７００万円に含むという契約 ③原審は，医師の業務の特質・労務の提供が裁量・給与額が相当高額等の理由からOKとしていた</vt:lpstr>
      <vt:lpstr>④最高裁 労基法３７条の趣旨⇒明確区分性⇒NG（典型的な流れ） 高知県観光事件 テックジャパン事件 国際自動車事件</vt:lpstr>
      <vt:lpstr>差し戻し後の高裁判決は，年俸に割増賃金は含まれていないと判断。未払い２７３万円と算定。付加金も同額をつけた（合計５４６万円）。病院は，労働時間を知る余地がなく悪質とは言えないと主張。高裁は，労働時間を管理していないのは病院側の事情にすぎないと判断。</vt:lpstr>
      <vt:lpstr>資料３</vt:lpstr>
      <vt:lpstr>①マンボ―というマンガ喫茶 ②支給額の１５分の８を基本給，１５分の７を超過勤務手当として支払っていた ③採用時は賃金は３０万円と説明 ④東京地裁NG ⑤予備的判断：公序良俗 ⑥付加金３００万：残業１２００万 ⑦保険未届けの損害賠償</vt:lpstr>
      <vt:lpstr>資料４</vt:lpstr>
      <vt:lpstr>①タクシー運転手の歩合給が争点 ②対象額Aから割増賃金額等を差し引く ③原審はNGとした ④最高裁はOKとした（差戻審も）</vt:lpstr>
      <vt:lpstr>紙芝居型 　　　講師</vt:lpstr>
      <vt:lpstr>さいごに</vt:lpstr>
      <vt:lpstr>弁護士より</vt:lpstr>
      <vt:lpstr>予防・　　 　　研修</vt:lpstr>
      <vt:lpstr>（　　　　　） 体質になる</vt:lpstr>
      <vt:lpstr>アウトプット 体質になる</vt:lpstr>
      <vt:lpstr>質問 どちらが確信をもって 伝えられますか？</vt:lpstr>
      <vt:lpstr>学んだだけ 　の知識</vt:lpstr>
      <vt:lpstr>実践した 　経験談</vt:lpstr>
      <vt:lpstr>インプット 　が加速</vt:lpstr>
      <vt:lpstr>PowerPoint プレゼンテーション</vt:lpstr>
      <vt:lpstr>さらに良い情報に巡り合える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最近の労働紛争と　 就業規則を巡る諸問題</dc:title>
  <dc:creator>藤堂武久</dc:creator>
  <cp:lastModifiedBy>藤堂武久</cp:lastModifiedBy>
  <cp:revision>325</cp:revision>
  <cp:lastPrinted>2016-04-26T06:49:36Z</cp:lastPrinted>
  <dcterms:created xsi:type="dcterms:W3CDTF">2014-11-06T06:02:52Z</dcterms:created>
  <dcterms:modified xsi:type="dcterms:W3CDTF">2018-03-01T04:03:33Z</dcterms:modified>
</cp:coreProperties>
</file>