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60" r:id="rId2"/>
  </p:sldMasterIdLst>
  <p:notesMasterIdLst>
    <p:notesMasterId r:id="rId177"/>
  </p:notesMasterIdLst>
  <p:handoutMasterIdLst>
    <p:handoutMasterId r:id="rId178"/>
  </p:handoutMasterIdLst>
  <p:sldIdLst>
    <p:sldId id="256" r:id="rId3"/>
    <p:sldId id="848" r:id="rId4"/>
    <p:sldId id="849" r:id="rId5"/>
    <p:sldId id="850" r:id="rId6"/>
    <p:sldId id="851" r:id="rId7"/>
    <p:sldId id="852" r:id="rId8"/>
    <p:sldId id="853" r:id="rId9"/>
    <p:sldId id="854" r:id="rId10"/>
    <p:sldId id="855" r:id="rId11"/>
    <p:sldId id="856" r:id="rId12"/>
    <p:sldId id="857" r:id="rId13"/>
    <p:sldId id="858" r:id="rId14"/>
    <p:sldId id="859" r:id="rId15"/>
    <p:sldId id="860" r:id="rId16"/>
    <p:sldId id="861" r:id="rId17"/>
    <p:sldId id="862" r:id="rId18"/>
    <p:sldId id="863" r:id="rId19"/>
    <p:sldId id="864" r:id="rId20"/>
    <p:sldId id="865" r:id="rId21"/>
    <p:sldId id="866" r:id="rId22"/>
    <p:sldId id="867" r:id="rId23"/>
    <p:sldId id="868" r:id="rId24"/>
    <p:sldId id="869" r:id="rId25"/>
    <p:sldId id="870" r:id="rId26"/>
    <p:sldId id="871" r:id="rId27"/>
    <p:sldId id="872" r:id="rId28"/>
    <p:sldId id="873" r:id="rId29"/>
    <p:sldId id="874" r:id="rId30"/>
    <p:sldId id="875" r:id="rId31"/>
    <p:sldId id="876" r:id="rId32"/>
    <p:sldId id="877" r:id="rId33"/>
    <p:sldId id="603" r:id="rId34"/>
    <p:sldId id="654" r:id="rId35"/>
    <p:sldId id="659" r:id="rId36"/>
    <p:sldId id="847" r:id="rId37"/>
    <p:sldId id="658" r:id="rId38"/>
    <p:sldId id="662" r:id="rId39"/>
    <p:sldId id="663" r:id="rId40"/>
    <p:sldId id="664" r:id="rId41"/>
    <p:sldId id="665" r:id="rId42"/>
    <p:sldId id="666" r:id="rId43"/>
    <p:sldId id="715" r:id="rId44"/>
    <p:sldId id="714" r:id="rId45"/>
    <p:sldId id="713" r:id="rId46"/>
    <p:sldId id="712" r:id="rId47"/>
    <p:sldId id="668" r:id="rId48"/>
    <p:sldId id="669" r:id="rId49"/>
    <p:sldId id="717" r:id="rId50"/>
    <p:sldId id="720" r:id="rId51"/>
    <p:sldId id="719" r:id="rId52"/>
    <p:sldId id="718" r:id="rId53"/>
    <p:sldId id="878" r:id="rId54"/>
    <p:sldId id="879" r:id="rId55"/>
    <p:sldId id="880" r:id="rId56"/>
    <p:sldId id="881" r:id="rId57"/>
    <p:sldId id="882" r:id="rId58"/>
    <p:sldId id="883" r:id="rId59"/>
    <p:sldId id="884" r:id="rId60"/>
    <p:sldId id="885" r:id="rId61"/>
    <p:sldId id="886" r:id="rId62"/>
    <p:sldId id="887" r:id="rId63"/>
    <p:sldId id="888" r:id="rId64"/>
    <p:sldId id="889" r:id="rId65"/>
    <p:sldId id="890" r:id="rId66"/>
    <p:sldId id="891" r:id="rId67"/>
    <p:sldId id="892" r:id="rId68"/>
    <p:sldId id="893" r:id="rId69"/>
    <p:sldId id="894" r:id="rId70"/>
    <p:sldId id="895" r:id="rId71"/>
    <p:sldId id="722" r:id="rId72"/>
    <p:sldId id="721" r:id="rId73"/>
    <p:sldId id="723" r:id="rId74"/>
    <p:sldId id="1059" r:id="rId75"/>
    <p:sldId id="1057" r:id="rId76"/>
    <p:sldId id="1058" r:id="rId77"/>
    <p:sldId id="1060" r:id="rId78"/>
    <p:sldId id="1061" r:id="rId79"/>
    <p:sldId id="1062" r:id="rId80"/>
    <p:sldId id="1063" r:id="rId81"/>
    <p:sldId id="1064" r:id="rId82"/>
    <p:sldId id="1065" r:id="rId83"/>
    <p:sldId id="657" r:id="rId84"/>
    <p:sldId id="699" r:id="rId85"/>
    <p:sldId id="698" r:id="rId86"/>
    <p:sldId id="697" r:id="rId87"/>
    <p:sldId id="702" r:id="rId88"/>
    <p:sldId id="896" r:id="rId89"/>
    <p:sldId id="897" r:id="rId90"/>
    <p:sldId id="898" r:id="rId91"/>
    <p:sldId id="899" r:id="rId92"/>
    <p:sldId id="900" r:id="rId93"/>
    <p:sldId id="901" r:id="rId94"/>
    <p:sldId id="902" r:id="rId95"/>
    <p:sldId id="903" r:id="rId96"/>
    <p:sldId id="904" r:id="rId97"/>
    <p:sldId id="905" r:id="rId98"/>
    <p:sldId id="906" r:id="rId99"/>
    <p:sldId id="907" r:id="rId100"/>
    <p:sldId id="908" r:id="rId101"/>
    <p:sldId id="909" r:id="rId102"/>
    <p:sldId id="910" r:id="rId103"/>
    <p:sldId id="911" r:id="rId104"/>
    <p:sldId id="912" r:id="rId105"/>
    <p:sldId id="913" r:id="rId106"/>
    <p:sldId id="914" r:id="rId107"/>
    <p:sldId id="915" r:id="rId108"/>
    <p:sldId id="916" r:id="rId109"/>
    <p:sldId id="917" r:id="rId110"/>
    <p:sldId id="918" r:id="rId111"/>
    <p:sldId id="919" r:id="rId112"/>
    <p:sldId id="920" r:id="rId113"/>
    <p:sldId id="921" r:id="rId114"/>
    <p:sldId id="922" r:id="rId115"/>
    <p:sldId id="923" r:id="rId116"/>
    <p:sldId id="924" r:id="rId117"/>
    <p:sldId id="925" r:id="rId118"/>
    <p:sldId id="926" r:id="rId119"/>
    <p:sldId id="927" r:id="rId120"/>
    <p:sldId id="928" r:id="rId121"/>
    <p:sldId id="929" r:id="rId122"/>
    <p:sldId id="930" r:id="rId123"/>
    <p:sldId id="701" r:id="rId124"/>
    <p:sldId id="1066" r:id="rId125"/>
    <p:sldId id="1068" r:id="rId126"/>
    <p:sldId id="1069" r:id="rId127"/>
    <p:sldId id="1070" r:id="rId128"/>
    <p:sldId id="700" r:id="rId129"/>
    <p:sldId id="696" r:id="rId130"/>
    <p:sldId id="703" r:id="rId131"/>
    <p:sldId id="707" r:id="rId132"/>
    <p:sldId id="706" r:id="rId133"/>
    <p:sldId id="705" r:id="rId134"/>
    <p:sldId id="704" r:id="rId135"/>
    <p:sldId id="656" r:id="rId136"/>
    <p:sldId id="1071" r:id="rId137"/>
    <p:sldId id="1072" r:id="rId138"/>
    <p:sldId id="1054" r:id="rId139"/>
    <p:sldId id="1053" r:id="rId140"/>
    <p:sldId id="1055" r:id="rId141"/>
    <p:sldId id="1056" r:id="rId142"/>
    <p:sldId id="1023" r:id="rId143"/>
    <p:sldId id="1024" r:id="rId144"/>
    <p:sldId id="1025" r:id="rId145"/>
    <p:sldId id="1026" r:id="rId146"/>
    <p:sldId id="1027" r:id="rId147"/>
    <p:sldId id="1028" r:id="rId148"/>
    <p:sldId id="1029" r:id="rId149"/>
    <p:sldId id="1030" r:id="rId150"/>
    <p:sldId id="1031" r:id="rId151"/>
    <p:sldId id="1032" r:id="rId152"/>
    <p:sldId id="1033" r:id="rId153"/>
    <p:sldId id="1034" r:id="rId154"/>
    <p:sldId id="1035" r:id="rId155"/>
    <p:sldId id="1036" r:id="rId156"/>
    <p:sldId id="1037" r:id="rId157"/>
    <p:sldId id="1038" r:id="rId158"/>
    <p:sldId id="1039" r:id="rId159"/>
    <p:sldId id="1040" r:id="rId160"/>
    <p:sldId id="1041" r:id="rId161"/>
    <p:sldId id="1042" r:id="rId162"/>
    <p:sldId id="1043" r:id="rId163"/>
    <p:sldId id="1044" r:id="rId164"/>
    <p:sldId id="1045" r:id="rId165"/>
    <p:sldId id="1046" r:id="rId166"/>
    <p:sldId id="1047" r:id="rId167"/>
    <p:sldId id="1048" r:id="rId168"/>
    <p:sldId id="1049" r:id="rId169"/>
    <p:sldId id="1050" r:id="rId170"/>
    <p:sldId id="1051" r:id="rId171"/>
    <p:sldId id="644" r:id="rId172"/>
    <p:sldId id="1052" r:id="rId173"/>
    <p:sldId id="710" r:id="rId174"/>
    <p:sldId id="711" r:id="rId175"/>
    <p:sldId id="518" r:id="rId17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4660"/>
  </p:normalViewPr>
  <p:slideViewPr>
    <p:cSldViewPr snapToGrid="0">
      <p:cViewPr varScale="1">
        <p:scale>
          <a:sx n="82" d="100"/>
          <a:sy n="82" d="100"/>
        </p:scale>
        <p:origin x="1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slide" Target="slides/slide170.xml"/><Relationship Id="rId180"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microsoft.com/office/2015/10/relationships/revisionInfo" Target="revisionInfo.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9FA9A-01F9-473B-8749-48D16639A4E6}" type="doc">
      <dgm:prSet loTypeId="urn:microsoft.com/office/officeart/2005/8/layout/bProcess3" loCatId="process" qsTypeId="urn:microsoft.com/office/officeart/2005/8/quickstyle/simple3" qsCatId="simple" csTypeId="urn:microsoft.com/office/officeart/2005/8/colors/accent0_1" csCatId="mainScheme" phldr="1"/>
      <dgm:spPr/>
      <dgm:t>
        <a:bodyPr/>
        <a:lstStyle/>
        <a:p>
          <a:endParaRPr kumimoji="1" lang="ja-JP" altLang="en-US"/>
        </a:p>
      </dgm:t>
    </dgm:pt>
    <dgm:pt modelId="{DDC3D7CF-77A8-4A96-84F9-A734A5B86557}">
      <dgm:prSet phldrT="[テキスト]"/>
      <dgm:spPr/>
      <dgm:t>
        <a:bodyPr/>
        <a:lstStyle/>
        <a:p>
          <a:r>
            <a:rPr kumimoji="1" lang="ja-JP" altLang="en-US"/>
            <a:t>使用者：</a:t>
          </a:r>
          <a:endParaRPr kumimoji="1" lang="en-US" altLang="ja-JP"/>
        </a:p>
        <a:p>
          <a:r>
            <a:rPr kumimoji="1" lang="ja-JP" altLang="en-US"/>
            <a:t>解雇の</a:t>
          </a:r>
          <a:endParaRPr kumimoji="1" lang="en-US" altLang="ja-JP"/>
        </a:p>
        <a:p>
          <a:r>
            <a:rPr kumimoji="1" lang="ja-JP" altLang="en-US"/>
            <a:t>意思表示</a:t>
          </a:r>
        </a:p>
      </dgm:t>
    </dgm:pt>
    <dgm:pt modelId="{05C7B033-6EF6-4C40-A45B-5F695F61A1B2}" type="parTrans" cxnId="{0C538395-9955-4BB4-AFFC-30116D8147E3}">
      <dgm:prSet/>
      <dgm:spPr/>
      <dgm:t>
        <a:bodyPr/>
        <a:lstStyle/>
        <a:p>
          <a:endParaRPr kumimoji="1" lang="ja-JP" altLang="en-US"/>
        </a:p>
      </dgm:t>
    </dgm:pt>
    <dgm:pt modelId="{1278BADC-125A-4477-A16C-87096F24C274}" type="sibTrans" cxnId="{0C538395-9955-4BB4-AFFC-30116D8147E3}">
      <dgm:prSet/>
      <dgm:spPr/>
      <dgm:t>
        <a:bodyPr/>
        <a:lstStyle/>
        <a:p>
          <a:endParaRPr kumimoji="1" lang="ja-JP" altLang="en-US"/>
        </a:p>
      </dgm:t>
    </dgm:pt>
    <dgm:pt modelId="{C39EAE65-194C-4059-A0EA-BDCD4A927A15}">
      <dgm:prSet phldrT="[テキスト]"/>
      <dgm:spPr/>
      <dgm:t>
        <a:bodyPr/>
        <a:lstStyle/>
        <a:p>
          <a:r>
            <a:rPr kumimoji="1" lang="ja-JP" altLang="en-US"/>
            <a:t>労働者：不当解雇を主張するか検討</a:t>
          </a:r>
          <a:endParaRPr kumimoji="1" lang="en-US" altLang="ja-JP"/>
        </a:p>
        <a:p>
          <a:r>
            <a:rPr kumimoji="1" lang="ja-JP" altLang="en-US"/>
            <a:t>（労基署や弁護士に相談）</a:t>
          </a:r>
        </a:p>
      </dgm:t>
    </dgm:pt>
    <dgm:pt modelId="{87FA5156-56AB-4A45-821D-8DE1BEC93F8F}" type="parTrans" cxnId="{49BF23D3-3B1E-42AB-AA90-16B9AD09BCA3}">
      <dgm:prSet/>
      <dgm:spPr/>
      <dgm:t>
        <a:bodyPr/>
        <a:lstStyle/>
        <a:p>
          <a:endParaRPr kumimoji="1" lang="ja-JP" altLang="en-US"/>
        </a:p>
      </dgm:t>
    </dgm:pt>
    <dgm:pt modelId="{704A073B-F71F-44F9-A6A4-792A0B9E3027}" type="sibTrans" cxnId="{49BF23D3-3B1E-42AB-AA90-16B9AD09BCA3}">
      <dgm:prSet/>
      <dgm:spPr/>
      <dgm:t>
        <a:bodyPr/>
        <a:lstStyle/>
        <a:p>
          <a:endParaRPr kumimoji="1" lang="ja-JP" altLang="en-US"/>
        </a:p>
      </dgm:t>
    </dgm:pt>
    <dgm:pt modelId="{7AB32102-F717-484B-98F6-D901A5A288D3}">
      <dgm:prSet phldrT="[テキスト]"/>
      <dgm:spPr/>
      <dgm:t>
        <a:bodyPr/>
        <a:lstStyle/>
        <a:p>
          <a:r>
            <a:rPr kumimoji="1" lang="ja-JP" altLang="en-US" dirty="0"/>
            <a:t>労働者：不当解雇を主張する場合→復職等を求めて，</a:t>
          </a:r>
          <a:endParaRPr kumimoji="1" lang="en-US" altLang="ja-JP" dirty="0"/>
        </a:p>
        <a:p>
          <a:r>
            <a:rPr kumimoji="1" lang="ja-JP" altLang="en-US" dirty="0"/>
            <a:t>示談交渉開始</a:t>
          </a:r>
        </a:p>
      </dgm:t>
    </dgm:pt>
    <dgm:pt modelId="{36766C60-ABC8-4A77-9EF2-998D973CCEB8}" type="parTrans" cxnId="{16E67058-2839-4E68-BB52-EB2B76A05334}">
      <dgm:prSet/>
      <dgm:spPr/>
      <dgm:t>
        <a:bodyPr/>
        <a:lstStyle/>
        <a:p>
          <a:endParaRPr kumimoji="1" lang="ja-JP" altLang="en-US"/>
        </a:p>
      </dgm:t>
    </dgm:pt>
    <dgm:pt modelId="{F6D04BDF-7494-4413-AA36-8316C13DB629}" type="sibTrans" cxnId="{16E67058-2839-4E68-BB52-EB2B76A05334}">
      <dgm:prSet/>
      <dgm:spPr/>
      <dgm:t>
        <a:bodyPr/>
        <a:lstStyle/>
        <a:p>
          <a:endParaRPr kumimoji="1" lang="ja-JP" altLang="en-US"/>
        </a:p>
      </dgm:t>
    </dgm:pt>
    <dgm:pt modelId="{0A3BA20E-0F39-4D72-AA65-5A308DFB901B}">
      <dgm:prSet phldrT="[テキスト]"/>
      <dgm:spPr/>
      <dgm:t>
        <a:bodyPr/>
        <a:lstStyle/>
        <a:p>
          <a:r>
            <a:rPr kumimoji="1" lang="ja-JP" altLang="en-US"/>
            <a:t>使用者：不当解雇の主張を争うか検討</a:t>
          </a:r>
        </a:p>
      </dgm:t>
    </dgm:pt>
    <dgm:pt modelId="{7849950F-D65C-4377-974F-1DB1FD917C8E}" type="parTrans" cxnId="{EE2DE6DE-C63A-41A6-AEFB-8193955FD294}">
      <dgm:prSet/>
      <dgm:spPr/>
      <dgm:t>
        <a:bodyPr/>
        <a:lstStyle/>
        <a:p>
          <a:endParaRPr kumimoji="1" lang="ja-JP" altLang="en-US"/>
        </a:p>
      </dgm:t>
    </dgm:pt>
    <dgm:pt modelId="{89895913-514F-47BA-B36F-2214D2397627}" type="sibTrans" cxnId="{EE2DE6DE-C63A-41A6-AEFB-8193955FD294}">
      <dgm:prSet/>
      <dgm:spPr/>
      <dgm:t>
        <a:bodyPr/>
        <a:lstStyle/>
        <a:p>
          <a:endParaRPr kumimoji="1" lang="ja-JP" altLang="en-US"/>
        </a:p>
      </dgm:t>
    </dgm:pt>
    <dgm:pt modelId="{BC95CFA7-D39A-4ADA-A22A-492DD199E1EC}" type="pres">
      <dgm:prSet presAssocID="{4E09FA9A-01F9-473B-8749-48D16639A4E6}" presName="Name0" presStyleCnt="0">
        <dgm:presLayoutVars>
          <dgm:dir/>
          <dgm:resizeHandles val="exact"/>
        </dgm:presLayoutVars>
      </dgm:prSet>
      <dgm:spPr/>
    </dgm:pt>
    <dgm:pt modelId="{DFDFAF62-6776-49C5-9402-DD00F77C4B62}" type="pres">
      <dgm:prSet presAssocID="{DDC3D7CF-77A8-4A96-84F9-A734A5B86557}" presName="node" presStyleLbl="node1" presStyleIdx="0" presStyleCnt="4">
        <dgm:presLayoutVars>
          <dgm:bulletEnabled val="1"/>
        </dgm:presLayoutVars>
      </dgm:prSet>
      <dgm:spPr/>
    </dgm:pt>
    <dgm:pt modelId="{CE72D419-498B-4B00-BE47-9C8C5611443E}" type="pres">
      <dgm:prSet presAssocID="{1278BADC-125A-4477-A16C-87096F24C274}" presName="sibTrans" presStyleLbl="sibTrans1D1" presStyleIdx="0" presStyleCnt="3"/>
      <dgm:spPr/>
    </dgm:pt>
    <dgm:pt modelId="{EB0C1DD6-671B-4EFC-BF8F-AA9C8FC92935}" type="pres">
      <dgm:prSet presAssocID="{1278BADC-125A-4477-A16C-87096F24C274}" presName="connectorText" presStyleLbl="sibTrans1D1" presStyleIdx="0" presStyleCnt="3"/>
      <dgm:spPr/>
    </dgm:pt>
    <dgm:pt modelId="{C45617CB-FA12-4EDF-BF98-26375B5591B0}" type="pres">
      <dgm:prSet presAssocID="{C39EAE65-194C-4059-A0EA-BDCD4A927A15}" presName="node" presStyleLbl="node1" presStyleIdx="1" presStyleCnt="4">
        <dgm:presLayoutVars>
          <dgm:bulletEnabled val="1"/>
        </dgm:presLayoutVars>
      </dgm:prSet>
      <dgm:spPr/>
    </dgm:pt>
    <dgm:pt modelId="{5DA1AE6C-1B45-48F1-8842-7083528768BC}" type="pres">
      <dgm:prSet presAssocID="{704A073B-F71F-44F9-A6A4-792A0B9E3027}" presName="sibTrans" presStyleLbl="sibTrans1D1" presStyleIdx="1" presStyleCnt="3"/>
      <dgm:spPr/>
    </dgm:pt>
    <dgm:pt modelId="{B4844BFD-8ABE-43A5-A231-B16C9BEFD732}" type="pres">
      <dgm:prSet presAssocID="{704A073B-F71F-44F9-A6A4-792A0B9E3027}" presName="connectorText" presStyleLbl="sibTrans1D1" presStyleIdx="1" presStyleCnt="3"/>
      <dgm:spPr/>
    </dgm:pt>
    <dgm:pt modelId="{956861EF-E95A-432D-B190-E00B7BB69305}" type="pres">
      <dgm:prSet presAssocID="{7AB32102-F717-484B-98F6-D901A5A288D3}" presName="node" presStyleLbl="node1" presStyleIdx="2" presStyleCnt="4">
        <dgm:presLayoutVars>
          <dgm:bulletEnabled val="1"/>
        </dgm:presLayoutVars>
      </dgm:prSet>
      <dgm:spPr/>
    </dgm:pt>
    <dgm:pt modelId="{5A405DC6-6D3A-4B1D-BA59-65209E4A3D41}" type="pres">
      <dgm:prSet presAssocID="{F6D04BDF-7494-4413-AA36-8316C13DB629}" presName="sibTrans" presStyleLbl="sibTrans1D1" presStyleIdx="2" presStyleCnt="3"/>
      <dgm:spPr/>
    </dgm:pt>
    <dgm:pt modelId="{5CC6DB02-B1E5-4D72-815B-AF5F50F1FF61}" type="pres">
      <dgm:prSet presAssocID="{F6D04BDF-7494-4413-AA36-8316C13DB629}" presName="connectorText" presStyleLbl="sibTrans1D1" presStyleIdx="2" presStyleCnt="3"/>
      <dgm:spPr/>
    </dgm:pt>
    <dgm:pt modelId="{18641CD3-1249-4F61-95D9-310C2D4C16DC}" type="pres">
      <dgm:prSet presAssocID="{0A3BA20E-0F39-4D72-AA65-5A308DFB901B}" presName="node" presStyleLbl="node1" presStyleIdx="3" presStyleCnt="4">
        <dgm:presLayoutVars>
          <dgm:bulletEnabled val="1"/>
        </dgm:presLayoutVars>
      </dgm:prSet>
      <dgm:spPr/>
    </dgm:pt>
  </dgm:ptLst>
  <dgm:cxnLst>
    <dgm:cxn modelId="{A1D6810A-7AA6-4EFA-BEC8-F2A5BC06080A}" type="presOf" srcId="{7AB32102-F717-484B-98F6-D901A5A288D3}" destId="{956861EF-E95A-432D-B190-E00B7BB69305}" srcOrd="0" destOrd="0" presId="urn:microsoft.com/office/officeart/2005/8/layout/bProcess3"/>
    <dgm:cxn modelId="{E0341014-C09B-4D84-98C8-4589F4D1F2A8}" type="presOf" srcId="{1278BADC-125A-4477-A16C-87096F24C274}" destId="{EB0C1DD6-671B-4EFC-BF8F-AA9C8FC92935}" srcOrd="1" destOrd="0" presId="urn:microsoft.com/office/officeart/2005/8/layout/bProcess3"/>
    <dgm:cxn modelId="{0F68581A-6465-4011-835A-110A1E8A6CBE}" type="presOf" srcId="{4E09FA9A-01F9-473B-8749-48D16639A4E6}" destId="{BC95CFA7-D39A-4ADA-A22A-492DD199E1EC}" srcOrd="0" destOrd="0" presId="urn:microsoft.com/office/officeart/2005/8/layout/bProcess3"/>
    <dgm:cxn modelId="{6EDD7A1A-3980-4681-84EF-87B31FD47CCF}" type="presOf" srcId="{F6D04BDF-7494-4413-AA36-8316C13DB629}" destId="{5A405DC6-6D3A-4B1D-BA59-65209E4A3D41}" srcOrd="0" destOrd="0" presId="urn:microsoft.com/office/officeart/2005/8/layout/bProcess3"/>
    <dgm:cxn modelId="{AB02B727-E5DC-4A25-BBB6-2C625B627FC0}" type="presOf" srcId="{0A3BA20E-0F39-4D72-AA65-5A308DFB901B}" destId="{18641CD3-1249-4F61-95D9-310C2D4C16DC}" srcOrd="0" destOrd="0" presId="urn:microsoft.com/office/officeart/2005/8/layout/bProcess3"/>
    <dgm:cxn modelId="{E57F9143-F029-4778-A53F-DC917E5A5B4F}" type="presOf" srcId="{704A073B-F71F-44F9-A6A4-792A0B9E3027}" destId="{5DA1AE6C-1B45-48F1-8842-7083528768BC}" srcOrd="0" destOrd="0" presId="urn:microsoft.com/office/officeart/2005/8/layout/bProcess3"/>
    <dgm:cxn modelId="{16E67058-2839-4E68-BB52-EB2B76A05334}" srcId="{4E09FA9A-01F9-473B-8749-48D16639A4E6}" destId="{7AB32102-F717-484B-98F6-D901A5A288D3}" srcOrd="2" destOrd="0" parTransId="{36766C60-ABC8-4A77-9EF2-998D973CCEB8}" sibTransId="{F6D04BDF-7494-4413-AA36-8316C13DB629}"/>
    <dgm:cxn modelId="{FB02A984-A8A2-401C-855C-D2583135F41D}" type="presOf" srcId="{C39EAE65-194C-4059-A0EA-BDCD4A927A15}" destId="{C45617CB-FA12-4EDF-BF98-26375B5591B0}" srcOrd="0" destOrd="0" presId="urn:microsoft.com/office/officeart/2005/8/layout/bProcess3"/>
    <dgm:cxn modelId="{0C538395-9955-4BB4-AFFC-30116D8147E3}" srcId="{4E09FA9A-01F9-473B-8749-48D16639A4E6}" destId="{DDC3D7CF-77A8-4A96-84F9-A734A5B86557}" srcOrd="0" destOrd="0" parTransId="{05C7B033-6EF6-4C40-A45B-5F695F61A1B2}" sibTransId="{1278BADC-125A-4477-A16C-87096F24C274}"/>
    <dgm:cxn modelId="{0EB6B4AA-AFFF-4DC7-BFD8-A800DA20B25D}" type="presOf" srcId="{DDC3D7CF-77A8-4A96-84F9-A734A5B86557}" destId="{DFDFAF62-6776-49C5-9402-DD00F77C4B62}" srcOrd="0" destOrd="0" presId="urn:microsoft.com/office/officeart/2005/8/layout/bProcess3"/>
    <dgm:cxn modelId="{87165EC0-9F27-4B15-AECC-DE2B309044C6}" type="presOf" srcId="{1278BADC-125A-4477-A16C-87096F24C274}" destId="{CE72D419-498B-4B00-BE47-9C8C5611443E}" srcOrd="0" destOrd="0" presId="urn:microsoft.com/office/officeart/2005/8/layout/bProcess3"/>
    <dgm:cxn modelId="{D35FCCC2-ABB7-4E66-8340-AD3590824554}" type="presOf" srcId="{F6D04BDF-7494-4413-AA36-8316C13DB629}" destId="{5CC6DB02-B1E5-4D72-815B-AF5F50F1FF61}" srcOrd="1" destOrd="0" presId="urn:microsoft.com/office/officeart/2005/8/layout/bProcess3"/>
    <dgm:cxn modelId="{49BF23D3-3B1E-42AB-AA90-16B9AD09BCA3}" srcId="{4E09FA9A-01F9-473B-8749-48D16639A4E6}" destId="{C39EAE65-194C-4059-A0EA-BDCD4A927A15}" srcOrd="1" destOrd="0" parTransId="{87FA5156-56AB-4A45-821D-8DE1BEC93F8F}" sibTransId="{704A073B-F71F-44F9-A6A4-792A0B9E3027}"/>
    <dgm:cxn modelId="{EE2DE6DE-C63A-41A6-AEFB-8193955FD294}" srcId="{4E09FA9A-01F9-473B-8749-48D16639A4E6}" destId="{0A3BA20E-0F39-4D72-AA65-5A308DFB901B}" srcOrd="3" destOrd="0" parTransId="{7849950F-D65C-4377-974F-1DB1FD917C8E}" sibTransId="{89895913-514F-47BA-B36F-2214D2397627}"/>
    <dgm:cxn modelId="{174C25EA-0D3F-4124-A25A-30E7CD41A51A}" type="presOf" srcId="{704A073B-F71F-44F9-A6A4-792A0B9E3027}" destId="{B4844BFD-8ABE-43A5-A231-B16C9BEFD732}" srcOrd="1" destOrd="0" presId="urn:microsoft.com/office/officeart/2005/8/layout/bProcess3"/>
    <dgm:cxn modelId="{94CB8D33-7DF6-4363-B4E0-16DF22EE433F}" type="presParOf" srcId="{BC95CFA7-D39A-4ADA-A22A-492DD199E1EC}" destId="{DFDFAF62-6776-49C5-9402-DD00F77C4B62}" srcOrd="0" destOrd="0" presId="urn:microsoft.com/office/officeart/2005/8/layout/bProcess3"/>
    <dgm:cxn modelId="{7494165B-1332-4CD8-A54B-30CDB486079B}" type="presParOf" srcId="{BC95CFA7-D39A-4ADA-A22A-492DD199E1EC}" destId="{CE72D419-498B-4B00-BE47-9C8C5611443E}" srcOrd="1" destOrd="0" presId="urn:microsoft.com/office/officeart/2005/8/layout/bProcess3"/>
    <dgm:cxn modelId="{FAA7A75A-9353-47B9-9A6A-B2ABF1DFFDF8}" type="presParOf" srcId="{CE72D419-498B-4B00-BE47-9C8C5611443E}" destId="{EB0C1DD6-671B-4EFC-BF8F-AA9C8FC92935}" srcOrd="0" destOrd="0" presId="urn:microsoft.com/office/officeart/2005/8/layout/bProcess3"/>
    <dgm:cxn modelId="{09411785-4A7D-4CB7-B730-F1C7A8F51292}" type="presParOf" srcId="{BC95CFA7-D39A-4ADA-A22A-492DD199E1EC}" destId="{C45617CB-FA12-4EDF-BF98-26375B5591B0}" srcOrd="2" destOrd="0" presId="urn:microsoft.com/office/officeart/2005/8/layout/bProcess3"/>
    <dgm:cxn modelId="{D7212A6E-321B-4423-9612-BE57332BC595}" type="presParOf" srcId="{BC95CFA7-D39A-4ADA-A22A-492DD199E1EC}" destId="{5DA1AE6C-1B45-48F1-8842-7083528768BC}" srcOrd="3" destOrd="0" presId="urn:microsoft.com/office/officeart/2005/8/layout/bProcess3"/>
    <dgm:cxn modelId="{1E3FFB68-562D-4FEC-BAB7-13A28FCA87E1}" type="presParOf" srcId="{5DA1AE6C-1B45-48F1-8842-7083528768BC}" destId="{B4844BFD-8ABE-43A5-A231-B16C9BEFD732}" srcOrd="0" destOrd="0" presId="urn:microsoft.com/office/officeart/2005/8/layout/bProcess3"/>
    <dgm:cxn modelId="{149B20AE-65F8-4DEA-889C-DE2E90264113}" type="presParOf" srcId="{BC95CFA7-D39A-4ADA-A22A-492DD199E1EC}" destId="{956861EF-E95A-432D-B190-E00B7BB69305}" srcOrd="4" destOrd="0" presId="urn:microsoft.com/office/officeart/2005/8/layout/bProcess3"/>
    <dgm:cxn modelId="{1EA832F8-8B7E-482C-8534-A284061C1AA9}" type="presParOf" srcId="{BC95CFA7-D39A-4ADA-A22A-492DD199E1EC}" destId="{5A405DC6-6D3A-4B1D-BA59-65209E4A3D41}" srcOrd="5" destOrd="0" presId="urn:microsoft.com/office/officeart/2005/8/layout/bProcess3"/>
    <dgm:cxn modelId="{CCC4D197-A03D-4D3C-A6EF-87E3E7AEBD4F}" type="presParOf" srcId="{5A405DC6-6D3A-4B1D-BA59-65209E4A3D41}" destId="{5CC6DB02-B1E5-4D72-815B-AF5F50F1FF61}" srcOrd="0" destOrd="0" presId="urn:microsoft.com/office/officeart/2005/8/layout/bProcess3"/>
    <dgm:cxn modelId="{D681A3B9-C04E-4791-BD36-81811F1B75B9}" type="presParOf" srcId="{BC95CFA7-D39A-4ADA-A22A-492DD199E1EC}" destId="{18641CD3-1249-4F61-95D9-310C2D4C16DC}"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56D40-E757-43B2-8D79-3DEF3D9ECE0D}" type="doc">
      <dgm:prSet loTypeId="urn:microsoft.com/office/officeart/2005/8/layout/lProcess1" loCatId="process" qsTypeId="urn:microsoft.com/office/officeart/2005/8/quickstyle/simple1" qsCatId="simple" csTypeId="urn:microsoft.com/office/officeart/2005/8/colors/accent0_1" csCatId="mainScheme" phldr="1"/>
      <dgm:spPr/>
      <dgm:t>
        <a:bodyPr/>
        <a:lstStyle/>
        <a:p>
          <a:endParaRPr kumimoji="1" lang="ja-JP" altLang="en-US"/>
        </a:p>
      </dgm:t>
    </dgm:pt>
    <dgm:pt modelId="{ED59F2CD-7325-4E0D-B57A-3BE3087BA807}">
      <dgm:prSet phldrT="[テキスト]"/>
      <dgm:spPr/>
      <dgm:t>
        <a:bodyPr/>
        <a:lstStyle/>
        <a:p>
          <a:r>
            <a:rPr kumimoji="1" lang="ja-JP" altLang="en-US"/>
            <a:t>使用者：不当解雇の主張を争う→示談交渉を拒絶</a:t>
          </a:r>
        </a:p>
      </dgm:t>
    </dgm:pt>
    <dgm:pt modelId="{42EC7211-7ACE-41ED-9234-FDE6A9BB2603}" type="parTrans" cxnId="{A794BD6D-2588-4BC0-B1F9-4043D7BF206A}">
      <dgm:prSet/>
      <dgm:spPr/>
      <dgm:t>
        <a:bodyPr/>
        <a:lstStyle/>
        <a:p>
          <a:endParaRPr kumimoji="1" lang="ja-JP" altLang="en-US"/>
        </a:p>
      </dgm:t>
    </dgm:pt>
    <dgm:pt modelId="{4AF31810-7643-49AE-ACEC-91B59EDA518E}" type="sibTrans" cxnId="{A794BD6D-2588-4BC0-B1F9-4043D7BF206A}">
      <dgm:prSet/>
      <dgm:spPr/>
      <dgm:t>
        <a:bodyPr/>
        <a:lstStyle/>
        <a:p>
          <a:endParaRPr kumimoji="1" lang="ja-JP" altLang="en-US"/>
        </a:p>
      </dgm:t>
    </dgm:pt>
    <dgm:pt modelId="{1B1E1AF8-EB98-4FA6-B206-E83E6060AC25}">
      <dgm:prSet phldrT="[テキスト]"/>
      <dgm:spPr/>
      <dgm:t>
        <a:bodyPr/>
        <a:lstStyle/>
        <a:p>
          <a:r>
            <a:rPr kumimoji="1" lang="ja-JP" altLang="en-US"/>
            <a:t>労働者：訴訟を提起</a:t>
          </a:r>
        </a:p>
      </dgm:t>
    </dgm:pt>
    <dgm:pt modelId="{5E7BBE8F-ECBB-4BC1-B8FB-BFE32A3167CB}" type="parTrans" cxnId="{8FE1921F-EC11-42E2-8E46-76CC1CDAE7E4}">
      <dgm:prSet/>
      <dgm:spPr/>
      <dgm:t>
        <a:bodyPr/>
        <a:lstStyle/>
        <a:p>
          <a:endParaRPr kumimoji="1" lang="ja-JP" altLang="en-US"/>
        </a:p>
      </dgm:t>
    </dgm:pt>
    <dgm:pt modelId="{B2081F65-F226-45F0-B16C-AA218FD09278}" type="sibTrans" cxnId="{8FE1921F-EC11-42E2-8E46-76CC1CDAE7E4}">
      <dgm:prSet/>
      <dgm:spPr/>
      <dgm:t>
        <a:bodyPr/>
        <a:lstStyle/>
        <a:p>
          <a:endParaRPr kumimoji="1" lang="ja-JP" altLang="en-US"/>
        </a:p>
      </dgm:t>
    </dgm:pt>
    <dgm:pt modelId="{705A6D9D-0205-479F-8E37-96DEAC613965}">
      <dgm:prSet phldrT="[テキスト]" custT="1"/>
      <dgm:spPr/>
      <dgm:t>
        <a:bodyPr/>
        <a:lstStyle/>
        <a:p>
          <a:r>
            <a:rPr kumimoji="1" lang="ja-JP" altLang="en-US" sz="2000" dirty="0"/>
            <a:t>労働者及び使用者：最後まで争うか，途中で</a:t>
          </a:r>
          <a:r>
            <a:rPr kumimoji="1" lang="ja-JP" altLang="en-US" sz="2000" dirty="0">
              <a:solidFill>
                <a:srgbClr val="FF0000"/>
              </a:solidFill>
            </a:rPr>
            <a:t>和解</a:t>
          </a:r>
          <a:r>
            <a:rPr kumimoji="1" lang="ja-JP" altLang="en-US" sz="2000" dirty="0"/>
            <a:t>をするか（訴訟の進行状況次第で，勝ち負けが見えてくると，それを見越した和解が成立しやすくなる）</a:t>
          </a:r>
        </a:p>
      </dgm:t>
    </dgm:pt>
    <dgm:pt modelId="{73B8DB37-5F00-4A9C-85A2-CAEF5A14FC88}" type="parTrans" cxnId="{1FC10641-072E-48AF-9DCF-7151C68EA5D0}">
      <dgm:prSet/>
      <dgm:spPr/>
      <dgm:t>
        <a:bodyPr/>
        <a:lstStyle/>
        <a:p>
          <a:endParaRPr kumimoji="1" lang="ja-JP" altLang="en-US"/>
        </a:p>
      </dgm:t>
    </dgm:pt>
    <dgm:pt modelId="{65B3F5FC-2D77-4B08-967B-75FF16376673}" type="sibTrans" cxnId="{1FC10641-072E-48AF-9DCF-7151C68EA5D0}">
      <dgm:prSet/>
      <dgm:spPr/>
      <dgm:t>
        <a:bodyPr/>
        <a:lstStyle/>
        <a:p>
          <a:endParaRPr kumimoji="1" lang="ja-JP" altLang="en-US"/>
        </a:p>
      </dgm:t>
    </dgm:pt>
    <dgm:pt modelId="{566B296E-B4A8-4754-A30B-D93B9099A74A}">
      <dgm:prSet phldrT="[テキスト]"/>
      <dgm:spPr/>
      <dgm:t>
        <a:bodyPr/>
        <a:lstStyle/>
        <a:p>
          <a:r>
            <a:rPr kumimoji="1" lang="ja-JP" altLang="en-US"/>
            <a:t>使用者：不当解雇の主張を争わない→示談交渉を行う</a:t>
          </a:r>
        </a:p>
      </dgm:t>
    </dgm:pt>
    <dgm:pt modelId="{7D88098F-CF24-4D7D-BF58-F8AB1987D90E}" type="parTrans" cxnId="{1D4F32FB-22E2-41C5-B490-415C56B29FBF}">
      <dgm:prSet/>
      <dgm:spPr/>
      <dgm:t>
        <a:bodyPr/>
        <a:lstStyle/>
        <a:p>
          <a:endParaRPr kumimoji="1" lang="ja-JP" altLang="en-US"/>
        </a:p>
      </dgm:t>
    </dgm:pt>
    <dgm:pt modelId="{CB6E3074-120B-433D-BC43-7388513AE290}" type="sibTrans" cxnId="{1D4F32FB-22E2-41C5-B490-415C56B29FBF}">
      <dgm:prSet/>
      <dgm:spPr/>
      <dgm:t>
        <a:bodyPr/>
        <a:lstStyle/>
        <a:p>
          <a:endParaRPr kumimoji="1" lang="ja-JP" altLang="en-US"/>
        </a:p>
      </dgm:t>
    </dgm:pt>
    <dgm:pt modelId="{08642E14-15F2-4668-9201-F594AF0CCCA1}">
      <dgm:prSet phldrT="[テキスト]"/>
      <dgm:spPr/>
      <dgm:t>
        <a:bodyPr/>
        <a:lstStyle/>
        <a:p>
          <a:r>
            <a:rPr kumimoji="1" lang="ja-JP" altLang="en-US"/>
            <a:t>使用者：復職を認める。解雇期間の賃金を支払う。</a:t>
          </a:r>
        </a:p>
      </dgm:t>
    </dgm:pt>
    <dgm:pt modelId="{86DB0668-58EE-4023-93EC-A41A6A9F5689}" type="parTrans" cxnId="{27E3899E-E9D0-464B-B544-8EAF0CC82A8C}">
      <dgm:prSet/>
      <dgm:spPr/>
      <dgm:t>
        <a:bodyPr/>
        <a:lstStyle/>
        <a:p>
          <a:endParaRPr kumimoji="1" lang="ja-JP" altLang="en-US"/>
        </a:p>
      </dgm:t>
    </dgm:pt>
    <dgm:pt modelId="{964211F2-38C5-4A7D-B9B0-1CDD0CF911B4}" type="sibTrans" cxnId="{27E3899E-E9D0-464B-B544-8EAF0CC82A8C}">
      <dgm:prSet/>
      <dgm:spPr/>
      <dgm:t>
        <a:bodyPr/>
        <a:lstStyle/>
        <a:p>
          <a:endParaRPr kumimoji="1" lang="ja-JP" altLang="en-US"/>
        </a:p>
      </dgm:t>
    </dgm:pt>
    <dgm:pt modelId="{510EFE16-FD2D-4741-9571-59755B53B493}">
      <dgm:prSet phldrT="[テキスト]"/>
      <dgm:spPr/>
      <dgm:t>
        <a:bodyPr/>
        <a:lstStyle/>
        <a:p>
          <a:r>
            <a:rPr kumimoji="1" lang="ja-JP" altLang="en-US" dirty="0"/>
            <a:t>もしくは，一定の</a:t>
          </a:r>
          <a:r>
            <a:rPr kumimoji="1" lang="ja-JP" altLang="en-US" dirty="0">
              <a:solidFill>
                <a:srgbClr val="FF0000"/>
              </a:solidFill>
            </a:rPr>
            <a:t>解決金</a:t>
          </a:r>
          <a:r>
            <a:rPr kumimoji="1" lang="ja-JP" altLang="en-US" dirty="0"/>
            <a:t>を支払う等して，円満退職してもらう。</a:t>
          </a:r>
        </a:p>
      </dgm:t>
    </dgm:pt>
    <dgm:pt modelId="{7090B89E-061B-44B6-9058-F38CFF94E833}" type="parTrans" cxnId="{7DBE3E3E-0796-4D5A-9399-EF23934FA94F}">
      <dgm:prSet/>
      <dgm:spPr/>
      <dgm:t>
        <a:bodyPr/>
        <a:lstStyle/>
        <a:p>
          <a:endParaRPr kumimoji="1" lang="ja-JP" altLang="en-US"/>
        </a:p>
      </dgm:t>
    </dgm:pt>
    <dgm:pt modelId="{0CF7D666-5294-4F11-AFC6-6BA1966BDE61}" type="sibTrans" cxnId="{7DBE3E3E-0796-4D5A-9399-EF23934FA94F}">
      <dgm:prSet/>
      <dgm:spPr/>
      <dgm:t>
        <a:bodyPr/>
        <a:lstStyle/>
        <a:p>
          <a:endParaRPr kumimoji="1" lang="ja-JP" altLang="en-US"/>
        </a:p>
      </dgm:t>
    </dgm:pt>
    <dgm:pt modelId="{918BB53F-B857-4BC0-A91D-EB8CA71AB6FC}" type="pres">
      <dgm:prSet presAssocID="{A8C56D40-E757-43B2-8D79-3DEF3D9ECE0D}" presName="Name0" presStyleCnt="0">
        <dgm:presLayoutVars>
          <dgm:dir/>
          <dgm:animLvl val="lvl"/>
          <dgm:resizeHandles val="exact"/>
        </dgm:presLayoutVars>
      </dgm:prSet>
      <dgm:spPr/>
    </dgm:pt>
    <dgm:pt modelId="{1B196264-4BEE-43A1-8172-571A2A8F41C6}" type="pres">
      <dgm:prSet presAssocID="{ED59F2CD-7325-4E0D-B57A-3BE3087BA807}" presName="vertFlow" presStyleCnt="0"/>
      <dgm:spPr/>
    </dgm:pt>
    <dgm:pt modelId="{9A0BBEB2-EFD1-4431-AB7D-174E2134E3CF}" type="pres">
      <dgm:prSet presAssocID="{ED59F2CD-7325-4E0D-B57A-3BE3087BA807}" presName="header" presStyleLbl="node1" presStyleIdx="0" presStyleCnt="2"/>
      <dgm:spPr/>
    </dgm:pt>
    <dgm:pt modelId="{93B0FDDF-A647-4CAE-9528-7F7255288FA3}" type="pres">
      <dgm:prSet presAssocID="{5E7BBE8F-ECBB-4BC1-B8FB-BFE32A3167CB}" presName="parTrans" presStyleLbl="sibTrans2D1" presStyleIdx="0" presStyleCnt="4"/>
      <dgm:spPr/>
    </dgm:pt>
    <dgm:pt modelId="{8EF331DF-20FC-46C7-A6DD-49491AC1E5AC}" type="pres">
      <dgm:prSet presAssocID="{1B1E1AF8-EB98-4FA6-B206-E83E6060AC25}" presName="child" presStyleLbl="alignAccFollowNode1" presStyleIdx="0" presStyleCnt="4">
        <dgm:presLayoutVars>
          <dgm:chMax val="0"/>
          <dgm:bulletEnabled val="1"/>
        </dgm:presLayoutVars>
      </dgm:prSet>
      <dgm:spPr/>
    </dgm:pt>
    <dgm:pt modelId="{1D33D3BE-0B9C-4D46-AE8A-2A3EC6D6ADB9}" type="pres">
      <dgm:prSet presAssocID="{B2081F65-F226-45F0-B16C-AA218FD09278}" presName="sibTrans" presStyleLbl="sibTrans2D1" presStyleIdx="1" presStyleCnt="4"/>
      <dgm:spPr/>
    </dgm:pt>
    <dgm:pt modelId="{D3C2A337-56CB-48E7-8F05-F3CF04E98DEA}" type="pres">
      <dgm:prSet presAssocID="{705A6D9D-0205-479F-8E37-96DEAC613965}" presName="child" presStyleLbl="alignAccFollowNode1" presStyleIdx="1" presStyleCnt="4" custScaleY="152106" custLinFactNeighborX="1189" custLinFactNeighborY="-3397">
        <dgm:presLayoutVars>
          <dgm:chMax val="0"/>
          <dgm:bulletEnabled val="1"/>
        </dgm:presLayoutVars>
      </dgm:prSet>
      <dgm:spPr/>
    </dgm:pt>
    <dgm:pt modelId="{D9D4330C-2087-414B-991D-C950C7D2A077}" type="pres">
      <dgm:prSet presAssocID="{ED59F2CD-7325-4E0D-B57A-3BE3087BA807}" presName="hSp" presStyleCnt="0"/>
      <dgm:spPr/>
    </dgm:pt>
    <dgm:pt modelId="{688940F4-4EC9-405D-B4E8-8AD26DA658CD}" type="pres">
      <dgm:prSet presAssocID="{566B296E-B4A8-4754-A30B-D93B9099A74A}" presName="vertFlow" presStyleCnt="0"/>
      <dgm:spPr/>
    </dgm:pt>
    <dgm:pt modelId="{EAB921B6-25AE-4FE4-92BA-8E4AD03F14DB}" type="pres">
      <dgm:prSet presAssocID="{566B296E-B4A8-4754-A30B-D93B9099A74A}" presName="header" presStyleLbl="node1" presStyleIdx="1" presStyleCnt="2"/>
      <dgm:spPr/>
    </dgm:pt>
    <dgm:pt modelId="{E55A8F74-E44D-4672-A455-15CABB90EFEA}" type="pres">
      <dgm:prSet presAssocID="{86DB0668-58EE-4023-93EC-A41A6A9F5689}" presName="parTrans" presStyleLbl="sibTrans2D1" presStyleIdx="2" presStyleCnt="4"/>
      <dgm:spPr/>
    </dgm:pt>
    <dgm:pt modelId="{DC9DCA81-5604-4E63-A71A-CCCA32336AA4}" type="pres">
      <dgm:prSet presAssocID="{08642E14-15F2-4668-9201-F594AF0CCCA1}" presName="child" presStyleLbl="alignAccFollowNode1" presStyleIdx="2" presStyleCnt="4">
        <dgm:presLayoutVars>
          <dgm:chMax val="0"/>
          <dgm:bulletEnabled val="1"/>
        </dgm:presLayoutVars>
      </dgm:prSet>
      <dgm:spPr/>
    </dgm:pt>
    <dgm:pt modelId="{4EF3184C-1884-4976-9999-B42549BBBD5E}" type="pres">
      <dgm:prSet presAssocID="{964211F2-38C5-4A7D-B9B0-1CDD0CF911B4}" presName="sibTrans" presStyleLbl="sibTrans2D1" presStyleIdx="3" presStyleCnt="4"/>
      <dgm:spPr/>
    </dgm:pt>
    <dgm:pt modelId="{9E788FA6-381F-47FD-B90C-BDA951DDD2F0}" type="pres">
      <dgm:prSet presAssocID="{510EFE16-FD2D-4741-9571-59755B53B493}" presName="child" presStyleLbl="alignAccFollowNode1" presStyleIdx="3" presStyleCnt="4" custScaleY="152158">
        <dgm:presLayoutVars>
          <dgm:chMax val="0"/>
          <dgm:bulletEnabled val="1"/>
        </dgm:presLayoutVars>
      </dgm:prSet>
      <dgm:spPr/>
    </dgm:pt>
  </dgm:ptLst>
  <dgm:cxnLst>
    <dgm:cxn modelId="{D290050C-F93F-438D-A565-E3242D91018B}" type="presOf" srcId="{5E7BBE8F-ECBB-4BC1-B8FB-BFE32A3167CB}" destId="{93B0FDDF-A647-4CAE-9528-7F7255288FA3}" srcOrd="0" destOrd="0" presId="urn:microsoft.com/office/officeart/2005/8/layout/lProcess1"/>
    <dgm:cxn modelId="{B3FAC511-0CB3-4851-B5EF-D0FA591516B5}" type="presOf" srcId="{ED59F2CD-7325-4E0D-B57A-3BE3087BA807}" destId="{9A0BBEB2-EFD1-4431-AB7D-174E2134E3CF}" srcOrd="0" destOrd="0" presId="urn:microsoft.com/office/officeart/2005/8/layout/lProcess1"/>
    <dgm:cxn modelId="{8FE1921F-EC11-42E2-8E46-76CC1CDAE7E4}" srcId="{ED59F2CD-7325-4E0D-B57A-3BE3087BA807}" destId="{1B1E1AF8-EB98-4FA6-B206-E83E6060AC25}" srcOrd="0" destOrd="0" parTransId="{5E7BBE8F-ECBB-4BC1-B8FB-BFE32A3167CB}" sibTransId="{B2081F65-F226-45F0-B16C-AA218FD09278}"/>
    <dgm:cxn modelId="{7DBE3E3E-0796-4D5A-9399-EF23934FA94F}" srcId="{566B296E-B4A8-4754-A30B-D93B9099A74A}" destId="{510EFE16-FD2D-4741-9571-59755B53B493}" srcOrd="1" destOrd="0" parTransId="{7090B89E-061B-44B6-9058-F38CFF94E833}" sibTransId="{0CF7D666-5294-4F11-AFC6-6BA1966BDE61}"/>
    <dgm:cxn modelId="{75313A40-F1DD-4952-BD0C-F6A163B65DB2}" type="presOf" srcId="{B2081F65-F226-45F0-B16C-AA218FD09278}" destId="{1D33D3BE-0B9C-4D46-AE8A-2A3EC6D6ADB9}" srcOrd="0" destOrd="0" presId="urn:microsoft.com/office/officeart/2005/8/layout/lProcess1"/>
    <dgm:cxn modelId="{1FC10641-072E-48AF-9DCF-7151C68EA5D0}" srcId="{ED59F2CD-7325-4E0D-B57A-3BE3087BA807}" destId="{705A6D9D-0205-479F-8E37-96DEAC613965}" srcOrd="1" destOrd="0" parTransId="{73B8DB37-5F00-4A9C-85A2-CAEF5A14FC88}" sibTransId="{65B3F5FC-2D77-4B08-967B-75FF16376673}"/>
    <dgm:cxn modelId="{07532C4B-3EB3-4134-85E6-35D4F2830ED2}" type="presOf" srcId="{08642E14-15F2-4668-9201-F594AF0CCCA1}" destId="{DC9DCA81-5604-4E63-A71A-CCCA32336AA4}" srcOrd="0" destOrd="0" presId="urn:microsoft.com/office/officeart/2005/8/layout/lProcess1"/>
    <dgm:cxn modelId="{3197A96C-70BF-4606-A0B4-B6AF94C7AAC1}" type="presOf" srcId="{705A6D9D-0205-479F-8E37-96DEAC613965}" destId="{D3C2A337-56CB-48E7-8F05-F3CF04E98DEA}" srcOrd="0" destOrd="0" presId="urn:microsoft.com/office/officeart/2005/8/layout/lProcess1"/>
    <dgm:cxn modelId="{A794BD6D-2588-4BC0-B1F9-4043D7BF206A}" srcId="{A8C56D40-E757-43B2-8D79-3DEF3D9ECE0D}" destId="{ED59F2CD-7325-4E0D-B57A-3BE3087BA807}" srcOrd="0" destOrd="0" parTransId="{42EC7211-7ACE-41ED-9234-FDE6A9BB2603}" sibTransId="{4AF31810-7643-49AE-ACEC-91B59EDA518E}"/>
    <dgm:cxn modelId="{3C9DF175-8C1A-41DA-8FBC-6303F16123CC}" type="presOf" srcId="{510EFE16-FD2D-4741-9571-59755B53B493}" destId="{9E788FA6-381F-47FD-B90C-BDA951DDD2F0}" srcOrd="0" destOrd="0" presId="urn:microsoft.com/office/officeart/2005/8/layout/lProcess1"/>
    <dgm:cxn modelId="{06490657-5520-4EA2-A792-EC96FCC75B0A}" type="presOf" srcId="{566B296E-B4A8-4754-A30B-D93B9099A74A}" destId="{EAB921B6-25AE-4FE4-92BA-8E4AD03F14DB}" srcOrd="0" destOrd="0" presId="urn:microsoft.com/office/officeart/2005/8/layout/lProcess1"/>
    <dgm:cxn modelId="{2186D38A-A3A8-4FBB-8525-AC4D6E5532DA}" type="presOf" srcId="{A8C56D40-E757-43B2-8D79-3DEF3D9ECE0D}" destId="{918BB53F-B857-4BC0-A91D-EB8CA71AB6FC}" srcOrd="0" destOrd="0" presId="urn:microsoft.com/office/officeart/2005/8/layout/lProcess1"/>
    <dgm:cxn modelId="{84A41997-2269-4996-8D7E-E09F33C15D2E}" type="presOf" srcId="{1B1E1AF8-EB98-4FA6-B206-E83E6060AC25}" destId="{8EF331DF-20FC-46C7-A6DD-49491AC1E5AC}" srcOrd="0" destOrd="0" presId="urn:microsoft.com/office/officeart/2005/8/layout/lProcess1"/>
    <dgm:cxn modelId="{27E3899E-E9D0-464B-B544-8EAF0CC82A8C}" srcId="{566B296E-B4A8-4754-A30B-D93B9099A74A}" destId="{08642E14-15F2-4668-9201-F594AF0CCCA1}" srcOrd="0" destOrd="0" parTransId="{86DB0668-58EE-4023-93EC-A41A6A9F5689}" sibTransId="{964211F2-38C5-4A7D-B9B0-1CDD0CF911B4}"/>
    <dgm:cxn modelId="{6BCA5CC7-69E1-435F-B140-60A655EDB7A1}" type="presOf" srcId="{86DB0668-58EE-4023-93EC-A41A6A9F5689}" destId="{E55A8F74-E44D-4672-A455-15CABB90EFEA}" srcOrd="0" destOrd="0" presId="urn:microsoft.com/office/officeart/2005/8/layout/lProcess1"/>
    <dgm:cxn modelId="{58416AC9-7614-4071-8444-005EE7090273}" type="presOf" srcId="{964211F2-38C5-4A7D-B9B0-1CDD0CF911B4}" destId="{4EF3184C-1884-4976-9999-B42549BBBD5E}" srcOrd="0" destOrd="0" presId="urn:microsoft.com/office/officeart/2005/8/layout/lProcess1"/>
    <dgm:cxn modelId="{1D4F32FB-22E2-41C5-B490-415C56B29FBF}" srcId="{A8C56D40-E757-43B2-8D79-3DEF3D9ECE0D}" destId="{566B296E-B4A8-4754-A30B-D93B9099A74A}" srcOrd="1" destOrd="0" parTransId="{7D88098F-CF24-4D7D-BF58-F8AB1987D90E}" sibTransId="{CB6E3074-120B-433D-BC43-7388513AE290}"/>
    <dgm:cxn modelId="{235F9AB8-1DD3-49E3-89C3-84B01DD29CCC}" type="presParOf" srcId="{918BB53F-B857-4BC0-A91D-EB8CA71AB6FC}" destId="{1B196264-4BEE-43A1-8172-571A2A8F41C6}" srcOrd="0" destOrd="0" presId="urn:microsoft.com/office/officeart/2005/8/layout/lProcess1"/>
    <dgm:cxn modelId="{2BC4346C-47B1-4FFB-A569-0EAAC72E0B4A}" type="presParOf" srcId="{1B196264-4BEE-43A1-8172-571A2A8F41C6}" destId="{9A0BBEB2-EFD1-4431-AB7D-174E2134E3CF}" srcOrd="0" destOrd="0" presId="urn:microsoft.com/office/officeart/2005/8/layout/lProcess1"/>
    <dgm:cxn modelId="{B240A244-517B-4704-944B-B8A7B3398923}" type="presParOf" srcId="{1B196264-4BEE-43A1-8172-571A2A8F41C6}" destId="{93B0FDDF-A647-4CAE-9528-7F7255288FA3}" srcOrd="1" destOrd="0" presId="urn:microsoft.com/office/officeart/2005/8/layout/lProcess1"/>
    <dgm:cxn modelId="{E152218D-4004-44B1-A95B-41CF66EEB56F}" type="presParOf" srcId="{1B196264-4BEE-43A1-8172-571A2A8F41C6}" destId="{8EF331DF-20FC-46C7-A6DD-49491AC1E5AC}" srcOrd="2" destOrd="0" presId="urn:microsoft.com/office/officeart/2005/8/layout/lProcess1"/>
    <dgm:cxn modelId="{04200915-89D4-4F37-B6B4-1B53CBBA776A}" type="presParOf" srcId="{1B196264-4BEE-43A1-8172-571A2A8F41C6}" destId="{1D33D3BE-0B9C-4D46-AE8A-2A3EC6D6ADB9}" srcOrd="3" destOrd="0" presId="urn:microsoft.com/office/officeart/2005/8/layout/lProcess1"/>
    <dgm:cxn modelId="{E187CB99-CC3A-4FE2-8FCB-CD6148C01493}" type="presParOf" srcId="{1B196264-4BEE-43A1-8172-571A2A8F41C6}" destId="{D3C2A337-56CB-48E7-8F05-F3CF04E98DEA}" srcOrd="4" destOrd="0" presId="urn:microsoft.com/office/officeart/2005/8/layout/lProcess1"/>
    <dgm:cxn modelId="{298E924D-44D6-4ACA-A52C-1FEF23D8BD33}" type="presParOf" srcId="{918BB53F-B857-4BC0-A91D-EB8CA71AB6FC}" destId="{D9D4330C-2087-414B-991D-C950C7D2A077}" srcOrd="1" destOrd="0" presId="urn:microsoft.com/office/officeart/2005/8/layout/lProcess1"/>
    <dgm:cxn modelId="{CAEB100B-E33A-4F73-AF82-9C9802560A64}" type="presParOf" srcId="{918BB53F-B857-4BC0-A91D-EB8CA71AB6FC}" destId="{688940F4-4EC9-405D-B4E8-8AD26DA658CD}" srcOrd="2" destOrd="0" presId="urn:microsoft.com/office/officeart/2005/8/layout/lProcess1"/>
    <dgm:cxn modelId="{95E80C21-AB9B-4676-8A1B-5E69A8214D06}" type="presParOf" srcId="{688940F4-4EC9-405D-B4E8-8AD26DA658CD}" destId="{EAB921B6-25AE-4FE4-92BA-8E4AD03F14DB}" srcOrd="0" destOrd="0" presId="urn:microsoft.com/office/officeart/2005/8/layout/lProcess1"/>
    <dgm:cxn modelId="{4A288822-C51A-4124-AFE5-D6A03F365434}" type="presParOf" srcId="{688940F4-4EC9-405D-B4E8-8AD26DA658CD}" destId="{E55A8F74-E44D-4672-A455-15CABB90EFEA}" srcOrd="1" destOrd="0" presId="urn:microsoft.com/office/officeart/2005/8/layout/lProcess1"/>
    <dgm:cxn modelId="{CF2DAD63-DB39-4D84-84F3-69D904AADC20}" type="presParOf" srcId="{688940F4-4EC9-405D-B4E8-8AD26DA658CD}" destId="{DC9DCA81-5604-4E63-A71A-CCCA32336AA4}" srcOrd="2" destOrd="0" presId="urn:microsoft.com/office/officeart/2005/8/layout/lProcess1"/>
    <dgm:cxn modelId="{EEC82253-F72C-4E1E-B7C1-9E943DC6BFBF}" type="presParOf" srcId="{688940F4-4EC9-405D-B4E8-8AD26DA658CD}" destId="{4EF3184C-1884-4976-9999-B42549BBBD5E}" srcOrd="3" destOrd="0" presId="urn:microsoft.com/office/officeart/2005/8/layout/lProcess1"/>
    <dgm:cxn modelId="{2AB78ECD-B3E1-4BE6-9360-31AAE477C553}" type="presParOf" srcId="{688940F4-4EC9-405D-B4E8-8AD26DA658CD}" destId="{9E788FA6-381F-47FD-B90C-BDA951DDD2F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23EB7B-97F6-469B-BE51-DF7311901B96}" type="doc">
      <dgm:prSet loTypeId="urn:microsoft.com/office/officeart/2005/8/layout/lProcess1" loCatId="process" qsTypeId="urn:microsoft.com/office/officeart/2005/8/quickstyle/simple1" qsCatId="simple" csTypeId="urn:microsoft.com/office/officeart/2005/8/colors/accent0_1" csCatId="mainScheme" phldr="1"/>
      <dgm:spPr/>
      <dgm:t>
        <a:bodyPr/>
        <a:lstStyle/>
        <a:p>
          <a:endParaRPr kumimoji="1" lang="ja-JP" altLang="en-US"/>
        </a:p>
      </dgm:t>
    </dgm:pt>
    <dgm:pt modelId="{FFC26415-A12B-4F18-BF49-BBE736C6A5D6}">
      <dgm:prSet phldrT="[テキスト]"/>
      <dgm:spPr/>
      <dgm:t>
        <a:bodyPr/>
        <a:lstStyle/>
        <a:p>
          <a:r>
            <a:rPr kumimoji="1" lang="ja-JP" altLang="en-US"/>
            <a:t>不当解雇であると認定</a:t>
          </a:r>
        </a:p>
      </dgm:t>
    </dgm:pt>
    <dgm:pt modelId="{0010DE62-0F0F-4810-8931-93B51AD6DD1A}" type="parTrans" cxnId="{BA40E39A-F80B-44E0-8EFD-1109F23CE711}">
      <dgm:prSet/>
      <dgm:spPr/>
      <dgm:t>
        <a:bodyPr/>
        <a:lstStyle/>
        <a:p>
          <a:endParaRPr kumimoji="1" lang="ja-JP" altLang="en-US"/>
        </a:p>
      </dgm:t>
    </dgm:pt>
    <dgm:pt modelId="{75171C15-55B9-40AA-BE4F-D377B03CE5D6}" type="sibTrans" cxnId="{BA40E39A-F80B-44E0-8EFD-1109F23CE711}">
      <dgm:prSet/>
      <dgm:spPr/>
      <dgm:t>
        <a:bodyPr/>
        <a:lstStyle/>
        <a:p>
          <a:endParaRPr kumimoji="1" lang="ja-JP" altLang="en-US"/>
        </a:p>
      </dgm:t>
    </dgm:pt>
    <dgm:pt modelId="{2A6D9785-3EF9-482C-814C-A37AF0D98CB8}">
      <dgm:prSet phldrT="[テキスト]"/>
      <dgm:spPr/>
      <dgm:t>
        <a:bodyPr/>
        <a:lstStyle/>
        <a:p>
          <a:r>
            <a:rPr kumimoji="1" lang="ja-JP" altLang="en-US"/>
            <a:t>復職が認められる</a:t>
          </a:r>
        </a:p>
      </dgm:t>
    </dgm:pt>
    <dgm:pt modelId="{771A0BBF-2F9D-4694-A08C-4F23E6608E0F}" type="parTrans" cxnId="{3AB2C8EA-3ACC-4122-B6A9-E47159769910}">
      <dgm:prSet/>
      <dgm:spPr/>
      <dgm:t>
        <a:bodyPr/>
        <a:lstStyle/>
        <a:p>
          <a:endParaRPr kumimoji="1" lang="ja-JP" altLang="en-US"/>
        </a:p>
      </dgm:t>
    </dgm:pt>
    <dgm:pt modelId="{98C56FDB-D792-4774-A08B-D0511DAB2C07}" type="sibTrans" cxnId="{3AB2C8EA-3ACC-4122-B6A9-E47159769910}">
      <dgm:prSet/>
      <dgm:spPr/>
      <dgm:t>
        <a:bodyPr/>
        <a:lstStyle/>
        <a:p>
          <a:endParaRPr kumimoji="1" lang="ja-JP" altLang="en-US"/>
        </a:p>
      </dgm:t>
    </dgm:pt>
    <dgm:pt modelId="{8CFE9B37-5717-4932-9C11-772DC7D255A4}">
      <dgm:prSet phldrT="[テキスト]"/>
      <dgm:spPr/>
      <dgm:t>
        <a:bodyPr/>
        <a:lstStyle/>
        <a:p>
          <a:r>
            <a:rPr kumimoji="1" lang="ja-JP" altLang="en-US" dirty="0"/>
            <a:t>原則として，解雇期間中の賃金も支払われる</a:t>
          </a:r>
          <a:endParaRPr kumimoji="1" lang="en-US" altLang="ja-JP" dirty="0"/>
        </a:p>
        <a:p>
          <a:r>
            <a:rPr kumimoji="1" lang="ja-JP" altLang="en-US" dirty="0"/>
            <a:t>（</a:t>
          </a:r>
          <a:r>
            <a:rPr kumimoji="1" lang="ja-JP" altLang="en-US" dirty="0">
              <a:solidFill>
                <a:srgbClr val="FF0000"/>
              </a:solidFill>
            </a:rPr>
            <a:t>ﾊﾞｯｸﾍﾟｲ</a:t>
          </a:r>
          <a:r>
            <a:rPr kumimoji="1" lang="ja-JP" altLang="en-US" dirty="0"/>
            <a:t>）</a:t>
          </a:r>
        </a:p>
      </dgm:t>
    </dgm:pt>
    <dgm:pt modelId="{1C31DE12-22BE-42F2-9291-0544DFB8A8FD}" type="parTrans" cxnId="{B55949C3-3AFE-4929-97E5-A30B183D9E5F}">
      <dgm:prSet/>
      <dgm:spPr/>
      <dgm:t>
        <a:bodyPr/>
        <a:lstStyle/>
        <a:p>
          <a:endParaRPr kumimoji="1" lang="ja-JP" altLang="en-US"/>
        </a:p>
      </dgm:t>
    </dgm:pt>
    <dgm:pt modelId="{7A5730C7-BB60-471C-8127-7D0171D52747}" type="sibTrans" cxnId="{B55949C3-3AFE-4929-97E5-A30B183D9E5F}">
      <dgm:prSet/>
      <dgm:spPr/>
      <dgm:t>
        <a:bodyPr/>
        <a:lstStyle/>
        <a:p>
          <a:endParaRPr kumimoji="1" lang="ja-JP" altLang="en-US"/>
        </a:p>
      </dgm:t>
    </dgm:pt>
    <dgm:pt modelId="{AFDE6D78-517B-4195-ADE5-6B6E35D42CDC}">
      <dgm:prSet phldrT="[テキスト]"/>
      <dgm:spPr/>
      <dgm:t>
        <a:bodyPr/>
        <a:lstStyle/>
        <a:p>
          <a:r>
            <a:rPr kumimoji="1" lang="ja-JP" altLang="en-US"/>
            <a:t>不当解雇ではないと</a:t>
          </a:r>
          <a:endParaRPr kumimoji="1" lang="en-US" altLang="ja-JP"/>
        </a:p>
        <a:p>
          <a:r>
            <a:rPr kumimoji="1" lang="ja-JP" altLang="en-US"/>
            <a:t>認定</a:t>
          </a:r>
        </a:p>
      </dgm:t>
    </dgm:pt>
    <dgm:pt modelId="{C0C967B2-DF58-48A9-B738-D5616146C671}" type="parTrans" cxnId="{1B8ADD95-7C90-4579-9AFE-9C4CBE701F00}">
      <dgm:prSet/>
      <dgm:spPr/>
      <dgm:t>
        <a:bodyPr/>
        <a:lstStyle/>
        <a:p>
          <a:endParaRPr kumimoji="1" lang="ja-JP" altLang="en-US"/>
        </a:p>
      </dgm:t>
    </dgm:pt>
    <dgm:pt modelId="{50416691-4ED0-4853-9517-5E185E5263E6}" type="sibTrans" cxnId="{1B8ADD95-7C90-4579-9AFE-9C4CBE701F00}">
      <dgm:prSet/>
      <dgm:spPr/>
      <dgm:t>
        <a:bodyPr/>
        <a:lstStyle/>
        <a:p>
          <a:endParaRPr kumimoji="1" lang="ja-JP" altLang="en-US"/>
        </a:p>
      </dgm:t>
    </dgm:pt>
    <dgm:pt modelId="{94C25B02-E224-4C10-80B1-857AA47FE75B}">
      <dgm:prSet phldrT="[テキスト]"/>
      <dgm:spPr/>
      <dgm:t>
        <a:bodyPr/>
        <a:lstStyle/>
        <a:p>
          <a:r>
            <a:rPr kumimoji="1" lang="ja-JP" altLang="en-US"/>
            <a:t>労働者の請求は認められない</a:t>
          </a:r>
        </a:p>
      </dgm:t>
    </dgm:pt>
    <dgm:pt modelId="{CEC5DB01-7B23-4622-8E08-AFBEE8C53294}" type="parTrans" cxnId="{59EED7F1-B708-4B2C-9184-FAA399BFDB95}">
      <dgm:prSet/>
      <dgm:spPr/>
      <dgm:t>
        <a:bodyPr/>
        <a:lstStyle/>
        <a:p>
          <a:endParaRPr kumimoji="1" lang="ja-JP" altLang="en-US"/>
        </a:p>
      </dgm:t>
    </dgm:pt>
    <dgm:pt modelId="{51BCB397-BB4A-4D99-A42D-062B81BA2314}" type="sibTrans" cxnId="{59EED7F1-B708-4B2C-9184-FAA399BFDB95}">
      <dgm:prSet/>
      <dgm:spPr/>
      <dgm:t>
        <a:bodyPr/>
        <a:lstStyle/>
        <a:p>
          <a:endParaRPr kumimoji="1" lang="ja-JP" altLang="en-US"/>
        </a:p>
      </dgm:t>
    </dgm:pt>
    <dgm:pt modelId="{697EC423-5E00-4547-AD96-32C4E9389216}" type="pres">
      <dgm:prSet presAssocID="{6423EB7B-97F6-469B-BE51-DF7311901B96}" presName="Name0" presStyleCnt="0">
        <dgm:presLayoutVars>
          <dgm:dir/>
          <dgm:animLvl val="lvl"/>
          <dgm:resizeHandles val="exact"/>
        </dgm:presLayoutVars>
      </dgm:prSet>
      <dgm:spPr/>
    </dgm:pt>
    <dgm:pt modelId="{BB82B2A1-3025-4534-B8E2-F66CE45E0718}" type="pres">
      <dgm:prSet presAssocID="{FFC26415-A12B-4F18-BF49-BBE736C6A5D6}" presName="vertFlow" presStyleCnt="0"/>
      <dgm:spPr/>
    </dgm:pt>
    <dgm:pt modelId="{5BD1CB97-A6BC-472B-B364-2B349763E648}" type="pres">
      <dgm:prSet presAssocID="{FFC26415-A12B-4F18-BF49-BBE736C6A5D6}" presName="header" presStyleLbl="node1" presStyleIdx="0" presStyleCnt="2"/>
      <dgm:spPr/>
    </dgm:pt>
    <dgm:pt modelId="{31A11234-C601-4380-B705-0ACE5C350D2C}" type="pres">
      <dgm:prSet presAssocID="{771A0BBF-2F9D-4694-A08C-4F23E6608E0F}" presName="parTrans" presStyleLbl="sibTrans2D1" presStyleIdx="0" presStyleCnt="3"/>
      <dgm:spPr/>
    </dgm:pt>
    <dgm:pt modelId="{992AD11C-1F14-45A1-A48F-15326EA9C3BA}" type="pres">
      <dgm:prSet presAssocID="{2A6D9785-3EF9-482C-814C-A37AF0D98CB8}" presName="child" presStyleLbl="alignAccFollowNode1" presStyleIdx="0" presStyleCnt="3">
        <dgm:presLayoutVars>
          <dgm:chMax val="0"/>
          <dgm:bulletEnabled val="1"/>
        </dgm:presLayoutVars>
      </dgm:prSet>
      <dgm:spPr/>
    </dgm:pt>
    <dgm:pt modelId="{9285D8A8-1D63-4C45-A3E1-0545A1C11D35}" type="pres">
      <dgm:prSet presAssocID="{98C56FDB-D792-4774-A08B-D0511DAB2C07}" presName="sibTrans" presStyleLbl="sibTrans2D1" presStyleIdx="1" presStyleCnt="3"/>
      <dgm:spPr/>
    </dgm:pt>
    <dgm:pt modelId="{19ACA21F-5707-4D82-861D-EF55650B58CB}" type="pres">
      <dgm:prSet presAssocID="{8CFE9B37-5717-4932-9C11-772DC7D255A4}" presName="child" presStyleLbl="alignAccFollowNode1" presStyleIdx="1" presStyleCnt="3" custScaleY="158154" custLinFactNeighborX="-38" custLinFactNeighborY="64563">
        <dgm:presLayoutVars>
          <dgm:chMax val="0"/>
          <dgm:bulletEnabled val="1"/>
        </dgm:presLayoutVars>
      </dgm:prSet>
      <dgm:spPr/>
    </dgm:pt>
    <dgm:pt modelId="{CC5003B3-6766-4D0F-896A-0A392623D387}" type="pres">
      <dgm:prSet presAssocID="{FFC26415-A12B-4F18-BF49-BBE736C6A5D6}" presName="hSp" presStyleCnt="0"/>
      <dgm:spPr/>
    </dgm:pt>
    <dgm:pt modelId="{AF8182A1-F312-4C48-841B-2CE6F422F079}" type="pres">
      <dgm:prSet presAssocID="{AFDE6D78-517B-4195-ADE5-6B6E35D42CDC}" presName="vertFlow" presStyleCnt="0"/>
      <dgm:spPr/>
    </dgm:pt>
    <dgm:pt modelId="{703C6CBC-4493-4877-8505-C0C41690ED27}" type="pres">
      <dgm:prSet presAssocID="{AFDE6D78-517B-4195-ADE5-6B6E35D42CDC}" presName="header" presStyleLbl="node1" presStyleIdx="1" presStyleCnt="2"/>
      <dgm:spPr/>
    </dgm:pt>
    <dgm:pt modelId="{E574FEB9-FA37-4CB2-9778-BBC5610A6531}" type="pres">
      <dgm:prSet presAssocID="{CEC5DB01-7B23-4622-8E08-AFBEE8C53294}" presName="parTrans" presStyleLbl="sibTrans2D1" presStyleIdx="2" presStyleCnt="3"/>
      <dgm:spPr/>
    </dgm:pt>
    <dgm:pt modelId="{41A18A7D-177D-4949-BEDD-7BE1449E178C}" type="pres">
      <dgm:prSet presAssocID="{94C25B02-E224-4C10-80B1-857AA47FE75B}" presName="child" presStyleLbl="alignAccFollowNode1" presStyleIdx="2" presStyleCnt="3">
        <dgm:presLayoutVars>
          <dgm:chMax val="0"/>
          <dgm:bulletEnabled val="1"/>
        </dgm:presLayoutVars>
      </dgm:prSet>
      <dgm:spPr/>
    </dgm:pt>
  </dgm:ptLst>
  <dgm:cxnLst>
    <dgm:cxn modelId="{A527F602-C6F8-45E8-83E3-E652C5DE6302}" type="presOf" srcId="{6423EB7B-97F6-469B-BE51-DF7311901B96}" destId="{697EC423-5E00-4547-AD96-32C4E9389216}" srcOrd="0" destOrd="0" presId="urn:microsoft.com/office/officeart/2005/8/layout/lProcess1"/>
    <dgm:cxn modelId="{460A2510-D5BA-4F72-927A-6BE376FB3E1F}" type="presOf" srcId="{AFDE6D78-517B-4195-ADE5-6B6E35D42CDC}" destId="{703C6CBC-4493-4877-8505-C0C41690ED27}" srcOrd="0" destOrd="0" presId="urn:microsoft.com/office/officeart/2005/8/layout/lProcess1"/>
    <dgm:cxn modelId="{1EB3C118-863E-4DBC-BD0F-9B6953ECE242}" type="presOf" srcId="{8CFE9B37-5717-4932-9C11-772DC7D255A4}" destId="{19ACA21F-5707-4D82-861D-EF55650B58CB}" srcOrd="0" destOrd="0" presId="urn:microsoft.com/office/officeart/2005/8/layout/lProcess1"/>
    <dgm:cxn modelId="{D30E6F4E-A886-45CD-98E7-1B41602B27ED}" type="presOf" srcId="{98C56FDB-D792-4774-A08B-D0511DAB2C07}" destId="{9285D8A8-1D63-4C45-A3E1-0545A1C11D35}" srcOrd="0" destOrd="0" presId="urn:microsoft.com/office/officeart/2005/8/layout/lProcess1"/>
    <dgm:cxn modelId="{15AAF84E-8199-49C3-BB51-C2AD4ECB3CAD}" type="presOf" srcId="{2A6D9785-3EF9-482C-814C-A37AF0D98CB8}" destId="{992AD11C-1F14-45A1-A48F-15326EA9C3BA}" srcOrd="0" destOrd="0" presId="urn:microsoft.com/office/officeart/2005/8/layout/lProcess1"/>
    <dgm:cxn modelId="{C086E286-284B-41AB-A0D2-1A82BCC83F33}" type="presOf" srcId="{FFC26415-A12B-4F18-BF49-BBE736C6A5D6}" destId="{5BD1CB97-A6BC-472B-B364-2B349763E648}" srcOrd="0" destOrd="0" presId="urn:microsoft.com/office/officeart/2005/8/layout/lProcess1"/>
    <dgm:cxn modelId="{53C8B88C-446E-4F52-A5AE-818423A3DD6B}" type="presOf" srcId="{771A0BBF-2F9D-4694-A08C-4F23E6608E0F}" destId="{31A11234-C601-4380-B705-0ACE5C350D2C}" srcOrd="0" destOrd="0" presId="urn:microsoft.com/office/officeart/2005/8/layout/lProcess1"/>
    <dgm:cxn modelId="{1B8ADD95-7C90-4579-9AFE-9C4CBE701F00}" srcId="{6423EB7B-97F6-469B-BE51-DF7311901B96}" destId="{AFDE6D78-517B-4195-ADE5-6B6E35D42CDC}" srcOrd="1" destOrd="0" parTransId="{C0C967B2-DF58-48A9-B738-D5616146C671}" sibTransId="{50416691-4ED0-4853-9517-5E185E5263E6}"/>
    <dgm:cxn modelId="{BA40E39A-F80B-44E0-8EFD-1109F23CE711}" srcId="{6423EB7B-97F6-469B-BE51-DF7311901B96}" destId="{FFC26415-A12B-4F18-BF49-BBE736C6A5D6}" srcOrd="0" destOrd="0" parTransId="{0010DE62-0F0F-4810-8931-93B51AD6DD1A}" sibTransId="{75171C15-55B9-40AA-BE4F-D377B03CE5D6}"/>
    <dgm:cxn modelId="{173F07A4-612E-43D7-BE66-70DFF76C99C9}" type="presOf" srcId="{CEC5DB01-7B23-4622-8E08-AFBEE8C53294}" destId="{E574FEB9-FA37-4CB2-9778-BBC5610A6531}" srcOrd="0" destOrd="0" presId="urn:microsoft.com/office/officeart/2005/8/layout/lProcess1"/>
    <dgm:cxn modelId="{B55949C3-3AFE-4929-97E5-A30B183D9E5F}" srcId="{FFC26415-A12B-4F18-BF49-BBE736C6A5D6}" destId="{8CFE9B37-5717-4932-9C11-772DC7D255A4}" srcOrd="1" destOrd="0" parTransId="{1C31DE12-22BE-42F2-9291-0544DFB8A8FD}" sibTransId="{7A5730C7-BB60-471C-8127-7D0171D52747}"/>
    <dgm:cxn modelId="{AE291DD4-A388-4EFE-88C4-22D5A47D361A}" type="presOf" srcId="{94C25B02-E224-4C10-80B1-857AA47FE75B}" destId="{41A18A7D-177D-4949-BEDD-7BE1449E178C}" srcOrd="0" destOrd="0" presId="urn:microsoft.com/office/officeart/2005/8/layout/lProcess1"/>
    <dgm:cxn modelId="{3AB2C8EA-3ACC-4122-B6A9-E47159769910}" srcId="{FFC26415-A12B-4F18-BF49-BBE736C6A5D6}" destId="{2A6D9785-3EF9-482C-814C-A37AF0D98CB8}" srcOrd="0" destOrd="0" parTransId="{771A0BBF-2F9D-4694-A08C-4F23E6608E0F}" sibTransId="{98C56FDB-D792-4774-A08B-D0511DAB2C07}"/>
    <dgm:cxn modelId="{59EED7F1-B708-4B2C-9184-FAA399BFDB95}" srcId="{AFDE6D78-517B-4195-ADE5-6B6E35D42CDC}" destId="{94C25B02-E224-4C10-80B1-857AA47FE75B}" srcOrd="0" destOrd="0" parTransId="{CEC5DB01-7B23-4622-8E08-AFBEE8C53294}" sibTransId="{51BCB397-BB4A-4D99-A42D-062B81BA2314}"/>
    <dgm:cxn modelId="{D99EB16E-7478-42CE-AD4F-C2114FCDB936}" type="presParOf" srcId="{697EC423-5E00-4547-AD96-32C4E9389216}" destId="{BB82B2A1-3025-4534-B8E2-F66CE45E0718}" srcOrd="0" destOrd="0" presId="urn:microsoft.com/office/officeart/2005/8/layout/lProcess1"/>
    <dgm:cxn modelId="{B0CF2E68-2B29-400C-9ED1-03939AE9FAE8}" type="presParOf" srcId="{BB82B2A1-3025-4534-B8E2-F66CE45E0718}" destId="{5BD1CB97-A6BC-472B-B364-2B349763E648}" srcOrd="0" destOrd="0" presId="urn:microsoft.com/office/officeart/2005/8/layout/lProcess1"/>
    <dgm:cxn modelId="{D29DBE8E-C461-427B-B82A-1012A9BC320E}" type="presParOf" srcId="{BB82B2A1-3025-4534-B8E2-F66CE45E0718}" destId="{31A11234-C601-4380-B705-0ACE5C350D2C}" srcOrd="1" destOrd="0" presId="urn:microsoft.com/office/officeart/2005/8/layout/lProcess1"/>
    <dgm:cxn modelId="{81848F90-42FD-4499-AB25-ECA9D91DDA58}" type="presParOf" srcId="{BB82B2A1-3025-4534-B8E2-F66CE45E0718}" destId="{992AD11C-1F14-45A1-A48F-15326EA9C3BA}" srcOrd="2" destOrd="0" presId="urn:microsoft.com/office/officeart/2005/8/layout/lProcess1"/>
    <dgm:cxn modelId="{FAE8877F-B72E-4A50-A737-ACDD7A77D5AE}" type="presParOf" srcId="{BB82B2A1-3025-4534-B8E2-F66CE45E0718}" destId="{9285D8A8-1D63-4C45-A3E1-0545A1C11D35}" srcOrd="3" destOrd="0" presId="urn:microsoft.com/office/officeart/2005/8/layout/lProcess1"/>
    <dgm:cxn modelId="{F3353C26-9126-4C21-8014-FCE98A6B6A3D}" type="presParOf" srcId="{BB82B2A1-3025-4534-B8E2-F66CE45E0718}" destId="{19ACA21F-5707-4D82-861D-EF55650B58CB}" srcOrd="4" destOrd="0" presId="urn:microsoft.com/office/officeart/2005/8/layout/lProcess1"/>
    <dgm:cxn modelId="{B25F95CD-3685-4D05-AABB-9AEC7B1A7DDE}" type="presParOf" srcId="{697EC423-5E00-4547-AD96-32C4E9389216}" destId="{CC5003B3-6766-4D0F-896A-0A392623D387}" srcOrd="1" destOrd="0" presId="urn:microsoft.com/office/officeart/2005/8/layout/lProcess1"/>
    <dgm:cxn modelId="{DFD99A11-6457-431F-80C3-2E80747DC840}" type="presParOf" srcId="{697EC423-5E00-4547-AD96-32C4E9389216}" destId="{AF8182A1-F312-4C48-841B-2CE6F422F079}" srcOrd="2" destOrd="0" presId="urn:microsoft.com/office/officeart/2005/8/layout/lProcess1"/>
    <dgm:cxn modelId="{A1280260-066F-4F87-8A2A-B1ECB2566D1B}" type="presParOf" srcId="{AF8182A1-F312-4C48-841B-2CE6F422F079}" destId="{703C6CBC-4493-4877-8505-C0C41690ED27}" srcOrd="0" destOrd="0" presId="urn:microsoft.com/office/officeart/2005/8/layout/lProcess1"/>
    <dgm:cxn modelId="{009282D7-9D47-4EEC-8EEB-8CD19F851090}" type="presParOf" srcId="{AF8182A1-F312-4C48-841B-2CE6F422F079}" destId="{E574FEB9-FA37-4CB2-9778-BBC5610A6531}" srcOrd="1" destOrd="0" presId="urn:microsoft.com/office/officeart/2005/8/layout/lProcess1"/>
    <dgm:cxn modelId="{57EDB282-60DD-44AF-930A-6321732A601B}" type="presParOf" srcId="{AF8182A1-F312-4C48-841B-2CE6F422F079}" destId="{41A18A7D-177D-4949-BEDD-7BE1449E178C}"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2D419-498B-4B00-BE47-9C8C5611443E}">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223221" y="910712"/>
        <a:ext cx="34956" cy="6991"/>
      </dsp:txXfrm>
    </dsp:sp>
    <dsp:sp modelId="{DFDFAF62-6776-49C5-9402-DD00F77C4B62}">
      <dsp:nvSpPr>
        <dsp:cNvPr id="0" name=""/>
        <dsp:cNvSpPr/>
      </dsp:nvSpPr>
      <dsp:spPr>
        <a:xfrm>
          <a:off x="1868572" y="2308"/>
          <a:ext cx="3039665" cy="182379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a:t>使用者：</a:t>
          </a:r>
          <a:endParaRPr kumimoji="1" lang="en-US" altLang="ja-JP" sz="2200" kern="1200"/>
        </a:p>
        <a:p>
          <a:pPr marL="0" lvl="0" indent="0" algn="ctr" defTabSz="977900">
            <a:lnSpc>
              <a:spcPct val="90000"/>
            </a:lnSpc>
            <a:spcBef>
              <a:spcPct val="0"/>
            </a:spcBef>
            <a:spcAft>
              <a:spcPct val="35000"/>
            </a:spcAft>
            <a:buNone/>
          </a:pPr>
          <a:r>
            <a:rPr kumimoji="1" lang="ja-JP" altLang="en-US" sz="2200" kern="1200"/>
            <a:t>解雇の</a:t>
          </a:r>
          <a:endParaRPr kumimoji="1" lang="en-US" altLang="ja-JP" sz="2200" kern="1200"/>
        </a:p>
        <a:p>
          <a:pPr marL="0" lvl="0" indent="0" algn="ctr" defTabSz="977900">
            <a:lnSpc>
              <a:spcPct val="90000"/>
            </a:lnSpc>
            <a:spcBef>
              <a:spcPct val="0"/>
            </a:spcBef>
            <a:spcAft>
              <a:spcPct val="35000"/>
            </a:spcAft>
            <a:buNone/>
          </a:pPr>
          <a:r>
            <a:rPr kumimoji="1" lang="ja-JP" altLang="en-US" sz="2200" kern="1200"/>
            <a:t>意思表示</a:t>
          </a:r>
        </a:p>
      </dsp:txBody>
      <dsp:txXfrm>
        <a:off x="1868572" y="2308"/>
        <a:ext cx="3039665" cy="1823799"/>
      </dsp:txXfrm>
    </dsp:sp>
    <dsp:sp modelId="{5DA1AE6C-1B45-48F1-8842-7083528768BC}">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162710" y="2155073"/>
        <a:ext cx="190179" cy="6991"/>
      </dsp:txXfrm>
    </dsp:sp>
    <dsp:sp modelId="{C45617CB-FA12-4EDF-BF98-26375B5591B0}">
      <dsp:nvSpPr>
        <dsp:cNvPr id="0" name=""/>
        <dsp:cNvSpPr/>
      </dsp:nvSpPr>
      <dsp:spPr>
        <a:xfrm>
          <a:off x="5607361" y="2308"/>
          <a:ext cx="3039665" cy="182379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a:t>労働者：不当解雇を主張するか検討</a:t>
          </a:r>
          <a:endParaRPr kumimoji="1" lang="en-US" altLang="ja-JP" sz="2200" kern="1200"/>
        </a:p>
        <a:p>
          <a:pPr marL="0" lvl="0" indent="0" algn="ctr" defTabSz="977900">
            <a:lnSpc>
              <a:spcPct val="90000"/>
            </a:lnSpc>
            <a:spcBef>
              <a:spcPct val="0"/>
            </a:spcBef>
            <a:spcAft>
              <a:spcPct val="35000"/>
            </a:spcAft>
            <a:buNone/>
          </a:pPr>
          <a:r>
            <a:rPr kumimoji="1" lang="ja-JP" altLang="en-US" sz="2200" kern="1200"/>
            <a:t>（労基署や弁護士に相談）</a:t>
          </a:r>
        </a:p>
      </dsp:txBody>
      <dsp:txXfrm>
        <a:off x="5607361" y="2308"/>
        <a:ext cx="3039665" cy="1823799"/>
      </dsp:txXfrm>
    </dsp:sp>
    <dsp:sp modelId="{5A405DC6-6D3A-4B1D-BA59-65209E4A3D41}">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223221" y="3433634"/>
        <a:ext cx="34956" cy="6991"/>
      </dsp:txXfrm>
    </dsp:sp>
    <dsp:sp modelId="{956861EF-E95A-432D-B190-E00B7BB69305}">
      <dsp:nvSpPr>
        <dsp:cNvPr id="0" name=""/>
        <dsp:cNvSpPr/>
      </dsp:nvSpPr>
      <dsp:spPr>
        <a:xfrm>
          <a:off x="1868572" y="2525230"/>
          <a:ext cx="3039665" cy="182379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労働者：不当解雇を主張する場合→復職等を求めて，</a:t>
          </a:r>
          <a:endParaRPr kumimoji="1" lang="en-US" altLang="ja-JP" sz="2200" kern="1200" dirty="0"/>
        </a:p>
        <a:p>
          <a:pPr marL="0" lvl="0" indent="0" algn="ctr" defTabSz="977900">
            <a:lnSpc>
              <a:spcPct val="90000"/>
            </a:lnSpc>
            <a:spcBef>
              <a:spcPct val="0"/>
            </a:spcBef>
            <a:spcAft>
              <a:spcPct val="35000"/>
            </a:spcAft>
            <a:buNone/>
          </a:pPr>
          <a:r>
            <a:rPr kumimoji="1" lang="ja-JP" altLang="en-US" sz="2200" kern="1200" dirty="0"/>
            <a:t>示談交渉開始</a:t>
          </a:r>
        </a:p>
      </dsp:txBody>
      <dsp:txXfrm>
        <a:off x="1868572" y="2525230"/>
        <a:ext cx="3039665" cy="1823799"/>
      </dsp:txXfrm>
    </dsp:sp>
    <dsp:sp modelId="{18641CD3-1249-4F61-95D9-310C2D4C16DC}">
      <dsp:nvSpPr>
        <dsp:cNvPr id="0" name=""/>
        <dsp:cNvSpPr/>
      </dsp:nvSpPr>
      <dsp:spPr>
        <a:xfrm>
          <a:off x="5607361" y="2525230"/>
          <a:ext cx="3039665" cy="182379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a:t>使用者：不当解雇の主張を争うか検討</a:t>
          </a:r>
        </a:p>
      </dsp:txBody>
      <dsp:txXfrm>
        <a:off x="5607361" y="2525230"/>
        <a:ext cx="3039665" cy="1823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BBEB2-EFD1-4431-AB7D-174E2134E3CF}">
      <dsp:nvSpPr>
        <dsp:cNvPr id="0" name=""/>
        <dsp:cNvSpPr/>
      </dsp:nvSpPr>
      <dsp:spPr>
        <a:xfrm>
          <a:off x="847395" y="566"/>
          <a:ext cx="4121872" cy="103046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kumimoji="1" lang="ja-JP" altLang="en-US" sz="2700" kern="1200"/>
            <a:t>使用者：不当解雇の主張を争う→示談交渉を拒絶</a:t>
          </a:r>
        </a:p>
      </dsp:txBody>
      <dsp:txXfrm>
        <a:off x="877576" y="30747"/>
        <a:ext cx="4061510" cy="970106"/>
      </dsp:txXfrm>
    </dsp:sp>
    <dsp:sp modelId="{93B0FDDF-A647-4CAE-9528-7F7255288FA3}">
      <dsp:nvSpPr>
        <dsp:cNvPr id="0" name=""/>
        <dsp:cNvSpPr/>
      </dsp:nvSpPr>
      <dsp:spPr>
        <a:xfrm rot="5400000">
          <a:off x="2818166" y="1121201"/>
          <a:ext cx="180331" cy="180331"/>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F331DF-20FC-46C7-A6DD-49491AC1E5AC}">
      <dsp:nvSpPr>
        <dsp:cNvPr id="0" name=""/>
        <dsp:cNvSpPr/>
      </dsp:nvSpPr>
      <dsp:spPr>
        <a:xfrm>
          <a:off x="847395" y="1391699"/>
          <a:ext cx="4121872" cy="1030468"/>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a:t>労働者：訴訟を提起</a:t>
          </a:r>
        </a:p>
      </dsp:txBody>
      <dsp:txXfrm>
        <a:off x="877576" y="1421880"/>
        <a:ext cx="4061510" cy="970106"/>
      </dsp:txXfrm>
    </dsp:sp>
    <dsp:sp modelId="{1D33D3BE-0B9C-4D46-AE8A-2A3EC6D6ADB9}">
      <dsp:nvSpPr>
        <dsp:cNvPr id="0" name=""/>
        <dsp:cNvSpPr/>
      </dsp:nvSpPr>
      <dsp:spPr>
        <a:xfrm rot="5297756">
          <a:off x="2844726" y="2506207"/>
          <a:ext cx="168234" cy="180331"/>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C2A337-56CB-48E7-8F05-F3CF04E98DEA}">
      <dsp:nvSpPr>
        <dsp:cNvPr id="0" name=""/>
        <dsp:cNvSpPr/>
      </dsp:nvSpPr>
      <dsp:spPr>
        <a:xfrm>
          <a:off x="896405" y="2770579"/>
          <a:ext cx="4121872" cy="1567404"/>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労働者及び使用者：最後まで争うか，途中で</a:t>
          </a:r>
          <a:r>
            <a:rPr kumimoji="1" lang="ja-JP" altLang="en-US" sz="2000" kern="1200" dirty="0">
              <a:solidFill>
                <a:srgbClr val="FF0000"/>
              </a:solidFill>
            </a:rPr>
            <a:t>和解</a:t>
          </a:r>
          <a:r>
            <a:rPr kumimoji="1" lang="ja-JP" altLang="en-US" sz="2000" kern="1200" dirty="0"/>
            <a:t>をするか（訴訟の進行状況次第で，勝ち負けが見えてくると，それを見越した和解が成立しやすくなる）</a:t>
          </a:r>
        </a:p>
      </dsp:txBody>
      <dsp:txXfrm>
        <a:off x="942313" y="2816487"/>
        <a:ext cx="4030056" cy="1475588"/>
      </dsp:txXfrm>
    </dsp:sp>
    <dsp:sp modelId="{EAB921B6-25AE-4FE4-92BA-8E4AD03F14DB}">
      <dsp:nvSpPr>
        <dsp:cNvPr id="0" name=""/>
        <dsp:cNvSpPr/>
      </dsp:nvSpPr>
      <dsp:spPr>
        <a:xfrm>
          <a:off x="5546331" y="566"/>
          <a:ext cx="4121872" cy="103046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kumimoji="1" lang="ja-JP" altLang="en-US" sz="2700" kern="1200"/>
            <a:t>使用者：不当解雇の主張を争わない→示談交渉を行う</a:t>
          </a:r>
        </a:p>
      </dsp:txBody>
      <dsp:txXfrm>
        <a:off x="5576512" y="30747"/>
        <a:ext cx="4061510" cy="970106"/>
      </dsp:txXfrm>
    </dsp:sp>
    <dsp:sp modelId="{E55A8F74-E44D-4672-A455-15CABB90EFEA}">
      <dsp:nvSpPr>
        <dsp:cNvPr id="0" name=""/>
        <dsp:cNvSpPr/>
      </dsp:nvSpPr>
      <dsp:spPr>
        <a:xfrm rot="5400000">
          <a:off x="7517101" y="1121201"/>
          <a:ext cx="180331" cy="180331"/>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9DCA81-5604-4E63-A71A-CCCA32336AA4}">
      <dsp:nvSpPr>
        <dsp:cNvPr id="0" name=""/>
        <dsp:cNvSpPr/>
      </dsp:nvSpPr>
      <dsp:spPr>
        <a:xfrm>
          <a:off x="5546331" y="1391699"/>
          <a:ext cx="4121872" cy="1030468"/>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a:t>使用者：復職を認める。解雇期間の賃金を支払う。</a:t>
          </a:r>
        </a:p>
      </dsp:txBody>
      <dsp:txXfrm>
        <a:off x="5576512" y="1421880"/>
        <a:ext cx="4061510" cy="970106"/>
      </dsp:txXfrm>
    </dsp:sp>
    <dsp:sp modelId="{4EF3184C-1884-4976-9999-B42549BBBD5E}">
      <dsp:nvSpPr>
        <dsp:cNvPr id="0" name=""/>
        <dsp:cNvSpPr/>
      </dsp:nvSpPr>
      <dsp:spPr>
        <a:xfrm rot="5400000">
          <a:off x="7517101" y="2512333"/>
          <a:ext cx="180331" cy="180331"/>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788FA6-381F-47FD-B90C-BDA951DDD2F0}">
      <dsp:nvSpPr>
        <dsp:cNvPr id="0" name=""/>
        <dsp:cNvSpPr/>
      </dsp:nvSpPr>
      <dsp:spPr>
        <a:xfrm>
          <a:off x="5546331" y="2782831"/>
          <a:ext cx="4121872" cy="1567939"/>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kumimoji="1" lang="ja-JP" altLang="en-US" sz="2900" kern="1200" dirty="0"/>
            <a:t>もしくは，一定の</a:t>
          </a:r>
          <a:r>
            <a:rPr kumimoji="1" lang="ja-JP" altLang="en-US" sz="2900" kern="1200" dirty="0">
              <a:solidFill>
                <a:srgbClr val="FF0000"/>
              </a:solidFill>
            </a:rPr>
            <a:t>解決金</a:t>
          </a:r>
          <a:r>
            <a:rPr kumimoji="1" lang="ja-JP" altLang="en-US" sz="2900" kern="1200" dirty="0"/>
            <a:t>を支払う等して，円満退職してもらう。</a:t>
          </a:r>
        </a:p>
      </dsp:txBody>
      <dsp:txXfrm>
        <a:off x="5592254" y="2828754"/>
        <a:ext cx="4030026" cy="1476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1CB97-A6BC-472B-B364-2B349763E648}">
      <dsp:nvSpPr>
        <dsp:cNvPr id="0" name=""/>
        <dsp:cNvSpPr/>
      </dsp:nvSpPr>
      <dsp:spPr>
        <a:xfrm>
          <a:off x="911051" y="1512"/>
          <a:ext cx="4062381" cy="101559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a:t>不当解雇であると認定</a:t>
          </a:r>
        </a:p>
      </dsp:txBody>
      <dsp:txXfrm>
        <a:off x="940797" y="31258"/>
        <a:ext cx="4002889" cy="956103"/>
      </dsp:txXfrm>
    </dsp:sp>
    <dsp:sp modelId="{31A11234-C601-4380-B705-0ACE5C350D2C}">
      <dsp:nvSpPr>
        <dsp:cNvPr id="0" name=""/>
        <dsp:cNvSpPr/>
      </dsp:nvSpPr>
      <dsp:spPr>
        <a:xfrm rot="5400000">
          <a:off x="2853377" y="1105972"/>
          <a:ext cx="177729" cy="177729"/>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2AD11C-1F14-45A1-A48F-15326EA9C3BA}">
      <dsp:nvSpPr>
        <dsp:cNvPr id="0" name=""/>
        <dsp:cNvSpPr/>
      </dsp:nvSpPr>
      <dsp:spPr>
        <a:xfrm>
          <a:off x="911051" y="1372566"/>
          <a:ext cx="4062381" cy="1015595"/>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a:t>復職が認められる</a:t>
          </a:r>
        </a:p>
      </dsp:txBody>
      <dsp:txXfrm>
        <a:off x="940797" y="1402312"/>
        <a:ext cx="4002889" cy="956103"/>
      </dsp:txXfrm>
    </dsp:sp>
    <dsp:sp modelId="{9285D8A8-1D63-4C45-A3E1-0545A1C11D35}">
      <dsp:nvSpPr>
        <dsp:cNvPr id="0" name=""/>
        <dsp:cNvSpPr/>
      </dsp:nvSpPr>
      <dsp:spPr>
        <a:xfrm rot="5403182">
          <a:off x="2851986" y="2477782"/>
          <a:ext cx="179242" cy="177729"/>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ACA21F-5707-4D82-861D-EF55650B58CB}">
      <dsp:nvSpPr>
        <dsp:cNvPr id="0" name=""/>
        <dsp:cNvSpPr/>
      </dsp:nvSpPr>
      <dsp:spPr>
        <a:xfrm>
          <a:off x="909507" y="2745133"/>
          <a:ext cx="4062381" cy="1606204"/>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原則として，解雇期間中の賃金も支払われる</a:t>
          </a:r>
          <a:endParaRPr kumimoji="1" lang="en-US" altLang="ja-JP" sz="2800" kern="1200" dirty="0"/>
        </a:p>
        <a:p>
          <a:pPr marL="0" lvl="0" indent="0" algn="ctr" defTabSz="1244600">
            <a:lnSpc>
              <a:spcPct val="90000"/>
            </a:lnSpc>
            <a:spcBef>
              <a:spcPct val="0"/>
            </a:spcBef>
            <a:spcAft>
              <a:spcPct val="35000"/>
            </a:spcAft>
            <a:buNone/>
          </a:pPr>
          <a:r>
            <a:rPr kumimoji="1" lang="ja-JP" altLang="en-US" sz="2800" kern="1200" dirty="0"/>
            <a:t>（</a:t>
          </a:r>
          <a:r>
            <a:rPr kumimoji="1" lang="ja-JP" altLang="en-US" sz="2800" kern="1200" dirty="0">
              <a:solidFill>
                <a:srgbClr val="FF0000"/>
              </a:solidFill>
            </a:rPr>
            <a:t>ﾊﾞｯｸﾍﾟｲ</a:t>
          </a:r>
          <a:r>
            <a:rPr kumimoji="1" lang="ja-JP" altLang="en-US" sz="2800" kern="1200" dirty="0"/>
            <a:t>）</a:t>
          </a:r>
        </a:p>
      </dsp:txBody>
      <dsp:txXfrm>
        <a:off x="956551" y="2792177"/>
        <a:ext cx="3968293" cy="1512116"/>
      </dsp:txXfrm>
    </dsp:sp>
    <dsp:sp modelId="{703C6CBC-4493-4877-8505-C0C41690ED27}">
      <dsp:nvSpPr>
        <dsp:cNvPr id="0" name=""/>
        <dsp:cNvSpPr/>
      </dsp:nvSpPr>
      <dsp:spPr>
        <a:xfrm>
          <a:off x="5542166" y="1512"/>
          <a:ext cx="4062381" cy="101559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a:t>不当解雇ではないと</a:t>
          </a:r>
          <a:endParaRPr kumimoji="1" lang="en-US" altLang="ja-JP" sz="2500" kern="1200"/>
        </a:p>
        <a:p>
          <a:pPr marL="0" lvl="0" indent="0" algn="ctr" defTabSz="1111250">
            <a:lnSpc>
              <a:spcPct val="90000"/>
            </a:lnSpc>
            <a:spcBef>
              <a:spcPct val="0"/>
            </a:spcBef>
            <a:spcAft>
              <a:spcPct val="35000"/>
            </a:spcAft>
            <a:buNone/>
          </a:pPr>
          <a:r>
            <a:rPr kumimoji="1" lang="ja-JP" altLang="en-US" sz="2500" kern="1200"/>
            <a:t>認定</a:t>
          </a:r>
        </a:p>
      </dsp:txBody>
      <dsp:txXfrm>
        <a:off x="5571912" y="31258"/>
        <a:ext cx="4002889" cy="956103"/>
      </dsp:txXfrm>
    </dsp:sp>
    <dsp:sp modelId="{E574FEB9-FA37-4CB2-9778-BBC5610A6531}">
      <dsp:nvSpPr>
        <dsp:cNvPr id="0" name=""/>
        <dsp:cNvSpPr/>
      </dsp:nvSpPr>
      <dsp:spPr>
        <a:xfrm rot="5400000">
          <a:off x="7484493" y="1105972"/>
          <a:ext cx="177729" cy="177729"/>
        </a:xfrm>
        <a:prstGeom prst="rightArrow">
          <a:avLst>
            <a:gd name="adj1" fmla="val 667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A18A7D-177D-4949-BEDD-7BE1449E178C}">
      <dsp:nvSpPr>
        <dsp:cNvPr id="0" name=""/>
        <dsp:cNvSpPr/>
      </dsp:nvSpPr>
      <dsp:spPr>
        <a:xfrm>
          <a:off x="5542166" y="1372566"/>
          <a:ext cx="4062381" cy="1015595"/>
        </a:xfrm>
        <a:prstGeom prst="roundRect">
          <a:avLst>
            <a:gd name="adj" fmla="val 1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a:t>労働者の請求は認められない</a:t>
          </a:r>
        </a:p>
      </dsp:txBody>
      <dsp:txXfrm>
        <a:off x="5571912" y="1402312"/>
        <a:ext cx="4002889" cy="95610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26" tIns="45713" rIns="91426" bIns="45713" rtlCol="0"/>
          <a:lstStyle>
            <a:lvl1pPr algn="r">
              <a:defRPr sz="1200"/>
            </a:lvl1pPr>
          </a:lstStyle>
          <a:p>
            <a:fld id="{B633EB2B-12A0-4C4E-A94E-A9849D8D30B2}" type="datetimeFigureOut">
              <a:rPr kumimoji="1" lang="ja-JP" altLang="en-US" smtClean="0"/>
              <a:t>2017/5/15</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26" tIns="45713" rIns="91426" bIns="45713" rtlCol="0" anchor="b"/>
          <a:lstStyle>
            <a:lvl1pPr algn="r">
              <a:defRPr sz="1200"/>
            </a:lvl1pPr>
          </a:lstStyle>
          <a:p>
            <a:fld id="{7A1A2983-C601-477D-97A3-A9FA6A4F3EB0}" type="slidenum">
              <a:rPr kumimoji="1" lang="ja-JP" altLang="en-US" smtClean="0"/>
              <a:t>‹#›</a:t>
            </a:fld>
            <a:endParaRPr kumimoji="1" lang="ja-JP" altLang="en-US"/>
          </a:p>
        </p:txBody>
      </p:sp>
    </p:spTree>
    <p:extLst>
      <p:ext uri="{BB962C8B-B14F-4D97-AF65-F5344CB8AC3E}">
        <p14:creationId xmlns:p14="http://schemas.microsoft.com/office/powerpoint/2010/main" val="3170628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3592E29-ADA7-49B4-9E1C-F458023391CD}" type="datetimeFigureOut">
              <a:rPr kumimoji="1" lang="ja-JP" altLang="en-US" smtClean="0"/>
              <a:t>2017/5/15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9BD3FBCA-7118-456A-8687-D0EC6D67DFBD}" type="slidenum">
              <a:rPr kumimoji="1" lang="ja-JP" altLang="en-US" smtClean="0"/>
              <a:t>‹#›</a:t>
            </a:fld>
            <a:endParaRPr kumimoji="1" lang="ja-JP" altLang="en-US"/>
          </a:p>
        </p:txBody>
      </p:sp>
    </p:spTree>
    <p:extLst>
      <p:ext uri="{BB962C8B-B14F-4D97-AF65-F5344CB8AC3E}">
        <p14:creationId xmlns:p14="http://schemas.microsoft.com/office/powerpoint/2010/main" val="38011574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BD3FBCA-7118-456A-8687-D0EC6D67DFBD}" type="slidenum">
              <a:rPr kumimoji="1" lang="ja-JP" altLang="en-US" smtClean="0"/>
              <a:t>1</a:t>
            </a:fld>
            <a:endParaRPr kumimoji="1" lang="ja-JP" altLang="en-US"/>
          </a:p>
        </p:txBody>
      </p:sp>
    </p:spTree>
    <p:extLst>
      <p:ext uri="{BB962C8B-B14F-4D97-AF65-F5344CB8AC3E}">
        <p14:creationId xmlns:p14="http://schemas.microsoft.com/office/powerpoint/2010/main" val="236292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5958DD1-3C19-4BF9-9816-81B12F983C43}" type="datetime1">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98387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DA785DD-D54E-4CA8-A3E2-277E8E66AD9B}" type="datetime1">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67074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B011CD2-E858-472D-B501-75797A4AD09A}" type="datetime1">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33806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74FEA7-E253-4D3F-B6F1-6287344CC358}"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4258409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31FB39-3281-4DF0-B15C-D89B31B3D816}"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6876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ECE22A-FE4E-4977-9F39-AC355678A1FB}"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2032736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6DA445F-1435-4EBF-AD99-844E7F9B20C3}" type="datetime1">
              <a:rPr kumimoji="1" lang="ja-JP" altLang="en-US" smtClean="0"/>
              <a:t>2017/5/15</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946807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D8F354F-1926-482B-B9AC-6ECF2E5B4AF1}" type="datetime1">
              <a:rPr kumimoji="1" lang="ja-JP" altLang="en-US" smtClean="0"/>
              <a:t>2017/5/15</a:t>
            </a:fld>
            <a:endParaRPr kumimoji="1" lang="ja-JP" altLang="en-US"/>
          </a:p>
        </p:txBody>
      </p:sp>
      <p:sp>
        <p:nvSpPr>
          <p:cNvPr id="8" name="Footer Placeholder 7"/>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921206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F9647DB-3DD2-4FD6-8AFA-9BFFACD44CBF}" type="datetime1">
              <a:rPr kumimoji="1" lang="ja-JP" altLang="en-US" smtClean="0"/>
              <a:t>2017/5/15</a:t>
            </a:fld>
            <a:endParaRPr kumimoji="1" lang="ja-JP" altLang="en-US"/>
          </a:p>
        </p:txBody>
      </p:sp>
      <p:sp>
        <p:nvSpPr>
          <p:cNvPr id="4" name="Footer Placeholder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910646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F99ED-436A-4757-8C7D-EF3DDC3C3540}" type="datetime1">
              <a:rPr kumimoji="1" lang="ja-JP" altLang="en-US" smtClean="0"/>
              <a:t>2017/5/15</a:t>
            </a:fld>
            <a:endParaRPr kumimoji="1" lang="ja-JP" altLang="en-US"/>
          </a:p>
        </p:txBody>
      </p:sp>
      <p:sp>
        <p:nvSpPr>
          <p:cNvPr id="3" name="Footer Placeholder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841897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F41622-9137-4925-B450-CC4BFA1EC387}" type="datetime1">
              <a:rPr kumimoji="1" lang="ja-JP" altLang="en-US" smtClean="0"/>
              <a:t>2017/5/15</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72900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4A5DBF2-8CD3-44F1-9872-90820AB96806}" type="datetime1">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487067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A8B53BD-477D-4A9D-A2F7-F83A6AF3AB06}" type="datetime1">
              <a:rPr kumimoji="1" lang="ja-JP" altLang="en-US" smtClean="0"/>
              <a:t>2017/5/15</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537062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678943-E7C9-40A2-8C9D-91BD74440D26}"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255910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9D2E30-4107-426C-83DD-6FF0A8ACD20A}"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825ED3-4163-4752-98DF-EF26A388C487}"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382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6EDB63B6-7141-4EF0-8938-317A8FAEE097}" type="datetime1">
              <a:rPr kumimoji="1" lang="ja-JP" altLang="en-US" smtClean="0"/>
              <a:t>2017/5/15</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909886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8A9D0A1E-FB2A-49D3-9D71-CFAF6F5B8166}" type="datetime1">
              <a:rPr kumimoji="1" lang="ja-JP" altLang="en-US" smtClean="0"/>
              <a:t>2017/5/15</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825ED3-4163-4752-98DF-EF26A388C487}"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7182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7CCB8947-694E-4590-978A-145278553A8E}" type="datetime1">
              <a:rPr kumimoji="1" lang="ja-JP" altLang="en-US" smtClean="0"/>
              <a:t>2017/5/15</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2242128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636174-9232-42CE-A9AA-3A5493D717FB}"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013988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B956F1-EF39-42AF-B772-73E5ECE45FB7}" type="datetime1">
              <a:rPr kumimoji="1" lang="ja-JP" altLang="en-US" smtClean="0"/>
              <a:t>2017/5/15</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211164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2C6A0B9-018D-46ED-95AA-F099526FABCF}" type="datetime1">
              <a:rPr kumimoji="1" lang="ja-JP" altLang="en-US" smtClean="0"/>
              <a:t>2017/5/15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6" name="スライド番号プレースホルダー 5"/>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94443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2A70C29-4FBB-4A62-B36F-E3E7BD35995C}" type="datetime1">
              <a:rPr kumimoji="1" lang="ja-JP" altLang="en-US" smtClean="0"/>
              <a:t>2017/5/15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30926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77AB72D-7751-4533-8DC4-7724319BB52F}" type="datetime1">
              <a:rPr kumimoji="1" lang="ja-JP" altLang="en-US" smtClean="0"/>
              <a:t>2017/5/15</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9" name="スライド番号プレースホルダー 8"/>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48220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53B9890-310D-465C-B89D-4019326BE551}" type="datetime1">
              <a:rPr kumimoji="1" lang="ja-JP" altLang="en-US" smtClean="0"/>
              <a:t>2017/5/15</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266452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9D2AD6-AA4A-4228-9C77-C2192CB25B62}" type="datetime1">
              <a:rPr kumimoji="1" lang="ja-JP" altLang="en-US" smtClean="0"/>
              <a:t>2017/5/15</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74654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267976-ACEF-47F2-A259-A8F739FA3F2F}" type="datetime1">
              <a:rPr kumimoji="1" lang="ja-JP" altLang="en-US" smtClean="0"/>
              <a:t>2017/5/15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231298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2DBBC16-771A-41FA-8395-6818375DE6AE}" type="datetime1">
              <a:rPr kumimoji="1" lang="ja-JP" altLang="en-US" smtClean="0"/>
              <a:t>2017/5/15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7" name="スライド番号プレースホルダー 6"/>
          <p:cNvSpPr>
            <a:spLocks noGrp="1"/>
          </p:cNvSpPr>
          <p:nvPr>
            <p:ph type="sldNum" sz="quarter" idx="12"/>
          </p:nvPr>
        </p:nvSpPr>
        <p:spPr/>
        <p:txBody>
          <a:body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13918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B0FD9-A25B-4CD1-80F8-1FB04FD3C068}" type="datetime1">
              <a:rPr kumimoji="1" lang="ja-JP" altLang="en-US" smtClean="0"/>
              <a:t>2017/5/15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Copyright © 2017 Takehisa Todo All Rights Reserved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2893986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E6A3AA3-AAAA-449C-91EE-2C7FC0AE5163}" type="datetime1">
              <a:rPr kumimoji="1" lang="ja-JP" altLang="en-US" smtClean="0"/>
              <a:t>2017/5/15</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kumimoji="1" lang="en-US" altLang="ja-JP"/>
              <a:t>Copyright © 2017 Takehisa Todo All Rights Reserved</a:t>
            </a:r>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0825ED3-4163-4752-98DF-EF26A388C487}" type="slidenum">
              <a:rPr kumimoji="1" lang="ja-JP" altLang="en-US" smtClean="0"/>
              <a:t>‹#›</a:t>
            </a:fld>
            <a:endParaRPr kumimoji="1" lang="ja-JP" altLang="en-US"/>
          </a:p>
        </p:txBody>
      </p:sp>
    </p:spTree>
    <p:extLst>
      <p:ext uri="{BB962C8B-B14F-4D97-AF65-F5344CB8AC3E}">
        <p14:creationId xmlns:p14="http://schemas.microsoft.com/office/powerpoint/2010/main" val="362548252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hf hdr="0" dt="0"/>
  <p:txStyles>
    <p:title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1258" y="318053"/>
            <a:ext cx="11930742" cy="2456084"/>
          </a:xfrm>
        </p:spPr>
        <p:txBody>
          <a:bodyPr>
            <a:noAutofit/>
          </a:bodyPr>
          <a:lstStyle/>
          <a:p>
            <a:pPr algn="ctr"/>
            <a:r>
              <a:rPr lang="ja-JP" altLang="en-US" sz="6600" dirty="0">
                <a:solidFill>
                  <a:schemeClr val="accent3"/>
                </a:solidFill>
              </a:rPr>
              <a:t>人事コンサルティングに活かす</a:t>
            </a:r>
            <a:br>
              <a:rPr lang="en-US" altLang="ja-JP" sz="6600" dirty="0">
                <a:solidFill>
                  <a:schemeClr val="accent3"/>
                </a:solidFill>
              </a:rPr>
            </a:br>
            <a:r>
              <a:rPr lang="ja-JP" altLang="en-US" sz="6600" dirty="0">
                <a:solidFill>
                  <a:schemeClr val="accent3"/>
                </a:solidFill>
              </a:rPr>
              <a:t>　労働紛争</a:t>
            </a:r>
            <a:r>
              <a:rPr lang="ja-JP" altLang="en-US" sz="6600">
                <a:solidFill>
                  <a:schemeClr val="accent3"/>
                </a:solidFill>
              </a:rPr>
              <a:t>対応の基礎</a:t>
            </a:r>
            <a:endParaRPr kumimoji="1" lang="ja-JP" altLang="en-US" sz="6600" dirty="0">
              <a:solidFill>
                <a:schemeClr val="accent3"/>
              </a:solidFill>
            </a:endParaRPr>
          </a:p>
        </p:txBody>
      </p:sp>
      <p:sp>
        <p:nvSpPr>
          <p:cNvPr id="3" name="サブタイトル 2"/>
          <p:cNvSpPr>
            <a:spLocks noGrp="1"/>
          </p:cNvSpPr>
          <p:nvPr>
            <p:ph type="subTitle" idx="1"/>
          </p:nvPr>
        </p:nvSpPr>
        <p:spPr>
          <a:xfrm>
            <a:off x="3020852" y="3509632"/>
            <a:ext cx="8447001" cy="2039815"/>
          </a:xfrm>
        </p:spPr>
        <p:txBody>
          <a:bodyPr>
            <a:noAutofit/>
          </a:bodyPr>
          <a:lstStyle/>
          <a:p>
            <a:pPr algn="l"/>
            <a:r>
              <a:rPr kumimoji="1" lang="ja-JP" altLang="en-US" sz="5400" dirty="0">
                <a:solidFill>
                  <a:schemeClr val="tx1"/>
                </a:solidFill>
              </a:rPr>
              <a:t>弁護士・中小企業診断士</a:t>
            </a:r>
            <a:endParaRPr kumimoji="1" lang="en-US" altLang="ja-JP" sz="5400" dirty="0">
              <a:solidFill>
                <a:schemeClr val="tx1"/>
              </a:solidFill>
            </a:endParaRPr>
          </a:p>
          <a:p>
            <a:pPr algn="l"/>
            <a:r>
              <a:rPr lang="ja-JP" altLang="en-US" sz="5400" dirty="0">
                <a:solidFill>
                  <a:schemeClr val="tx1"/>
                </a:solidFill>
              </a:rPr>
              <a:t>　　　　藤　堂　　武　久</a:t>
            </a:r>
            <a:endParaRPr kumimoji="1" lang="ja-JP" altLang="en-US" sz="5400" dirty="0">
              <a:solidFill>
                <a:schemeClr val="tx1"/>
              </a:solidFill>
            </a:endParaRPr>
          </a:p>
        </p:txBody>
      </p:sp>
      <p:sp>
        <p:nvSpPr>
          <p:cNvPr id="5" name="フッター プレースホルダー 4"/>
          <p:cNvSpPr>
            <a:spLocks noGrp="1"/>
          </p:cNvSpPr>
          <p:nvPr>
            <p:ph type="ftr" sz="quarter" idx="11"/>
          </p:nvPr>
        </p:nvSpPr>
        <p:spPr>
          <a:xfrm>
            <a:off x="4337538" y="5642811"/>
            <a:ext cx="5318918" cy="605589"/>
          </a:xfrm>
        </p:spPr>
        <p:txBody>
          <a:bodyPr/>
          <a:lstStyle/>
          <a:p>
            <a:r>
              <a:rPr kumimoji="1" lang="en-US" altLang="ja-JP" sz="1400"/>
              <a:t>Copyright © 2017 Takehisa Todo All Rights Reserved</a:t>
            </a:r>
            <a:endParaRPr kumimoji="1" lang="ja-JP" altLang="en-US" sz="1400"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a:t>
            </a:fld>
            <a:endParaRPr kumimoji="1" lang="ja-JP" altLang="en-US"/>
          </a:p>
        </p:txBody>
      </p:sp>
    </p:spTree>
    <p:extLst>
      <p:ext uri="{BB962C8B-B14F-4D97-AF65-F5344CB8AC3E}">
        <p14:creationId xmlns:p14="http://schemas.microsoft.com/office/powerpoint/2010/main" val="3959085679"/>
      </p:ext>
    </p:extLst>
  </p:cSld>
  <p:clrMapOvr>
    <a:masterClrMapping/>
  </p:clrMapOvr>
  <mc:AlternateContent xmlns:mc="http://schemas.openxmlformats.org/markup-compatibility/2006" xmlns:p14="http://schemas.microsoft.com/office/powerpoint/2010/main">
    <mc:Choice Requires="p14">
      <p:transition spd="slow" p14:dur="2000" advTm="34910"/>
    </mc:Choice>
    <mc:Fallback xmlns="">
      <p:transition spd="slow" advTm="349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5859463"/>
          </a:xfrm>
        </p:spPr>
        <p:txBody>
          <a:bodyPr>
            <a:noAutofit/>
          </a:bodyPr>
          <a:lstStyle/>
          <a:p>
            <a:r>
              <a:rPr kumimoji="1" lang="ja-JP" altLang="en-US" sz="13800" dirty="0"/>
              <a:t>女性の紹介</a:t>
            </a:r>
            <a:br>
              <a:rPr kumimoji="1" lang="en-US" altLang="ja-JP" sz="13800" dirty="0"/>
            </a:br>
            <a:r>
              <a:rPr kumimoji="1" lang="ja-JP" altLang="en-US" sz="13800" dirty="0"/>
              <a:t>　　</a:t>
            </a:r>
            <a:r>
              <a:rPr lang="ja-JP" altLang="en-US" sz="13800" dirty="0"/>
              <a:t>強要</a:t>
            </a:r>
            <a:endParaRPr kumimoji="1" lang="ja-JP" altLang="en-US" sz="13800" dirty="0"/>
          </a:p>
        </p:txBody>
      </p:sp>
    </p:spTree>
    <p:extLst>
      <p:ext uri="{BB962C8B-B14F-4D97-AF65-F5344CB8AC3E}">
        <p14:creationId xmlns:p14="http://schemas.microsoft.com/office/powerpoint/2010/main" val="4027034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0"/>
            <a:ext cx="12358254" cy="6858000"/>
          </a:xfrm>
          <a:prstGeom prst="rect">
            <a:avLst/>
          </a:prstGeom>
        </p:spPr>
      </p:pic>
    </p:spTree>
    <p:extLst>
      <p:ext uri="{BB962C8B-B14F-4D97-AF65-F5344CB8AC3E}">
        <p14:creationId xmlns:p14="http://schemas.microsoft.com/office/powerpoint/2010/main" val="34034300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18733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135428"/>
          </a:xfrm>
        </p:spPr>
        <p:txBody>
          <a:bodyPr>
            <a:noAutofit/>
          </a:bodyPr>
          <a:lstStyle/>
          <a:p>
            <a:r>
              <a:rPr kumimoji="1" lang="ja-JP" altLang="en-US" sz="13800" dirty="0"/>
              <a:t>セキュリティ</a:t>
            </a:r>
            <a:br>
              <a:rPr kumimoji="1" lang="en-US" altLang="ja-JP" sz="13800" dirty="0"/>
            </a:br>
            <a:r>
              <a:rPr kumimoji="1" lang="ja-JP" altLang="en-US" sz="13800" dirty="0"/>
              <a:t>　　記録</a:t>
            </a:r>
          </a:p>
        </p:txBody>
      </p:sp>
    </p:spTree>
    <p:extLst>
      <p:ext uri="{BB962C8B-B14F-4D97-AF65-F5344CB8AC3E}">
        <p14:creationId xmlns:p14="http://schemas.microsoft.com/office/powerpoint/2010/main" val="17274552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23900" dirty="0"/>
              <a:t>半年後</a:t>
            </a:r>
          </a:p>
        </p:txBody>
      </p:sp>
    </p:spTree>
    <p:extLst>
      <p:ext uri="{BB962C8B-B14F-4D97-AF65-F5344CB8AC3E}">
        <p14:creationId xmlns:p14="http://schemas.microsoft.com/office/powerpoint/2010/main" val="15496464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71429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83901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71797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38852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12258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224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5976938"/>
          </a:xfrm>
        </p:spPr>
        <p:txBody>
          <a:bodyPr>
            <a:normAutofit/>
          </a:bodyPr>
          <a:lstStyle/>
          <a:p>
            <a:r>
              <a:rPr kumimoji="1" lang="ja-JP" altLang="en-US" sz="11500" dirty="0"/>
              <a:t>ウーロン茶１缶</a:t>
            </a:r>
            <a:br>
              <a:rPr kumimoji="1" lang="en-US" altLang="ja-JP" sz="11500" dirty="0"/>
            </a:br>
            <a:r>
              <a:rPr lang="ja-JP" altLang="en-US" sz="11500" dirty="0"/>
              <a:t>　　３０００円</a:t>
            </a:r>
            <a:endParaRPr kumimoji="1" lang="ja-JP" altLang="en-US" sz="11500" dirty="0"/>
          </a:p>
        </p:txBody>
      </p:sp>
    </p:spTree>
    <p:extLst>
      <p:ext uri="{BB962C8B-B14F-4D97-AF65-F5344CB8AC3E}">
        <p14:creationId xmlns:p14="http://schemas.microsoft.com/office/powerpoint/2010/main" val="8013848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02671"/>
          </a:xfrm>
        </p:spPr>
        <p:txBody>
          <a:bodyPr>
            <a:normAutofit fontScale="90000"/>
          </a:bodyPr>
          <a:lstStyle/>
          <a:p>
            <a:r>
              <a:rPr kumimoji="1" lang="ja-JP" altLang="en-US" sz="19900" dirty="0"/>
              <a:t>１．２５倍</a:t>
            </a:r>
            <a:br>
              <a:rPr kumimoji="1" lang="en-US" altLang="ja-JP" sz="19900" dirty="0"/>
            </a:br>
            <a:r>
              <a:rPr kumimoji="1" lang="ja-JP" altLang="en-US" sz="19900" dirty="0"/>
              <a:t>１．５倍</a:t>
            </a:r>
            <a:br>
              <a:rPr kumimoji="1" lang="en-US" altLang="ja-JP" dirty="0"/>
            </a:br>
            <a:endParaRPr kumimoji="1" lang="ja-JP" altLang="en-US" dirty="0"/>
          </a:p>
        </p:txBody>
      </p:sp>
    </p:spTree>
    <p:extLst>
      <p:ext uri="{BB962C8B-B14F-4D97-AF65-F5344CB8AC3E}">
        <p14:creationId xmlns:p14="http://schemas.microsoft.com/office/powerpoint/2010/main" val="5167234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53627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365125"/>
            <a:ext cx="10515600" cy="6085551"/>
          </a:xfrm>
        </p:spPr>
        <p:txBody>
          <a:bodyPr>
            <a:noAutofit/>
          </a:bodyPr>
          <a:lstStyle/>
          <a:p>
            <a:r>
              <a:rPr kumimoji="1" lang="ja-JP" altLang="en-US" sz="34400" dirty="0"/>
              <a:t>辞表</a:t>
            </a:r>
          </a:p>
        </p:txBody>
      </p:sp>
    </p:spTree>
    <p:extLst>
      <p:ext uri="{BB962C8B-B14F-4D97-AF65-F5344CB8AC3E}">
        <p14:creationId xmlns:p14="http://schemas.microsoft.com/office/powerpoint/2010/main" val="37359649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94576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59136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19297"/>
          </a:xfrm>
        </p:spPr>
        <p:txBody>
          <a:bodyPr>
            <a:noAutofit/>
          </a:bodyPr>
          <a:lstStyle/>
          <a:p>
            <a:r>
              <a:rPr kumimoji="1" lang="ja-JP" altLang="en-US" sz="34400" dirty="0"/>
              <a:t>訴状</a:t>
            </a:r>
          </a:p>
        </p:txBody>
      </p:sp>
    </p:spTree>
    <p:extLst>
      <p:ext uri="{BB962C8B-B14F-4D97-AF65-F5344CB8AC3E}">
        <p14:creationId xmlns:p14="http://schemas.microsoft.com/office/powerpoint/2010/main" val="1200615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55895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52148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53961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569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81146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59608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45393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91225"/>
          </a:xfrm>
        </p:spPr>
        <p:txBody>
          <a:bodyPr>
            <a:normAutofit/>
          </a:bodyPr>
          <a:lstStyle/>
          <a:p>
            <a:r>
              <a:rPr kumimoji="1" lang="ja-JP" altLang="en-US" sz="13800" dirty="0"/>
              <a:t>６％</a:t>
            </a:r>
            <a:br>
              <a:rPr kumimoji="1" lang="en-US" altLang="ja-JP" sz="13800" dirty="0"/>
            </a:br>
            <a:br>
              <a:rPr lang="en-US" altLang="ja-JP" sz="13800" dirty="0"/>
            </a:br>
            <a:r>
              <a:rPr kumimoji="1" lang="ja-JP" altLang="en-US" sz="13800" dirty="0"/>
              <a:t>１４．６％</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122</a:t>
            </a:fld>
            <a:endParaRPr kumimoji="1" lang="ja-JP" altLang="en-US"/>
          </a:p>
        </p:txBody>
      </p:sp>
    </p:spTree>
    <p:extLst>
      <p:ext uri="{BB962C8B-B14F-4D97-AF65-F5344CB8AC3E}">
        <p14:creationId xmlns:p14="http://schemas.microsoft.com/office/powerpoint/2010/main" val="37577420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 </a:t>
            </a:r>
            <a:br>
              <a:rPr lang="ja-JP" altLang="ja-JP" dirty="0"/>
            </a:br>
            <a:r>
              <a:rPr lang="ja-JP" altLang="ja-JP" dirty="0"/>
              <a:t>　　付加金（労基法１１４条）</a:t>
            </a:r>
            <a:br>
              <a:rPr lang="ja-JP" altLang="ja-JP" dirty="0"/>
            </a:br>
            <a:endParaRPr kumimoji="1" lang="ja-JP" altLang="en-US" dirty="0"/>
          </a:p>
        </p:txBody>
      </p:sp>
      <p:sp>
        <p:nvSpPr>
          <p:cNvPr id="3" name="コンテンツ プレースホルダー 2"/>
          <p:cNvSpPr>
            <a:spLocks noGrp="1"/>
          </p:cNvSpPr>
          <p:nvPr>
            <p:ph idx="1"/>
          </p:nvPr>
        </p:nvSpPr>
        <p:spPr>
          <a:xfrm>
            <a:off x="838200" y="1492797"/>
            <a:ext cx="10515600" cy="5228677"/>
          </a:xfrm>
        </p:spPr>
        <p:txBody>
          <a:bodyPr>
            <a:normAutofit fontScale="85000" lnSpcReduction="20000"/>
          </a:bodyPr>
          <a:lstStyle/>
          <a:p>
            <a:r>
              <a:rPr lang="ja-JP" altLang="en-US" sz="4200" dirty="0"/>
              <a:t>上限は</a:t>
            </a:r>
            <a:r>
              <a:rPr lang="ja-JP" altLang="ja-JP" sz="4200" dirty="0"/>
              <a:t>割増賃金額と同額</a:t>
            </a:r>
            <a:endParaRPr lang="en-US" altLang="ja-JP" sz="4200" dirty="0"/>
          </a:p>
          <a:p>
            <a:r>
              <a:rPr lang="ja-JP" altLang="en-US" sz="4200" dirty="0"/>
              <a:t>→つまり，最大で</a:t>
            </a:r>
            <a:r>
              <a:rPr lang="ja-JP" altLang="en-US" sz="4200" dirty="0">
                <a:solidFill>
                  <a:srgbClr val="FF0000"/>
                </a:solidFill>
              </a:rPr>
              <a:t>２倍</a:t>
            </a:r>
            <a:r>
              <a:rPr lang="ja-JP" altLang="en-US" sz="4200" dirty="0"/>
              <a:t>の金額になる。</a:t>
            </a:r>
            <a:endParaRPr lang="ja-JP" altLang="ja-JP" sz="4200" dirty="0"/>
          </a:p>
          <a:p>
            <a:r>
              <a:rPr lang="ja-JP" altLang="ja-JP" sz="4200" dirty="0"/>
              <a:t>（</a:t>
            </a:r>
            <a:r>
              <a:rPr lang="ja-JP" altLang="en-US" sz="4200" dirty="0"/>
              <a:t>しかも，</a:t>
            </a:r>
            <a:r>
              <a:rPr lang="ja-JP" altLang="ja-JP" sz="4200" dirty="0"/>
              <a:t>判決確定日の翌日から年５％の遅延損害金も）</a:t>
            </a:r>
          </a:p>
          <a:p>
            <a:r>
              <a:rPr lang="ja-JP" altLang="ja-JP" sz="4200" dirty="0"/>
              <a:t>松山石油事件：大阪地判平成１３・１０・１９労判８２０号１５頁</a:t>
            </a:r>
          </a:p>
          <a:p>
            <a:r>
              <a:rPr lang="ja-JP" altLang="ja-JP" sz="4200" dirty="0"/>
              <a:t>　「付加金の支払い請求については，使用者による同法違反の程度や態様，労働者が受けた不利益の性質や内容，前記違反に至る経緯やその後の使用者の対応などの</a:t>
            </a:r>
            <a:r>
              <a:rPr lang="ja-JP" altLang="ja-JP" sz="4200" dirty="0">
                <a:solidFill>
                  <a:srgbClr val="FF0000"/>
                </a:solidFill>
              </a:rPr>
              <a:t>諸事情を考慮</a:t>
            </a:r>
            <a:r>
              <a:rPr lang="ja-JP" altLang="ja-JP" sz="4200" dirty="0"/>
              <a:t>してその支払いの可否および金額を検討するのが妥当である。」</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2016 Takehisa Todo All Rights Reserved</a:t>
            </a:r>
            <a:endParaRPr kumimoji="1" lang="ja-JP" altLang="en-US"/>
          </a:p>
        </p:txBody>
      </p:sp>
    </p:spTree>
    <p:extLst>
      <p:ext uri="{BB962C8B-B14F-4D97-AF65-F5344CB8AC3E}">
        <p14:creationId xmlns:p14="http://schemas.microsoft.com/office/powerpoint/2010/main" val="1758193505"/>
      </p:ext>
    </p:extLst>
  </p:cSld>
  <p:clrMapOvr>
    <a:masterClrMapping/>
  </p:clrMapOvr>
  <mc:AlternateContent xmlns:mc="http://schemas.openxmlformats.org/markup-compatibility/2006" xmlns:p14="http://schemas.microsoft.com/office/powerpoint/2010/main">
    <mc:Choice Requires="p14">
      <p:transition spd="slow" p14:dur="2000" advTm="76990"/>
    </mc:Choice>
    <mc:Fallback xmlns="">
      <p:transition spd="slow" advTm="76990"/>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ポイント</a:t>
            </a:r>
          </a:p>
        </p:txBody>
      </p:sp>
      <p:sp>
        <p:nvSpPr>
          <p:cNvPr id="3" name="コンテンツ プレースホルダー 2"/>
          <p:cNvSpPr>
            <a:spLocks noGrp="1"/>
          </p:cNvSpPr>
          <p:nvPr>
            <p:ph idx="1"/>
          </p:nvPr>
        </p:nvSpPr>
        <p:spPr/>
        <p:txBody>
          <a:bodyPr>
            <a:normAutofit/>
          </a:bodyPr>
          <a:lstStyle/>
          <a:p>
            <a:pPr marL="0" indent="0">
              <a:buNone/>
            </a:pPr>
            <a:endParaRPr kumimoji="1" lang="en-US" altLang="ja-JP" sz="5400" dirty="0"/>
          </a:p>
          <a:p>
            <a:pPr marL="0" indent="0">
              <a:buNone/>
            </a:pPr>
            <a:r>
              <a:rPr lang="ja-JP" altLang="en-US" sz="5400" dirty="0"/>
              <a:t>第一審判決で付加金の支払いを命ずる判決が出ても，</a:t>
            </a:r>
            <a:r>
              <a:rPr lang="ja-JP" altLang="en-US" sz="5400" dirty="0">
                <a:solidFill>
                  <a:srgbClr val="FF0000"/>
                </a:solidFill>
              </a:rPr>
              <a:t>控訴</a:t>
            </a:r>
            <a:r>
              <a:rPr lang="ja-JP" altLang="en-US" sz="5400" dirty="0"/>
              <a:t>をして，その間に支払ってしまうという手段がある。</a:t>
            </a:r>
            <a:endParaRPr kumimoji="1" lang="ja-JP" altLang="en-US" sz="5400"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2016 Takehisa Todo All Rights Reserved</a:t>
            </a:r>
            <a:endParaRPr kumimoji="1" lang="ja-JP" altLang="en-US"/>
          </a:p>
        </p:txBody>
      </p:sp>
    </p:spTree>
    <p:extLst>
      <p:ext uri="{BB962C8B-B14F-4D97-AF65-F5344CB8AC3E}">
        <p14:creationId xmlns:p14="http://schemas.microsoft.com/office/powerpoint/2010/main" val="866864062"/>
      </p:ext>
    </p:extLst>
  </p:cSld>
  <p:clrMapOvr>
    <a:masterClrMapping/>
  </p:clrMapOvr>
  <mc:AlternateContent xmlns:mc="http://schemas.openxmlformats.org/markup-compatibility/2006" xmlns:p14="http://schemas.microsoft.com/office/powerpoint/2010/main">
    <mc:Choice Requires="p14">
      <p:transition spd="slow" p14:dur="2000" advTm="42609"/>
    </mc:Choice>
    <mc:Fallback xmlns="">
      <p:transition spd="slow" advTm="426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賃金の支払の確保に関する法律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b="1" dirty="0"/>
              <a:t>第六条</a:t>
            </a:r>
            <a:r>
              <a:rPr lang="ja-JP" altLang="en-US" dirty="0"/>
              <a:t> 　事業主は、その事業を退職した労働者に係る賃金（退職手当を除く。以下この条において同じ。）の全部又は一部をその退職の日（退職の日後に支払期日が到来する賃金に</a:t>
            </a:r>
            <a:r>
              <a:rPr lang="ja-JP" altLang="en-US" dirty="0" err="1"/>
              <a:t>あつては</a:t>
            </a:r>
            <a:r>
              <a:rPr lang="ja-JP" altLang="en-US" dirty="0"/>
              <a:t>、当該支払期日。以下この条において同じ。）までに支払わなかつた場合には、当該労働者に対し、当該</a:t>
            </a:r>
            <a:r>
              <a:rPr lang="ja-JP" altLang="en-US" dirty="0">
                <a:solidFill>
                  <a:srgbClr val="FF0000"/>
                </a:solidFill>
              </a:rPr>
              <a:t>退職の日の翌日から</a:t>
            </a:r>
            <a:r>
              <a:rPr lang="ja-JP" altLang="en-US" dirty="0"/>
              <a:t>その支払をする日までの期間について、その日数に応じ、当該退職の日の経過後まだ支払われていない賃金の額に</a:t>
            </a:r>
            <a:r>
              <a:rPr lang="ja-JP" altLang="en-US" dirty="0">
                <a:solidFill>
                  <a:srgbClr val="FF0000"/>
                </a:solidFill>
              </a:rPr>
              <a:t>年十四・六パーセント</a:t>
            </a:r>
            <a:r>
              <a:rPr lang="ja-JP" altLang="en-US" dirty="0"/>
              <a:t>を超えない範囲内で政令で定める率を乗じて得た金額を遅延利息として支払わなければならない。 </a:t>
            </a:r>
          </a:p>
          <a:p>
            <a:r>
              <a:rPr lang="ja-JP" altLang="en-US" b="1" dirty="0"/>
              <a:t>２ </a:t>
            </a:r>
            <a:r>
              <a:rPr lang="ja-JP" altLang="en-US" dirty="0"/>
              <a:t>　前項の規定は、賃金の支払の遅滞が天災地変その他の</a:t>
            </a:r>
            <a:r>
              <a:rPr lang="ja-JP" altLang="en-US" dirty="0">
                <a:solidFill>
                  <a:srgbClr val="FF0000"/>
                </a:solidFill>
              </a:rPr>
              <a:t>やむを得ない事由</a:t>
            </a:r>
            <a:r>
              <a:rPr lang="ja-JP" altLang="en-US" dirty="0"/>
              <a:t>で厚生労働省令で定めるものによるものである場合には、その事由の存する期間について適用しない。</a:t>
            </a:r>
          </a:p>
          <a:p>
            <a:pPr marL="0" indent="0">
              <a:buNone/>
            </a:pP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125</a:t>
            </a:fld>
            <a:endParaRPr kumimoji="1" lang="ja-JP" altLang="en-US"/>
          </a:p>
        </p:txBody>
      </p:sp>
    </p:spTree>
    <p:extLst>
      <p:ext uri="{BB962C8B-B14F-4D97-AF65-F5344CB8AC3E}">
        <p14:creationId xmlns:p14="http://schemas.microsoft.com/office/powerpoint/2010/main" val="25900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会社が倒産した場合</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3200" dirty="0"/>
              <a:t>労働者健康福祉機構の</a:t>
            </a:r>
            <a:r>
              <a:rPr kumimoji="1" lang="ja-JP" altLang="en-US" sz="3200" dirty="0">
                <a:solidFill>
                  <a:srgbClr val="FF0000"/>
                </a:solidFill>
              </a:rPr>
              <a:t>未払賃金立替払い制度</a:t>
            </a:r>
            <a:r>
              <a:rPr kumimoji="1" lang="ja-JP" altLang="en-US" sz="3200" dirty="0"/>
              <a:t>で</a:t>
            </a:r>
            <a:r>
              <a:rPr kumimoji="1" lang="ja-JP" altLang="en-US" sz="3200" dirty="0">
                <a:solidFill>
                  <a:srgbClr val="FF0000"/>
                </a:solidFill>
              </a:rPr>
              <a:t>８割</a:t>
            </a:r>
            <a:r>
              <a:rPr kumimoji="1" lang="ja-JP" altLang="en-US" sz="3200" dirty="0"/>
              <a:t>もらえる可能性</a:t>
            </a:r>
            <a:endParaRPr kumimoji="1" lang="en-US" altLang="ja-JP" sz="3200" dirty="0"/>
          </a:p>
          <a:p>
            <a:pPr marL="0" indent="0">
              <a:buNone/>
            </a:pPr>
            <a:r>
              <a:rPr lang="ja-JP" altLang="en-US" sz="3200" dirty="0"/>
              <a:t>ただし，条件や上限がある。</a:t>
            </a:r>
            <a:endParaRPr lang="en-US" altLang="ja-JP" sz="3200" dirty="0"/>
          </a:p>
          <a:p>
            <a:pPr marL="0" indent="0">
              <a:buNone/>
            </a:pPr>
            <a:r>
              <a:rPr kumimoji="1" lang="ja-JP" altLang="en-US" sz="3200" dirty="0"/>
              <a:t>・１年以上継続した事業</a:t>
            </a:r>
            <a:endParaRPr kumimoji="1" lang="en-US" altLang="ja-JP" sz="3200" dirty="0"/>
          </a:p>
          <a:p>
            <a:pPr marL="0" indent="0">
              <a:buNone/>
            </a:pPr>
            <a:r>
              <a:rPr lang="ja-JP" altLang="en-US" sz="3200" dirty="0"/>
              <a:t>・法律上または事実上の倒産</a:t>
            </a:r>
            <a:endParaRPr lang="en-US" altLang="ja-JP" sz="3200" dirty="0"/>
          </a:p>
          <a:p>
            <a:pPr marL="0" indent="0">
              <a:buNone/>
            </a:pPr>
            <a:r>
              <a:rPr lang="ja-JP" altLang="en-US" sz="3200" dirty="0"/>
              <a:t>・倒産の６か月前から２年以内に退職した者</a:t>
            </a:r>
            <a:endParaRPr lang="en-US" altLang="ja-JP" sz="3200" dirty="0"/>
          </a:p>
          <a:p>
            <a:pPr marL="0" indent="0">
              <a:buNone/>
            </a:pPr>
            <a:r>
              <a:rPr kumimoji="1" lang="ja-JP" altLang="en-US" sz="3200" dirty="0"/>
              <a:t>・年齢による支給額の上限がある</a:t>
            </a:r>
            <a:endParaRPr kumimoji="1" lang="en-US" altLang="ja-JP" sz="3200" dirty="0"/>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126</a:t>
            </a:fld>
            <a:endParaRPr kumimoji="1" lang="ja-JP" altLang="en-US"/>
          </a:p>
        </p:txBody>
      </p:sp>
    </p:spTree>
    <p:extLst>
      <p:ext uri="{BB962C8B-B14F-4D97-AF65-F5344CB8AC3E}">
        <p14:creationId xmlns:p14="http://schemas.microsoft.com/office/powerpoint/2010/main" val="136689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91225"/>
          </a:xfrm>
        </p:spPr>
        <p:txBody>
          <a:bodyPr>
            <a:normAutofit/>
          </a:bodyPr>
          <a:lstStyle/>
          <a:p>
            <a:r>
              <a:rPr kumimoji="1" lang="ja-JP" altLang="en-US" sz="11500" dirty="0"/>
              <a:t>①（</a:t>
            </a:r>
            <a:r>
              <a:rPr kumimoji="1" lang="ja-JP" altLang="en-US" sz="11500" dirty="0">
                <a:solidFill>
                  <a:srgbClr val="FF0000"/>
                </a:solidFill>
              </a:rPr>
              <a:t>正確な法的知識</a:t>
            </a:r>
            <a:r>
              <a:rPr kumimoji="1" lang="ja-JP" altLang="en-US" sz="11500" dirty="0"/>
              <a:t>）を把握</a:t>
            </a:r>
            <a:br>
              <a:rPr kumimoji="1" lang="en-US" altLang="ja-JP" sz="11500" dirty="0"/>
            </a:br>
            <a:r>
              <a:rPr lang="ja-JP" altLang="en-US" sz="11500" dirty="0"/>
              <a:t>　⇒誤解が多い</a:t>
            </a:r>
            <a:endParaRPr kumimoji="1" lang="ja-JP" altLang="en-US" sz="115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127</a:t>
            </a:fld>
            <a:endParaRPr kumimoji="1" lang="ja-JP" altLang="en-US"/>
          </a:p>
        </p:txBody>
      </p:sp>
    </p:spTree>
    <p:extLst>
      <p:ext uri="{BB962C8B-B14F-4D97-AF65-F5344CB8AC3E}">
        <p14:creationId xmlns:p14="http://schemas.microsoft.com/office/powerpoint/2010/main" val="16933208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643789"/>
          </a:xfrm>
        </p:spPr>
        <p:txBody>
          <a:bodyPr>
            <a:noAutofit/>
          </a:bodyPr>
          <a:lstStyle/>
          <a:p>
            <a:r>
              <a:rPr kumimoji="1" lang="ja-JP" altLang="en-US" sz="9600" dirty="0"/>
              <a:t>②</a:t>
            </a:r>
            <a:br>
              <a:rPr kumimoji="1" lang="en-US" altLang="ja-JP" sz="9600" dirty="0"/>
            </a:br>
            <a:r>
              <a:rPr kumimoji="1" lang="ja-JP" altLang="en-US" sz="9600" dirty="0"/>
              <a:t>（</a:t>
            </a:r>
            <a:r>
              <a:rPr lang="ja-JP" altLang="en-US" sz="9600" dirty="0">
                <a:solidFill>
                  <a:srgbClr val="FF0000"/>
                </a:solidFill>
              </a:rPr>
              <a:t>変形労働時間制</a:t>
            </a:r>
            <a:r>
              <a:rPr kumimoji="1" lang="ja-JP" altLang="en-US" sz="9600" dirty="0"/>
              <a:t>）適用できないか調べる</a:t>
            </a:r>
            <a:r>
              <a:rPr lang="ja-JP" altLang="en-US" sz="9600" dirty="0"/>
              <a:t>⇒法の特例</a:t>
            </a:r>
            <a:endParaRPr kumimoji="1" lang="ja-JP" altLang="en-US" sz="96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128</a:t>
            </a:fld>
            <a:endParaRPr kumimoji="1" lang="ja-JP" altLang="en-US"/>
          </a:p>
        </p:txBody>
      </p:sp>
    </p:spTree>
    <p:extLst>
      <p:ext uri="{BB962C8B-B14F-4D97-AF65-F5344CB8AC3E}">
        <p14:creationId xmlns:p14="http://schemas.microsoft.com/office/powerpoint/2010/main" val="33988752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839732"/>
          </a:xfrm>
        </p:spPr>
        <p:txBody>
          <a:bodyPr>
            <a:normAutofit fontScale="90000"/>
          </a:bodyPr>
          <a:lstStyle/>
          <a:p>
            <a:r>
              <a:rPr kumimoji="1" lang="ja-JP" altLang="en-US" sz="9800" dirty="0"/>
              <a:t>③（</a:t>
            </a:r>
            <a:r>
              <a:rPr kumimoji="1" lang="ja-JP" altLang="en-US" sz="9800" dirty="0">
                <a:solidFill>
                  <a:srgbClr val="FF0000"/>
                </a:solidFill>
              </a:rPr>
              <a:t>労働時間自体を</a:t>
            </a:r>
            <a:br>
              <a:rPr kumimoji="1" lang="en-US" altLang="ja-JP" sz="9800" dirty="0">
                <a:solidFill>
                  <a:srgbClr val="FF0000"/>
                </a:solidFill>
              </a:rPr>
            </a:br>
            <a:r>
              <a:rPr lang="ja-JP" altLang="en-US" sz="9800" dirty="0">
                <a:solidFill>
                  <a:srgbClr val="FF0000"/>
                </a:solidFill>
              </a:rPr>
              <a:t>　　</a:t>
            </a:r>
            <a:r>
              <a:rPr kumimoji="1" lang="ja-JP" altLang="en-US" sz="9800" dirty="0">
                <a:solidFill>
                  <a:srgbClr val="FF0000"/>
                </a:solidFill>
              </a:rPr>
              <a:t>減らすアイデア</a:t>
            </a:r>
            <a:r>
              <a:rPr kumimoji="1" lang="ja-JP" altLang="en-US" sz="9800" dirty="0"/>
              <a:t>）を</a:t>
            </a:r>
            <a:br>
              <a:rPr kumimoji="1" lang="en-US" altLang="ja-JP" sz="9800" dirty="0"/>
            </a:br>
            <a:r>
              <a:rPr lang="ja-JP" altLang="en-US" sz="9800" dirty="0"/>
              <a:t>　　　試してみる</a:t>
            </a:r>
            <a:br>
              <a:rPr kumimoji="1" lang="en-US" altLang="ja-JP" sz="7200" dirty="0"/>
            </a:br>
            <a:r>
              <a:rPr lang="ja-JP" altLang="en-US" sz="7200" dirty="0"/>
              <a:t>　</a:t>
            </a:r>
            <a:endParaRPr kumimoji="1" lang="ja-JP" altLang="en-US" sz="72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129</a:t>
            </a:fld>
            <a:endParaRPr kumimoji="1" lang="ja-JP" altLang="en-US"/>
          </a:p>
        </p:txBody>
      </p:sp>
    </p:spTree>
    <p:extLst>
      <p:ext uri="{BB962C8B-B14F-4D97-AF65-F5344CB8AC3E}">
        <p14:creationId xmlns:p14="http://schemas.microsoft.com/office/powerpoint/2010/main" val="54844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5824538"/>
          </a:xfrm>
        </p:spPr>
        <p:txBody>
          <a:bodyPr>
            <a:normAutofit/>
          </a:bodyPr>
          <a:lstStyle/>
          <a:p>
            <a:r>
              <a:rPr lang="ja-JP" altLang="en-US" sz="19900" dirty="0"/>
              <a:t>職員旅行</a:t>
            </a:r>
            <a:endParaRPr kumimoji="1" lang="ja-JP" altLang="en-US" sz="19900" dirty="0"/>
          </a:p>
        </p:txBody>
      </p:sp>
    </p:spTree>
    <p:extLst>
      <p:ext uri="{BB962C8B-B14F-4D97-AF65-F5344CB8AC3E}">
        <p14:creationId xmlns:p14="http://schemas.microsoft.com/office/powerpoint/2010/main" val="187924029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562146"/>
          </a:xfrm>
        </p:spPr>
        <p:txBody>
          <a:bodyPr>
            <a:normAutofit fontScale="90000"/>
          </a:bodyPr>
          <a:lstStyle/>
          <a:p>
            <a:r>
              <a:rPr lang="ja-JP" altLang="en-US" sz="6700" dirty="0"/>
              <a:t>・時間内に集中する</a:t>
            </a:r>
            <a:br>
              <a:rPr lang="en-US" altLang="ja-JP" sz="6700" dirty="0"/>
            </a:br>
            <a:r>
              <a:rPr lang="ja-JP" altLang="en-US" sz="6700" dirty="0"/>
              <a:t>　　仕組み作り</a:t>
            </a:r>
            <a:br>
              <a:rPr lang="en-US" altLang="ja-JP" sz="6700" dirty="0"/>
            </a:br>
            <a:r>
              <a:rPr lang="ja-JP" altLang="en-US" sz="6700" dirty="0"/>
              <a:t>⇒ノー残業デー設定</a:t>
            </a:r>
            <a:br>
              <a:rPr lang="en-US" altLang="ja-JP" sz="6700" dirty="0"/>
            </a:br>
            <a:r>
              <a:rPr lang="ja-JP" altLang="en-US" sz="6700" dirty="0"/>
              <a:t>⇒パソコン強制</a:t>
            </a:r>
            <a:br>
              <a:rPr lang="en-US" altLang="ja-JP" sz="6700" dirty="0"/>
            </a:br>
            <a:r>
              <a:rPr lang="ja-JP" altLang="en-US" sz="6700" dirty="0"/>
              <a:t>　　シャットダウン時刻</a:t>
            </a:r>
            <a:br>
              <a:rPr lang="en-US" altLang="ja-JP" sz="6700" dirty="0"/>
            </a:br>
            <a:r>
              <a:rPr lang="ja-JP" altLang="en-US" sz="6700" dirty="0"/>
              <a:t>⇒残業許可制</a:t>
            </a:r>
            <a:br>
              <a:rPr lang="en-US" altLang="ja-JP" sz="6700" dirty="0"/>
            </a:br>
            <a:r>
              <a:rPr lang="ja-JP" altLang="en-US" sz="6700" dirty="0"/>
              <a:t>⇒明示の残業禁止命令</a:t>
            </a:r>
            <a:br>
              <a:rPr lang="en-US" altLang="ja-JP" dirty="0"/>
            </a:br>
            <a:r>
              <a:rPr lang="ja-JP" altLang="en-US" dirty="0"/>
              <a:t>　</a:t>
            </a: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130</a:t>
            </a:fld>
            <a:endParaRPr kumimoji="1" lang="ja-JP" altLang="en-US"/>
          </a:p>
        </p:txBody>
      </p:sp>
    </p:spTree>
    <p:extLst>
      <p:ext uri="{BB962C8B-B14F-4D97-AF65-F5344CB8AC3E}">
        <p14:creationId xmlns:p14="http://schemas.microsoft.com/office/powerpoint/2010/main" val="38338800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709104"/>
          </a:xfrm>
        </p:spPr>
        <p:txBody>
          <a:bodyPr/>
          <a:lstStyle/>
          <a:p>
            <a:r>
              <a:rPr kumimoji="1" lang="ja-JP" altLang="en-US" sz="7200" dirty="0"/>
              <a:t>多能工制</a:t>
            </a:r>
            <a:br>
              <a:rPr kumimoji="1" lang="en-US" altLang="ja-JP" sz="7200" dirty="0"/>
            </a:br>
            <a:r>
              <a:rPr lang="ja-JP" altLang="en-US" sz="7200" dirty="0"/>
              <a:t>・多能職制</a:t>
            </a:r>
            <a:br>
              <a:rPr lang="en-US" altLang="ja-JP" sz="7200" dirty="0"/>
            </a:br>
            <a:r>
              <a:rPr lang="ja-JP" altLang="en-US" sz="7200" dirty="0"/>
              <a:t>・複数担当制</a:t>
            </a:r>
            <a:br>
              <a:rPr lang="en-US" altLang="ja-JP" sz="7200" dirty="0"/>
            </a:br>
            <a:r>
              <a:rPr lang="ja-JP" altLang="en-US" sz="7200" dirty="0"/>
              <a:t>⇒マニュアル作り</a:t>
            </a:r>
            <a:br>
              <a:rPr lang="en-US" altLang="ja-JP" sz="7200" dirty="0"/>
            </a:br>
            <a:r>
              <a:rPr lang="ja-JP" altLang="en-US" sz="7200" dirty="0"/>
              <a:t>⇒ジョブローテーション</a:t>
            </a:r>
            <a:br>
              <a:rPr lang="en-US" altLang="ja-JP" dirty="0"/>
            </a:b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131</a:t>
            </a:fld>
            <a:endParaRPr kumimoji="1" lang="ja-JP" altLang="en-US"/>
          </a:p>
        </p:txBody>
      </p:sp>
    </p:spTree>
    <p:extLst>
      <p:ext uri="{BB962C8B-B14F-4D97-AF65-F5344CB8AC3E}">
        <p14:creationId xmlns:p14="http://schemas.microsoft.com/office/powerpoint/2010/main" val="24600954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692775"/>
          </a:xfrm>
        </p:spPr>
        <p:txBody>
          <a:bodyPr>
            <a:noAutofit/>
          </a:bodyPr>
          <a:lstStyle/>
          <a:p>
            <a:r>
              <a:rPr lang="ja-JP" altLang="ja-JP" sz="6000" dirty="0"/>
              <a:t>「</a:t>
            </a:r>
            <a:r>
              <a:rPr lang="en-US" altLang="ja-JP" sz="6000" dirty="0"/>
              <a:t>ECRS</a:t>
            </a:r>
            <a:r>
              <a:rPr lang="ja-JP" altLang="ja-JP" sz="6000" dirty="0"/>
              <a:t>」</a:t>
            </a:r>
            <a:br>
              <a:rPr lang="en-US" altLang="ja-JP" sz="6000" dirty="0"/>
            </a:br>
            <a:r>
              <a:rPr lang="en-US" altLang="ja-JP" sz="6000" dirty="0"/>
              <a:t>Eliminate</a:t>
            </a:r>
            <a:r>
              <a:rPr lang="ja-JP" altLang="ja-JP" sz="6000" dirty="0"/>
              <a:t>→排除：なく</a:t>
            </a:r>
            <a:r>
              <a:rPr lang="ja-JP" altLang="en-US" sz="6000" dirty="0"/>
              <a:t>す</a:t>
            </a:r>
            <a:br>
              <a:rPr lang="ja-JP" altLang="ja-JP" sz="6000" dirty="0"/>
            </a:br>
            <a:r>
              <a:rPr lang="en-US" altLang="ja-JP" sz="6000" dirty="0"/>
              <a:t>Combine</a:t>
            </a:r>
            <a:r>
              <a:rPr lang="ja-JP" altLang="ja-JP" sz="6000" dirty="0"/>
              <a:t>→結合：一緒に</a:t>
            </a:r>
            <a:r>
              <a:rPr lang="ja-JP" altLang="en-US" sz="6000" dirty="0"/>
              <a:t>行う</a:t>
            </a:r>
            <a:br>
              <a:rPr lang="ja-JP" altLang="ja-JP" sz="6000" dirty="0"/>
            </a:br>
            <a:r>
              <a:rPr lang="en-US" altLang="ja-JP" sz="6000" dirty="0"/>
              <a:t>Rearrange</a:t>
            </a:r>
            <a:r>
              <a:rPr lang="ja-JP" altLang="ja-JP" sz="6000" dirty="0"/>
              <a:t>→交換：順序を変更</a:t>
            </a:r>
            <a:br>
              <a:rPr lang="ja-JP" altLang="ja-JP" sz="6000" dirty="0"/>
            </a:br>
            <a:r>
              <a:rPr lang="en-US" altLang="ja-JP" sz="6000" dirty="0"/>
              <a:t>Simplify</a:t>
            </a:r>
            <a:r>
              <a:rPr lang="ja-JP" altLang="ja-JP" sz="6000" dirty="0"/>
              <a:t>→簡素化：単純</a:t>
            </a:r>
            <a:r>
              <a:rPr lang="ja-JP" altLang="en-US" sz="6000" dirty="0"/>
              <a:t>化</a:t>
            </a:r>
            <a:endParaRPr kumimoji="1" lang="ja-JP" altLang="en-US" sz="60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132</a:t>
            </a:fld>
            <a:endParaRPr kumimoji="1" lang="ja-JP" altLang="en-US"/>
          </a:p>
        </p:txBody>
      </p:sp>
    </p:spTree>
    <p:extLst>
      <p:ext uri="{BB962C8B-B14F-4D97-AF65-F5344CB8AC3E}">
        <p14:creationId xmlns:p14="http://schemas.microsoft.com/office/powerpoint/2010/main" val="7134724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790746"/>
          </a:xfrm>
        </p:spPr>
        <p:txBody>
          <a:bodyPr>
            <a:noAutofit/>
          </a:bodyPr>
          <a:lstStyle/>
          <a:p>
            <a:r>
              <a:rPr lang="ja-JP" altLang="ja-JP" sz="8000" dirty="0"/>
              <a:t>「３</a:t>
            </a:r>
            <a:r>
              <a:rPr lang="en-US" altLang="ja-JP" sz="8000" dirty="0"/>
              <a:t>S</a:t>
            </a:r>
            <a:r>
              <a:rPr lang="ja-JP" altLang="ja-JP" sz="8000" dirty="0"/>
              <a:t>」</a:t>
            </a:r>
            <a:br>
              <a:rPr lang="en-US" altLang="ja-JP" sz="8000" dirty="0"/>
            </a:br>
            <a:r>
              <a:rPr lang="en-US" altLang="ja-JP" sz="8000" dirty="0"/>
              <a:t>Simplification</a:t>
            </a:r>
            <a:r>
              <a:rPr lang="ja-JP" altLang="ja-JP" sz="8000" dirty="0"/>
              <a:t>：単純化</a:t>
            </a:r>
            <a:br>
              <a:rPr lang="en-US" altLang="ja-JP" sz="8000" dirty="0"/>
            </a:br>
            <a:r>
              <a:rPr lang="en-US" altLang="ja-JP" sz="8000" dirty="0"/>
              <a:t>Standardization</a:t>
            </a:r>
            <a:r>
              <a:rPr lang="ja-JP" altLang="ja-JP" sz="8000" dirty="0"/>
              <a:t>：標準化</a:t>
            </a:r>
            <a:br>
              <a:rPr lang="en-US" altLang="ja-JP" sz="8000" dirty="0"/>
            </a:br>
            <a:r>
              <a:rPr lang="en-US" altLang="ja-JP" sz="8000" dirty="0"/>
              <a:t>Specialization</a:t>
            </a:r>
            <a:r>
              <a:rPr lang="ja-JP" altLang="ja-JP" sz="8000" dirty="0"/>
              <a:t>：専門化</a:t>
            </a:r>
            <a:endParaRPr kumimoji="1" lang="ja-JP" altLang="en-US" sz="80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133</a:t>
            </a:fld>
            <a:endParaRPr kumimoji="1" lang="ja-JP" altLang="en-US"/>
          </a:p>
        </p:txBody>
      </p:sp>
    </p:spTree>
    <p:extLst>
      <p:ext uri="{BB962C8B-B14F-4D97-AF65-F5344CB8AC3E}">
        <p14:creationId xmlns:p14="http://schemas.microsoft.com/office/powerpoint/2010/main" val="257682433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807075"/>
          </a:xfrm>
        </p:spPr>
        <p:txBody>
          <a:bodyPr>
            <a:noAutofit/>
          </a:bodyPr>
          <a:lstStyle/>
          <a:p>
            <a:r>
              <a:rPr kumimoji="1" lang="ja-JP" altLang="en-US" sz="11500" dirty="0"/>
              <a:t>その他の</a:t>
            </a:r>
            <a:br>
              <a:rPr kumimoji="1" lang="en-US" altLang="ja-JP" sz="11500" dirty="0"/>
            </a:br>
            <a:r>
              <a:rPr lang="ja-JP" altLang="en-US" sz="11500" dirty="0"/>
              <a:t>　</a:t>
            </a:r>
            <a:r>
              <a:rPr kumimoji="1" lang="ja-JP" altLang="en-US" sz="11500" dirty="0"/>
              <a:t>よくある</a:t>
            </a:r>
            <a:br>
              <a:rPr kumimoji="1" lang="en-US" altLang="ja-JP" sz="11500" dirty="0"/>
            </a:br>
            <a:r>
              <a:rPr lang="ja-JP" altLang="en-US" sz="11500" dirty="0"/>
              <a:t>　　</a:t>
            </a:r>
            <a:r>
              <a:rPr kumimoji="1" lang="ja-JP" altLang="en-US" sz="11500" dirty="0"/>
              <a:t>人事トラブル</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134</a:t>
            </a:fld>
            <a:endParaRPr kumimoji="1" lang="ja-JP" altLang="en-US"/>
          </a:p>
        </p:txBody>
      </p:sp>
    </p:spTree>
    <p:extLst>
      <p:ext uri="{BB962C8B-B14F-4D97-AF65-F5344CB8AC3E}">
        <p14:creationId xmlns:p14="http://schemas.microsoft.com/office/powerpoint/2010/main" val="37653205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休業手当</a:t>
            </a:r>
          </a:p>
        </p:txBody>
      </p:sp>
      <p:sp>
        <p:nvSpPr>
          <p:cNvPr id="3" name="コンテンツ プレースホルダー 2"/>
          <p:cNvSpPr>
            <a:spLocks noGrp="1"/>
          </p:cNvSpPr>
          <p:nvPr>
            <p:ph idx="1"/>
          </p:nvPr>
        </p:nvSpPr>
        <p:spPr>
          <a:xfrm>
            <a:off x="838200" y="1559169"/>
            <a:ext cx="10515600" cy="4617794"/>
          </a:xfrm>
        </p:spPr>
        <p:txBody>
          <a:bodyPr>
            <a:noAutofit/>
          </a:bodyPr>
          <a:lstStyle/>
          <a:p>
            <a:pPr marL="0" indent="0">
              <a:buNone/>
            </a:pPr>
            <a:r>
              <a:rPr kumimoji="1" lang="ja-JP" altLang="en-US" sz="4000" dirty="0"/>
              <a:t>労基法２６条「使用者の責めに帰すべき事由による休業の場合においては，使用者は，休業期間中該当労働者に，その平均賃金の</a:t>
            </a:r>
            <a:r>
              <a:rPr kumimoji="1" lang="ja-JP" altLang="en-US" sz="4000" dirty="0">
                <a:solidFill>
                  <a:srgbClr val="FF0000"/>
                </a:solidFill>
              </a:rPr>
              <a:t>百分の六十以上</a:t>
            </a:r>
            <a:r>
              <a:rPr kumimoji="1" lang="ja-JP" altLang="en-US" sz="4000" dirty="0"/>
              <a:t>の手当を支払わなければならない」</a:t>
            </a:r>
            <a:endParaRPr kumimoji="1" lang="en-US" altLang="ja-JP" sz="4000" dirty="0"/>
          </a:p>
          <a:p>
            <a:pPr marL="0" indent="0">
              <a:buNone/>
            </a:pPr>
            <a:endParaRPr kumimoji="1" lang="en-US" altLang="ja-JP" sz="4000" dirty="0"/>
          </a:p>
          <a:p>
            <a:pPr marL="0" indent="0">
              <a:buNone/>
            </a:pPr>
            <a:r>
              <a:rPr kumimoji="1" lang="ja-JP" altLang="en-US" sz="4000" dirty="0"/>
              <a:t>会社都合で休業し，労働者が働けなかった場合，</a:t>
            </a:r>
            <a:r>
              <a:rPr lang="ja-JP" altLang="ja-JP" sz="4000" dirty="0"/>
              <a:t>労基法２６条により，</a:t>
            </a:r>
            <a:r>
              <a:rPr lang="ja-JP" altLang="ja-JP" sz="4000" dirty="0">
                <a:solidFill>
                  <a:srgbClr val="FF0000"/>
                </a:solidFill>
              </a:rPr>
              <a:t>６割以上</a:t>
            </a:r>
            <a:r>
              <a:rPr lang="ja-JP" altLang="ja-JP" sz="4000" dirty="0"/>
              <a:t>を支払えばよい</a:t>
            </a:r>
            <a:r>
              <a:rPr lang="ja-JP" altLang="en-US" sz="4000" dirty="0"/>
              <a:t>？？？</a:t>
            </a:r>
            <a:endParaRPr kumimoji="1" lang="ja-JP" altLang="en-US" sz="4000" dirty="0"/>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135</a:t>
            </a:fld>
            <a:endParaRPr kumimoji="1" lang="ja-JP" altLang="en-US"/>
          </a:p>
        </p:txBody>
      </p:sp>
    </p:spTree>
    <p:extLst>
      <p:ext uri="{BB962C8B-B14F-4D97-AF65-F5344CB8AC3E}">
        <p14:creationId xmlns:p14="http://schemas.microsoft.com/office/powerpoint/2010/main" val="17815655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293077"/>
            <a:ext cx="10515600" cy="5883886"/>
          </a:xfrm>
        </p:spPr>
        <p:txBody>
          <a:bodyPr>
            <a:normAutofit lnSpcReduction="10000"/>
          </a:bodyPr>
          <a:lstStyle/>
          <a:p>
            <a:pPr marL="0" indent="0">
              <a:buNone/>
            </a:pPr>
            <a:r>
              <a:rPr lang="ja-JP" altLang="en-US" sz="4000" dirty="0"/>
              <a:t>結論：</a:t>
            </a:r>
            <a:r>
              <a:rPr lang="ja-JP" altLang="ja-JP" sz="4000" dirty="0"/>
              <a:t>民法５３６条２項により，契約上の賃金額</a:t>
            </a:r>
            <a:r>
              <a:rPr lang="ja-JP" altLang="ja-JP" sz="4000" dirty="0">
                <a:solidFill>
                  <a:srgbClr val="FF0000"/>
                </a:solidFill>
              </a:rPr>
              <a:t>全額</a:t>
            </a:r>
            <a:r>
              <a:rPr lang="ja-JP" altLang="ja-JP" sz="4000" dirty="0"/>
              <a:t>を支払わなければならない。</a:t>
            </a:r>
            <a:endParaRPr lang="en-US" altLang="ja-JP" sz="4000" dirty="0"/>
          </a:p>
          <a:p>
            <a:pPr marL="0" indent="0">
              <a:buNone/>
            </a:pPr>
            <a:r>
              <a:rPr lang="ja-JP" altLang="en-US" sz="4000" dirty="0"/>
              <a:t>では，労基法２６条と民法５３６条２項の関係は？</a:t>
            </a:r>
            <a:endParaRPr lang="ja-JP" altLang="ja-JP" sz="4000" dirty="0"/>
          </a:p>
          <a:p>
            <a:pPr marL="0" indent="0">
              <a:buNone/>
            </a:pPr>
            <a:r>
              <a:rPr lang="ja-JP" altLang="en-US" sz="4000" dirty="0"/>
              <a:t>　</a:t>
            </a:r>
            <a:r>
              <a:rPr lang="ja-JP" altLang="ja-JP" sz="4000" dirty="0"/>
              <a:t>⇒昭和２２・１２・１５基発５０２号参照</a:t>
            </a:r>
            <a:endParaRPr lang="en-US" altLang="ja-JP" sz="4000" dirty="0"/>
          </a:p>
          <a:p>
            <a:pPr marL="0" indent="0">
              <a:buNone/>
            </a:pPr>
            <a:r>
              <a:rPr lang="ja-JP" altLang="en-US" sz="4000" dirty="0"/>
              <a:t>「本条は，民法の一般原則が労働者の最低生活保障について不十分である事実にかんがみ，強行法規で平均賃金の一〇〇分の六〇までを保障せんとする規定であって民法の第五三六条第二項の規定を排除するものではない。」</a:t>
            </a:r>
            <a:endParaRPr lang="ja-JP" altLang="ja-JP" sz="4000" dirty="0"/>
          </a:p>
          <a:p>
            <a:pPr marL="0" indent="0">
              <a:buNone/>
            </a:pPr>
            <a:endParaRPr lang="en-US" altLang="ja-JP" dirty="0"/>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136</a:t>
            </a:fld>
            <a:endParaRPr kumimoji="1" lang="ja-JP" altLang="en-US"/>
          </a:p>
        </p:txBody>
      </p:sp>
    </p:spTree>
    <p:extLst>
      <p:ext uri="{BB962C8B-B14F-4D97-AF65-F5344CB8AC3E}">
        <p14:creationId xmlns:p14="http://schemas.microsoft.com/office/powerpoint/2010/main" val="6878985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408214"/>
            <a:ext cx="10515600" cy="5768749"/>
          </a:xfrm>
        </p:spPr>
        <p:txBody>
          <a:bodyPr>
            <a:noAutofit/>
          </a:bodyPr>
          <a:lstStyle/>
          <a:p>
            <a:pPr marL="0" indent="0">
              <a:buNone/>
            </a:pPr>
            <a:r>
              <a:rPr kumimoji="1" lang="ja-JP" altLang="en-US" sz="4400" dirty="0"/>
              <a:t>よくあるお悩み</a:t>
            </a:r>
            <a:endParaRPr kumimoji="1" lang="en-US" altLang="ja-JP" sz="4400" dirty="0"/>
          </a:p>
          <a:p>
            <a:pPr marL="0" indent="0">
              <a:buNone/>
            </a:pPr>
            <a:endParaRPr kumimoji="1" lang="en-US" altLang="ja-JP" sz="3200" dirty="0"/>
          </a:p>
          <a:p>
            <a:pPr marL="0" indent="0">
              <a:buNone/>
            </a:pPr>
            <a:r>
              <a:rPr kumimoji="1" lang="ja-JP" altLang="en-US" sz="4000" dirty="0"/>
              <a:t>「社長が聞いてくれないんです・・・」</a:t>
            </a:r>
            <a:endParaRPr kumimoji="1" lang="en-US" altLang="ja-JP" sz="4000" dirty="0"/>
          </a:p>
          <a:p>
            <a:pPr marL="0" indent="0">
              <a:buNone/>
            </a:pPr>
            <a:r>
              <a:rPr lang="ja-JP" altLang="en-US" sz="4000" dirty="0"/>
              <a:t>　⇒難しい問題　⇒永遠のテーマ・課題</a:t>
            </a:r>
            <a:endParaRPr lang="en-US" altLang="ja-JP" sz="4000" dirty="0"/>
          </a:p>
          <a:p>
            <a:pPr marL="0" indent="0">
              <a:buNone/>
            </a:pPr>
            <a:endParaRPr kumimoji="1" lang="en-US" altLang="ja-JP" sz="4000" dirty="0"/>
          </a:p>
          <a:p>
            <a:pPr marL="0" indent="0">
              <a:buNone/>
            </a:pPr>
            <a:r>
              <a:rPr lang="ja-JP" altLang="en-US" sz="4000" dirty="0"/>
              <a:t>ネガティブなこと，</a:t>
            </a:r>
            <a:endParaRPr lang="en-US" altLang="ja-JP" sz="4000" dirty="0"/>
          </a:p>
          <a:p>
            <a:pPr marL="0" indent="0">
              <a:buNone/>
            </a:pPr>
            <a:r>
              <a:rPr lang="ja-JP" altLang="en-US" sz="4000" dirty="0"/>
              <a:t>　恐いことは聞きたくない，</a:t>
            </a:r>
            <a:endParaRPr lang="en-US" altLang="ja-JP" sz="4000" dirty="0"/>
          </a:p>
          <a:p>
            <a:pPr marL="0" indent="0">
              <a:buNone/>
            </a:pPr>
            <a:r>
              <a:rPr lang="ja-JP" altLang="en-US" sz="4000" dirty="0"/>
              <a:t>　　という人間の本能　</a:t>
            </a:r>
            <a:endParaRPr lang="en-US" altLang="ja-JP" sz="4000" dirty="0"/>
          </a:p>
          <a:p>
            <a:pPr marL="0" indent="0">
              <a:buNone/>
            </a:pPr>
            <a:r>
              <a:rPr lang="ja-JP" altLang="en-US" sz="4000" dirty="0"/>
              <a:t>　　　⇒しかし，法律は容赦ない</a:t>
            </a:r>
            <a:endParaRPr kumimoji="1" lang="en-US" altLang="ja-JP" sz="4000" dirty="0"/>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137</a:t>
            </a:fld>
            <a:endParaRPr kumimoji="1" lang="ja-JP" altLang="en-US"/>
          </a:p>
        </p:txBody>
      </p:sp>
    </p:spTree>
    <p:extLst>
      <p:ext uri="{BB962C8B-B14F-4D97-AF65-F5344CB8AC3E}">
        <p14:creationId xmlns:p14="http://schemas.microsoft.com/office/powerpoint/2010/main" val="28726813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408214"/>
            <a:ext cx="10515600" cy="5768749"/>
          </a:xfrm>
        </p:spPr>
        <p:txBody>
          <a:bodyPr>
            <a:noAutofit/>
          </a:bodyPr>
          <a:lstStyle/>
          <a:p>
            <a:pPr marL="0" indent="0">
              <a:buNone/>
            </a:pPr>
            <a:r>
              <a:rPr kumimoji="1" lang="ja-JP" altLang="en-US" sz="4400" dirty="0"/>
              <a:t>よくあるやりとり</a:t>
            </a:r>
            <a:endParaRPr kumimoji="1" lang="en-US" altLang="ja-JP" sz="3200" dirty="0"/>
          </a:p>
          <a:p>
            <a:pPr marL="0" indent="0">
              <a:buNone/>
            </a:pPr>
            <a:endParaRPr kumimoji="1" lang="en-US" altLang="ja-JP" sz="3200" dirty="0"/>
          </a:p>
          <a:p>
            <a:pPr marL="0" indent="0">
              <a:buNone/>
            </a:pPr>
            <a:r>
              <a:rPr lang="ja-JP" altLang="en-US" sz="3200" dirty="0"/>
              <a:t>従業員トラブル発生</a:t>
            </a:r>
            <a:endParaRPr lang="en-US" altLang="ja-JP" sz="3200" dirty="0"/>
          </a:p>
          <a:p>
            <a:pPr marL="0" indent="0">
              <a:buNone/>
            </a:pPr>
            <a:r>
              <a:rPr kumimoji="1" lang="ja-JP" altLang="en-US" sz="3200" dirty="0"/>
              <a:t>↓</a:t>
            </a:r>
            <a:endParaRPr lang="en-US" altLang="ja-JP" sz="3200" dirty="0"/>
          </a:p>
          <a:p>
            <a:pPr marL="0" indent="0">
              <a:buNone/>
            </a:pPr>
            <a:r>
              <a:rPr kumimoji="1" lang="ja-JP" altLang="en-US" sz="3200" dirty="0"/>
              <a:t>経営者：</a:t>
            </a:r>
            <a:r>
              <a:rPr lang="ja-JP" altLang="en-US" sz="3200" dirty="0"/>
              <a:t>「なんでもっと早く言ってくれなかったんだ！！」</a:t>
            </a:r>
            <a:endParaRPr lang="en-US" altLang="ja-JP" sz="3200" dirty="0"/>
          </a:p>
          <a:p>
            <a:pPr marL="0" indent="0">
              <a:buNone/>
            </a:pPr>
            <a:r>
              <a:rPr lang="ja-JP" altLang="en-US" sz="3200" dirty="0"/>
              <a:t>専門家：「言いましたよ。ただ，しつこく売り込むわけにもいかないので，一度しか言いませんでしたが。」</a:t>
            </a:r>
            <a:endParaRPr lang="en-US" altLang="ja-JP" sz="3200" dirty="0"/>
          </a:p>
          <a:p>
            <a:pPr marL="0" indent="0">
              <a:buNone/>
            </a:pPr>
            <a:r>
              <a:rPr lang="ja-JP" altLang="en-US" sz="3200" dirty="0"/>
              <a:t>経営者：「こんなに重要なことなら，もっと深刻に提案すべきだっただろう！！」</a:t>
            </a:r>
            <a:endParaRPr lang="en-US" altLang="ja-JP" sz="3200" dirty="0"/>
          </a:p>
          <a:p>
            <a:pPr marL="0" indent="0">
              <a:buNone/>
            </a:pPr>
            <a:r>
              <a:rPr lang="ja-JP" altLang="en-US" sz="3200" dirty="0">
                <a:solidFill>
                  <a:srgbClr val="FF0000"/>
                </a:solidFill>
              </a:rPr>
              <a:t>⇒メールなど，証拠に残る形で，提案したことを残しておくべき</a:t>
            </a:r>
            <a:endParaRPr kumimoji="1" lang="en-US" altLang="ja-JP" sz="3200" dirty="0">
              <a:solidFill>
                <a:srgbClr val="FF0000"/>
              </a:solidFill>
            </a:endParaRPr>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138</a:t>
            </a:fld>
            <a:endParaRPr kumimoji="1" lang="ja-JP" altLang="en-US"/>
          </a:p>
        </p:txBody>
      </p:sp>
    </p:spTree>
    <p:extLst>
      <p:ext uri="{BB962C8B-B14F-4D97-AF65-F5344CB8AC3E}">
        <p14:creationId xmlns:p14="http://schemas.microsoft.com/office/powerpoint/2010/main" val="7486670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75846"/>
            <a:ext cx="10515600" cy="5967046"/>
          </a:xfrm>
        </p:spPr>
        <p:txBody>
          <a:bodyPr>
            <a:noAutofit/>
          </a:bodyPr>
          <a:lstStyle/>
          <a:p>
            <a:pPr marL="0" indent="0">
              <a:buNone/>
            </a:pPr>
            <a:r>
              <a:rPr lang="ja-JP" altLang="en-US" sz="4400" dirty="0"/>
              <a:t>対策アイデア</a:t>
            </a:r>
            <a:endParaRPr lang="en-US" altLang="ja-JP" sz="4400" dirty="0"/>
          </a:p>
          <a:p>
            <a:pPr marL="0" indent="0">
              <a:buNone/>
            </a:pPr>
            <a:r>
              <a:rPr kumimoji="1" lang="ja-JP" altLang="en-US" sz="4400" dirty="0"/>
              <a:t>　</a:t>
            </a:r>
            <a:r>
              <a:rPr lang="ja-JP" altLang="en-US" sz="4400" dirty="0"/>
              <a:t>①行動しないリスク</a:t>
            </a:r>
            <a:endParaRPr lang="en-US" altLang="ja-JP" sz="4400" dirty="0"/>
          </a:p>
          <a:p>
            <a:pPr marL="0" indent="0">
              <a:buNone/>
            </a:pPr>
            <a:r>
              <a:rPr lang="ja-JP" altLang="en-US" sz="4400" dirty="0"/>
              <a:t>　　　　（法令違反・損害賠償等）だけでなく，</a:t>
            </a:r>
            <a:endParaRPr lang="en-US" altLang="ja-JP" sz="4400" dirty="0"/>
          </a:p>
          <a:p>
            <a:pPr marL="0" indent="0">
              <a:buNone/>
            </a:pPr>
            <a:endParaRPr lang="en-US" altLang="ja-JP" sz="4400" dirty="0"/>
          </a:p>
          <a:p>
            <a:pPr marL="0" indent="0">
              <a:buNone/>
            </a:pPr>
            <a:r>
              <a:rPr kumimoji="1" lang="ja-JP" altLang="en-US" sz="4400" dirty="0"/>
              <a:t>　</a:t>
            </a:r>
            <a:r>
              <a:rPr lang="ja-JP" altLang="en-US" sz="4400" dirty="0"/>
              <a:t>②行動するメリットを思いつく限り伝える</a:t>
            </a:r>
            <a:endParaRPr lang="en-US" altLang="ja-JP" sz="4400" dirty="0"/>
          </a:p>
          <a:p>
            <a:pPr marL="0" indent="0">
              <a:buNone/>
            </a:pPr>
            <a:r>
              <a:rPr kumimoji="1" lang="ja-JP" altLang="en-US" sz="4400" dirty="0"/>
              <a:t>　　（できれば，日ごろから伝えて</a:t>
            </a:r>
            <a:endParaRPr kumimoji="1" lang="en-US" altLang="ja-JP" sz="4400" dirty="0"/>
          </a:p>
          <a:p>
            <a:pPr marL="0" indent="0">
              <a:buNone/>
            </a:pPr>
            <a:r>
              <a:rPr lang="ja-JP" altLang="en-US" sz="4400" dirty="0"/>
              <a:t>　　　　　　</a:t>
            </a:r>
            <a:r>
              <a:rPr kumimoji="1" lang="ja-JP" altLang="en-US" sz="4400" dirty="0"/>
              <a:t>発言力・信頼関係を強化しておく）</a:t>
            </a:r>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139</a:t>
            </a:fld>
            <a:endParaRPr kumimoji="1" lang="ja-JP" altLang="en-US"/>
          </a:p>
        </p:txBody>
      </p:sp>
    </p:spTree>
    <p:extLst>
      <p:ext uri="{BB962C8B-B14F-4D97-AF65-F5344CB8AC3E}">
        <p14:creationId xmlns:p14="http://schemas.microsoft.com/office/powerpoint/2010/main" val="205559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665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例えば</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3600" dirty="0"/>
              <a:t>・助成金がもらいやすくなるかもしれない</a:t>
            </a:r>
            <a:endParaRPr kumimoji="1" lang="en-US" altLang="ja-JP" sz="3600" dirty="0"/>
          </a:p>
          <a:p>
            <a:pPr marL="0" indent="0">
              <a:buNone/>
            </a:pPr>
            <a:r>
              <a:rPr lang="ja-JP" altLang="en-US" sz="3600" dirty="0"/>
              <a:t>・補助金がもらいやすくなるかもしれない</a:t>
            </a:r>
            <a:endParaRPr lang="en-US" altLang="ja-JP" sz="3600" dirty="0"/>
          </a:p>
          <a:p>
            <a:pPr marL="0" indent="0">
              <a:buNone/>
            </a:pPr>
            <a:r>
              <a:rPr kumimoji="1" lang="ja-JP" altLang="en-US" sz="3600" dirty="0"/>
              <a:t>・金融機関からの評価が高くなるかもしれない</a:t>
            </a:r>
            <a:endParaRPr kumimoji="1" lang="en-US" altLang="ja-JP" sz="3600" dirty="0"/>
          </a:p>
          <a:p>
            <a:pPr marL="0" indent="0">
              <a:buNone/>
            </a:pPr>
            <a:r>
              <a:rPr lang="ja-JP" altLang="en-US" sz="3600" dirty="0"/>
              <a:t>・従業員モチベーションが上がるかもしれない</a:t>
            </a:r>
            <a:endParaRPr lang="en-US" altLang="ja-JP" sz="3600" dirty="0"/>
          </a:p>
          <a:p>
            <a:pPr marL="0" indent="0">
              <a:buNone/>
            </a:pPr>
            <a:r>
              <a:rPr kumimoji="1" lang="ja-JP" altLang="en-US" sz="3600" dirty="0"/>
              <a:t>・</a:t>
            </a:r>
            <a:r>
              <a:rPr lang="ja-JP" altLang="en-US" sz="3600" dirty="0"/>
              <a:t>オリジナルの</a:t>
            </a:r>
            <a:r>
              <a:rPr kumimoji="1" lang="ja-JP" altLang="en-US" sz="3600" dirty="0"/>
              <a:t>人事制度がメディアで紹介されて</a:t>
            </a:r>
            <a:endParaRPr kumimoji="1" lang="en-US" altLang="ja-JP" sz="3600" dirty="0"/>
          </a:p>
          <a:p>
            <a:pPr marL="0" indent="0">
              <a:buNone/>
            </a:pPr>
            <a:r>
              <a:rPr lang="ja-JP" altLang="en-US" sz="3600" dirty="0"/>
              <a:t>　　会社の</a:t>
            </a:r>
            <a:r>
              <a:rPr kumimoji="1" lang="ja-JP" altLang="en-US" sz="3600" dirty="0"/>
              <a:t>宣伝・人材採用に活用できるかもしれない</a:t>
            </a:r>
            <a:endParaRPr kumimoji="1" lang="en-US" altLang="ja-JP" sz="3600" dirty="0"/>
          </a:p>
          <a:p>
            <a:pPr marL="0" indent="0">
              <a:buNone/>
            </a:pPr>
            <a:r>
              <a:rPr kumimoji="1" lang="ja-JP" altLang="en-US" sz="3600" dirty="0"/>
              <a:t>　　　　</a:t>
            </a:r>
            <a:endParaRPr kumimoji="1" lang="en-US" altLang="ja-JP" sz="3600" dirty="0"/>
          </a:p>
        </p:txBody>
      </p:sp>
      <p:sp>
        <p:nvSpPr>
          <p:cNvPr id="4" name="フッター プレースホルダー 3"/>
          <p:cNvSpPr>
            <a:spLocks noGrp="1"/>
          </p:cNvSpPr>
          <p:nvPr>
            <p:ph type="ftr" sz="quarter" idx="11"/>
          </p:nvPr>
        </p:nvSpPr>
        <p:spPr/>
        <p:txBody>
          <a:bodyPr/>
          <a:lstStyle/>
          <a:p>
            <a:r>
              <a:rPr kumimoji="1" lang="en-US" altLang="ja-JP"/>
              <a:t>Copyright © 2016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140</a:t>
            </a:fld>
            <a:endParaRPr kumimoji="1" lang="ja-JP" altLang="en-US"/>
          </a:p>
        </p:txBody>
      </p:sp>
    </p:spTree>
    <p:extLst>
      <p:ext uri="{BB962C8B-B14F-4D97-AF65-F5344CB8AC3E}">
        <p14:creationId xmlns:p14="http://schemas.microsoft.com/office/powerpoint/2010/main" val="8368098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458159"/>
          </a:xfrm>
        </p:spPr>
        <p:txBody>
          <a:bodyPr>
            <a:normAutofit/>
          </a:bodyPr>
          <a:lstStyle/>
          <a:p>
            <a:r>
              <a:rPr kumimoji="1" lang="ja-JP" altLang="en-US" sz="8000" dirty="0"/>
              <a:t>社会福祉法人　寿栄会</a:t>
            </a:r>
            <a:br>
              <a:rPr kumimoji="1" lang="en-US" altLang="ja-JP" sz="8000" dirty="0"/>
            </a:br>
            <a:r>
              <a:rPr lang="ja-JP" altLang="en-US" sz="8000" dirty="0"/>
              <a:t>青森県八戸市　</a:t>
            </a:r>
            <a:br>
              <a:rPr lang="en-US" altLang="ja-JP" sz="8000" dirty="0"/>
            </a:br>
            <a:r>
              <a:rPr lang="ja-JP" altLang="en-US" sz="8000" dirty="0"/>
              <a:t>老人福祉・介護事業</a:t>
            </a:r>
            <a:br>
              <a:rPr lang="en-US" altLang="ja-JP" sz="1400" dirty="0"/>
            </a:br>
            <a:br>
              <a:rPr lang="en-US" altLang="ja-JP" sz="1400" dirty="0"/>
            </a:br>
            <a:br>
              <a:rPr lang="en-US" altLang="ja-JP" sz="1400" dirty="0"/>
            </a:br>
            <a:r>
              <a:rPr lang="ja-JP" altLang="en-US" sz="2800" dirty="0"/>
              <a:t>出典：内閣府ホームページ（</a:t>
            </a:r>
            <a:r>
              <a:rPr lang="en-US" altLang="ja-JP" sz="2800" dirty="0"/>
              <a:t>http://wwwa.cao.go.jp/wlb/research/wlb_h2703/chapter4.pdf</a:t>
            </a:r>
            <a:r>
              <a:rPr lang="ja-JP" altLang="en-US" sz="2800" dirty="0"/>
              <a:t>）</a:t>
            </a:r>
            <a:endParaRPr kumimoji="1" lang="ja-JP" altLang="en-US" sz="166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141</a:t>
            </a:fld>
            <a:endParaRPr kumimoji="1" lang="ja-JP" altLang="en-US"/>
          </a:p>
        </p:txBody>
      </p:sp>
    </p:spTree>
    <p:extLst>
      <p:ext uri="{BB962C8B-B14F-4D97-AF65-F5344CB8AC3E}">
        <p14:creationId xmlns:p14="http://schemas.microsoft.com/office/powerpoint/2010/main" val="10457498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テキスト ボックス 2"/>
          <p:cNvSpPr txBox="1"/>
          <p:nvPr/>
        </p:nvSpPr>
        <p:spPr>
          <a:xfrm>
            <a:off x="-275730" y="234463"/>
            <a:ext cx="1600438" cy="6482860"/>
          </a:xfrm>
          <a:prstGeom prst="rect">
            <a:avLst/>
          </a:prstGeom>
          <a:noFill/>
        </p:spPr>
        <p:txBody>
          <a:bodyPr vert="eaVert" wrap="square" rtlCol="0">
            <a:spAutoFit/>
          </a:bodyPr>
          <a:lstStyle/>
          <a:p>
            <a:r>
              <a:rPr kumimoji="1" lang="ja-JP" altLang="en-US" sz="13800" baseline="30000" dirty="0"/>
              <a:t>介護施設長</a:t>
            </a:r>
          </a:p>
        </p:txBody>
      </p:sp>
      <p:sp>
        <p:nvSpPr>
          <p:cNvPr id="4" name="テキスト ボックス 3"/>
          <p:cNvSpPr txBox="1"/>
          <p:nvPr/>
        </p:nvSpPr>
        <p:spPr>
          <a:xfrm>
            <a:off x="9792142" y="656491"/>
            <a:ext cx="1954381" cy="5228493"/>
          </a:xfrm>
          <a:prstGeom prst="rect">
            <a:avLst/>
          </a:prstGeom>
          <a:noFill/>
        </p:spPr>
        <p:txBody>
          <a:bodyPr vert="eaVert" wrap="square" rtlCol="0">
            <a:spAutoFit/>
          </a:bodyPr>
          <a:lstStyle/>
          <a:p>
            <a:r>
              <a:rPr kumimoji="1" lang="ja-JP" altLang="en-US" sz="11500" dirty="0"/>
              <a:t>Ａ社長</a:t>
            </a:r>
          </a:p>
        </p:txBody>
      </p:sp>
    </p:spTree>
    <p:extLst>
      <p:ext uri="{BB962C8B-B14F-4D97-AF65-F5344CB8AC3E}">
        <p14:creationId xmlns:p14="http://schemas.microsoft.com/office/powerpoint/2010/main" val="44707692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48747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69742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36450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529753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963592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23900" dirty="0"/>
              <a:t>残業代</a:t>
            </a:r>
          </a:p>
        </p:txBody>
      </p:sp>
    </p:spTree>
    <p:extLst>
      <p:ext uri="{BB962C8B-B14F-4D97-AF65-F5344CB8AC3E}">
        <p14:creationId xmlns:p14="http://schemas.microsoft.com/office/powerpoint/2010/main" val="41955519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250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128460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02813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19900" dirty="0"/>
              <a:t>募集費用</a:t>
            </a:r>
            <a:br>
              <a:rPr kumimoji="1" lang="en-US" altLang="ja-JP" sz="19900" dirty="0"/>
            </a:br>
            <a:r>
              <a:rPr lang="ja-JP" altLang="en-US" sz="19900" dirty="0"/>
              <a:t>求人広告</a:t>
            </a:r>
            <a:endParaRPr kumimoji="1" lang="ja-JP" altLang="en-US" sz="23900" dirty="0"/>
          </a:p>
        </p:txBody>
      </p:sp>
    </p:spTree>
    <p:extLst>
      <p:ext uri="{BB962C8B-B14F-4D97-AF65-F5344CB8AC3E}">
        <p14:creationId xmlns:p14="http://schemas.microsoft.com/office/powerpoint/2010/main" val="70876960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44592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721095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23900" dirty="0"/>
              <a:t>研修代</a:t>
            </a:r>
            <a:br>
              <a:rPr kumimoji="1" lang="en-US" altLang="ja-JP" sz="23900" dirty="0"/>
            </a:br>
            <a:r>
              <a:rPr lang="ja-JP" altLang="en-US" sz="23900" dirty="0"/>
              <a:t>教育費</a:t>
            </a:r>
            <a:endParaRPr kumimoji="1" lang="ja-JP" altLang="en-US" sz="23900" dirty="0"/>
          </a:p>
        </p:txBody>
      </p:sp>
    </p:spTree>
    <p:extLst>
      <p:ext uri="{BB962C8B-B14F-4D97-AF65-F5344CB8AC3E}">
        <p14:creationId xmlns:p14="http://schemas.microsoft.com/office/powerpoint/2010/main" val="418060700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05704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330986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11500" dirty="0"/>
              <a:t>①残業削減</a:t>
            </a:r>
            <a:br>
              <a:rPr kumimoji="1" lang="en-US" altLang="ja-JP" sz="11500" dirty="0"/>
            </a:br>
            <a:r>
              <a:rPr lang="ja-JP" altLang="en-US" sz="11500" dirty="0"/>
              <a:t>②求人費用削減</a:t>
            </a:r>
            <a:br>
              <a:rPr lang="en-US" altLang="ja-JP" sz="11500" dirty="0"/>
            </a:br>
            <a:r>
              <a:rPr lang="ja-JP" altLang="en-US" sz="11500" dirty="0"/>
              <a:t>③研修費削減</a:t>
            </a:r>
            <a:endParaRPr kumimoji="1" lang="ja-JP" altLang="en-US" sz="11500" dirty="0"/>
          </a:p>
        </p:txBody>
      </p:sp>
    </p:spTree>
    <p:extLst>
      <p:ext uri="{BB962C8B-B14F-4D97-AF65-F5344CB8AC3E}">
        <p14:creationId xmlns:p14="http://schemas.microsoft.com/office/powerpoint/2010/main" val="186659750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55469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858000"/>
          </a:xfrm>
        </p:spPr>
        <p:txBody>
          <a:bodyPr>
            <a:normAutofit/>
          </a:bodyPr>
          <a:lstStyle/>
          <a:p>
            <a:r>
              <a:rPr lang="ja-JP" altLang="en-US" sz="8800" b="1" dirty="0">
                <a:ln w="3175">
                  <a:noFill/>
                </a:ln>
                <a:latin typeface="+mn-ea"/>
              </a:rPr>
              <a:t>①仕事しらべ　</a:t>
            </a:r>
            <a:br>
              <a:rPr lang="en-US" altLang="ja-JP" sz="8800" b="1" dirty="0">
                <a:ln w="3175">
                  <a:noFill/>
                </a:ln>
                <a:latin typeface="+mn-ea"/>
              </a:rPr>
            </a:br>
            <a:r>
              <a:rPr lang="ja-JP" altLang="en-US" sz="8800" b="1" dirty="0">
                <a:ln w="3175">
                  <a:noFill/>
                </a:ln>
                <a:latin typeface="+mn-ea"/>
              </a:rPr>
              <a:t>②業務実施上の</a:t>
            </a:r>
            <a:br>
              <a:rPr lang="en-US" altLang="ja-JP" sz="8800" b="1" dirty="0">
                <a:ln w="3175">
                  <a:noFill/>
                </a:ln>
                <a:latin typeface="+mn-ea"/>
              </a:rPr>
            </a:br>
            <a:r>
              <a:rPr lang="ja-JP" altLang="en-US" sz="8800" b="1" dirty="0">
                <a:ln w="3175">
                  <a:noFill/>
                </a:ln>
                <a:latin typeface="+mn-ea"/>
              </a:rPr>
              <a:t>　　　コツのマニュアル化</a:t>
            </a:r>
            <a:br>
              <a:rPr lang="en-US" altLang="ja-JP" sz="8800" b="1" dirty="0">
                <a:ln w="3175">
                  <a:noFill/>
                </a:ln>
                <a:latin typeface="+mn-ea"/>
              </a:rPr>
            </a:br>
            <a:r>
              <a:rPr lang="ja-JP" altLang="en-US" sz="8800" b="1" dirty="0">
                <a:ln w="3175">
                  <a:noFill/>
                </a:ln>
                <a:latin typeface="+mn-ea"/>
              </a:rPr>
              <a:t>③子供参観日</a:t>
            </a:r>
            <a:br>
              <a:rPr lang="en-US" altLang="ja-JP" sz="8800" b="1" dirty="0">
                <a:ln w="3175">
                  <a:noFill/>
                </a:ln>
                <a:latin typeface="+mn-ea"/>
              </a:rPr>
            </a:br>
            <a:r>
              <a:rPr lang="ja-JP" altLang="en-US" sz="8800" b="1" dirty="0">
                <a:ln w="3175">
                  <a:noFill/>
                </a:ln>
                <a:latin typeface="+mn-ea"/>
              </a:rPr>
              <a:t>④ファミリーサービスデー</a:t>
            </a:r>
            <a:br>
              <a:rPr lang="en-US" altLang="ja-JP" sz="4800" b="1" dirty="0">
                <a:ln w="3175">
                  <a:noFill/>
                </a:ln>
                <a:latin typeface="+mn-ea"/>
              </a:rPr>
            </a:br>
            <a:endParaRPr kumimoji="1" lang="ja-JP" altLang="en-US" sz="4800" dirty="0"/>
          </a:p>
        </p:txBody>
      </p:sp>
    </p:spTree>
    <p:extLst>
      <p:ext uri="{BB962C8B-B14F-4D97-AF65-F5344CB8AC3E}">
        <p14:creationId xmlns:p14="http://schemas.microsoft.com/office/powerpoint/2010/main" val="18947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6070600"/>
          </a:xfrm>
        </p:spPr>
        <p:txBody>
          <a:bodyPr>
            <a:normAutofit/>
          </a:bodyPr>
          <a:lstStyle/>
          <a:p>
            <a:r>
              <a:rPr kumimoji="1" lang="ja-JP" altLang="en-US" sz="13800" dirty="0"/>
              <a:t>Ａ君と</a:t>
            </a:r>
            <a:br>
              <a:rPr kumimoji="1" lang="en-US" altLang="ja-JP" sz="13800" dirty="0"/>
            </a:br>
            <a:r>
              <a:rPr lang="ja-JP" altLang="en-US" sz="13800" dirty="0"/>
              <a:t>　</a:t>
            </a:r>
            <a:r>
              <a:rPr kumimoji="1" lang="ja-JP" altLang="en-US" sz="13800" dirty="0"/>
              <a:t>Ｃ子さん</a:t>
            </a:r>
            <a:br>
              <a:rPr kumimoji="1" lang="en-US" altLang="ja-JP" sz="13800" dirty="0"/>
            </a:br>
            <a:r>
              <a:rPr lang="ja-JP" altLang="en-US" sz="13800" dirty="0"/>
              <a:t>　　を誘導</a:t>
            </a:r>
            <a:endParaRPr kumimoji="1" lang="ja-JP" altLang="en-US" sz="13800" dirty="0"/>
          </a:p>
        </p:txBody>
      </p:sp>
    </p:spTree>
    <p:extLst>
      <p:ext uri="{BB962C8B-B14F-4D97-AF65-F5344CB8AC3E}">
        <p14:creationId xmlns:p14="http://schemas.microsoft.com/office/powerpoint/2010/main" val="394145236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858000"/>
          </a:xfrm>
        </p:spPr>
        <p:txBody>
          <a:bodyPr>
            <a:noAutofit/>
          </a:bodyPr>
          <a:lstStyle/>
          <a:p>
            <a:r>
              <a:rPr lang="ja-JP" altLang="en-US" sz="8000" b="1" dirty="0">
                <a:ln w="3175">
                  <a:noFill/>
                </a:ln>
                <a:latin typeface="+mn-ea"/>
              </a:rPr>
              <a:t>⑤計画的な年休取得</a:t>
            </a:r>
            <a:br>
              <a:rPr lang="en-US" altLang="ja-JP" sz="8000" b="1" dirty="0">
                <a:ln w="3175">
                  <a:noFill/>
                </a:ln>
                <a:latin typeface="+mn-ea"/>
              </a:rPr>
            </a:br>
            <a:r>
              <a:rPr lang="ja-JP" altLang="en-US" sz="8000" b="1" dirty="0">
                <a:ln w="3175">
                  <a:noFill/>
                </a:ln>
                <a:latin typeface="+mn-ea"/>
              </a:rPr>
              <a:t>⑥男性育児休業</a:t>
            </a:r>
            <a:br>
              <a:rPr lang="en-US" altLang="ja-JP" sz="8000" b="1" dirty="0">
                <a:ln w="3175">
                  <a:noFill/>
                </a:ln>
                <a:latin typeface="+mn-ea"/>
              </a:rPr>
            </a:br>
            <a:r>
              <a:rPr lang="ja-JP" altLang="en-US" sz="8000" b="1" dirty="0">
                <a:ln w="3175">
                  <a:noFill/>
                </a:ln>
                <a:latin typeface="+mn-ea"/>
              </a:rPr>
              <a:t>　　　５日間有給化</a:t>
            </a:r>
            <a:br>
              <a:rPr lang="en-US" altLang="ja-JP" sz="8000" b="1" dirty="0">
                <a:ln w="3175">
                  <a:noFill/>
                </a:ln>
                <a:latin typeface="+mn-ea"/>
              </a:rPr>
            </a:br>
            <a:r>
              <a:rPr lang="ja-JP" altLang="en-US" sz="8000" b="1" dirty="0">
                <a:ln w="3175">
                  <a:noFill/>
                </a:ln>
                <a:latin typeface="+mn-ea"/>
              </a:rPr>
              <a:t>⑦ 「子育てサポート企業」</a:t>
            </a:r>
            <a:br>
              <a:rPr lang="en-US" altLang="ja-JP" sz="8000" b="1" dirty="0">
                <a:ln w="3175">
                  <a:noFill/>
                </a:ln>
                <a:latin typeface="+mn-ea"/>
              </a:rPr>
            </a:br>
            <a:r>
              <a:rPr lang="ja-JP" altLang="en-US" sz="8000" b="1" dirty="0">
                <a:ln w="3175">
                  <a:noFill/>
                </a:ln>
                <a:latin typeface="+mn-ea"/>
              </a:rPr>
              <a:t>　　　認定</a:t>
            </a:r>
            <a:r>
              <a:rPr lang="en-US" altLang="ja-JP" sz="8000" b="1" dirty="0">
                <a:ln w="3175">
                  <a:noFill/>
                </a:ln>
                <a:latin typeface="+mn-ea"/>
              </a:rPr>
              <a:t>(</a:t>
            </a:r>
            <a:r>
              <a:rPr lang="ja-JP" altLang="en-US" sz="8000" b="1" dirty="0" err="1">
                <a:ln w="3175">
                  <a:noFill/>
                </a:ln>
                <a:latin typeface="+mn-ea"/>
              </a:rPr>
              <a:t>くるみん</a:t>
            </a:r>
            <a:r>
              <a:rPr lang="ja-JP" altLang="en-US" sz="8000" b="1" dirty="0">
                <a:ln w="3175">
                  <a:noFill/>
                </a:ln>
                <a:latin typeface="+mn-ea"/>
              </a:rPr>
              <a:t>認定）</a:t>
            </a:r>
            <a:endParaRPr kumimoji="1" lang="ja-JP" altLang="en-US" sz="8000" dirty="0"/>
          </a:p>
        </p:txBody>
      </p:sp>
    </p:spTree>
    <p:extLst>
      <p:ext uri="{BB962C8B-B14F-4D97-AF65-F5344CB8AC3E}">
        <p14:creationId xmlns:p14="http://schemas.microsoft.com/office/powerpoint/2010/main" val="122960980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805934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626862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34400" dirty="0"/>
              <a:t>取材</a:t>
            </a:r>
            <a:endParaRPr kumimoji="1" lang="ja-JP" altLang="en-US" sz="23900" dirty="0"/>
          </a:p>
        </p:txBody>
      </p:sp>
    </p:spTree>
    <p:extLst>
      <p:ext uri="{BB962C8B-B14F-4D97-AF65-F5344CB8AC3E}">
        <p14:creationId xmlns:p14="http://schemas.microsoft.com/office/powerpoint/2010/main" val="30851790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23900" dirty="0"/>
              <a:t>定着率</a:t>
            </a:r>
          </a:p>
        </p:txBody>
      </p:sp>
    </p:spTree>
    <p:extLst>
      <p:ext uri="{BB962C8B-B14F-4D97-AF65-F5344CB8AC3E}">
        <p14:creationId xmlns:p14="http://schemas.microsoft.com/office/powerpoint/2010/main" val="310641689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lang="ja-JP" altLang="en-US" sz="23900" dirty="0"/>
              <a:t>復</a:t>
            </a:r>
            <a:r>
              <a:rPr kumimoji="1" lang="ja-JP" altLang="en-US" sz="23900" dirty="0"/>
              <a:t>職増</a:t>
            </a:r>
          </a:p>
        </p:txBody>
      </p:sp>
    </p:spTree>
    <p:extLst>
      <p:ext uri="{BB962C8B-B14F-4D97-AF65-F5344CB8AC3E}">
        <p14:creationId xmlns:p14="http://schemas.microsoft.com/office/powerpoint/2010/main" val="314841072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35675"/>
          </a:xfrm>
        </p:spPr>
        <p:txBody>
          <a:bodyPr>
            <a:noAutofit/>
          </a:bodyPr>
          <a:lstStyle/>
          <a:p>
            <a:r>
              <a:rPr kumimoji="1" lang="ja-JP" altLang="en-US" sz="19900" dirty="0"/>
              <a:t>残業削減</a:t>
            </a:r>
          </a:p>
        </p:txBody>
      </p:sp>
    </p:spTree>
    <p:extLst>
      <p:ext uri="{BB962C8B-B14F-4D97-AF65-F5344CB8AC3E}">
        <p14:creationId xmlns:p14="http://schemas.microsoft.com/office/powerpoint/2010/main" val="196498918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412939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5"/>
            <a:ext cx="10515600" cy="6035675"/>
          </a:xfrm>
        </p:spPr>
        <p:txBody>
          <a:bodyPr>
            <a:noAutofit/>
          </a:bodyPr>
          <a:lstStyle/>
          <a:p>
            <a:r>
              <a:rPr kumimoji="1" lang="ja-JP" altLang="en-US" sz="16600" dirty="0"/>
              <a:t>融資</a:t>
            </a:r>
            <a:br>
              <a:rPr kumimoji="1" lang="en-US" altLang="ja-JP" sz="16600" dirty="0"/>
            </a:br>
            <a:r>
              <a:rPr lang="ja-JP" altLang="en-US" sz="16600" dirty="0"/>
              <a:t>補助金</a:t>
            </a:r>
            <a:br>
              <a:rPr lang="en-US" altLang="ja-JP" sz="16600" dirty="0"/>
            </a:br>
            <a:r>
              <a:rPr lang="ja-JP" altLang="en-US" sz="16600" dirty="0"/>
              <a:t>助成金</a:t>
            </a:r>
            <a:endParaRPr kumimoji="1" lang="ja-JP" altLang="en-US" sz="34400" dirty="0"/>
          </a:p>
        </p:txBody>
      </p:sp>
    </p:spTree>
    <p:extLst>
      <p:ext uri="{BB962C8B-B14F-4D97-AF65-F5344CB8AC3E}">
        <p14:creationId xmlns:p14="http://schemas.microsoft.com/office/powerpoint/2010/main" val="30086142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077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730337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170</a:t>
            </a:fld>
            <a:endParaRPr kumimoji="1" lang="ja-JP" altLang="en-US"/>
          </a:p>
        </p:txBody>
      </p:sp>
      <p:sp>
        <p:nvSpPr>
          <p:cNvPr id="4" name="テキスト ボックス 3"/>
          <p:cNvSpPr txBox="1"/>
          <p:nvPr/>
        </p:nvSpPr>
        <p:spPr>
          <a:xfrm>
            <a:off x="375138" y="339969"/>
            <a:ext cx="11500339" cy="6832640"/>
          </a:xfrm>
          <a:prstGeom prst="rect">
            <a:avLst/>
          </a:prstGeom>
          <a:noFill/>
        </p:spPr>
        <p:txBody>
          <a:bodyPr wrap="square" rtlCol="0">
            <a:spAutoFit/>
          </a:bodyPr>
          <a:lstStyle/>
          <a:p>
            <a:pPr lvl="1"/>
            <a:r>
              <a:rPr lang="ja-JP" altLang="en-US" sz="9600" dirty="0"/>
              <a:t>①法律を知らないと</a:t>
            </a:r>
            <a:endParaRPr lang="en-US" altLang="ja-JP" sz="9600" dirty="0"/>
          </a:p>
          <a:p>
            <a:pPr lvl="1"/>
            <a:r>
              <a:rPr lang="ja-JP" altLang="en-US" sz="9600" dirty="0"/>
              <a:t>　大変な目に遭う</a:t>
            </a:r>
            <a:endParaRPr lang="en-US" altLang="ja-JP" sz="9600" dirty="0"/>
          </a:p>
          <a:p>
            <a:pPr lvl="1"/>
            <a:r>
              <a:rPr lang="ja-JP" altLang="en-US" sz="9600" dirty="0"/>
              <a:t>⇒（</a:t>
            </a:r>
            <a:r>
              <a:rPr lang="ja-JP" altLang="en-US" sz="9600" dirty="0">
                <a:solidFill>
                  <a:srgbClr val="FF0000"/>
                </a:solidFill>
              </a:rPr>
              <a:t>法律で得する側</a:t>
            </a:r>
            <a:r>
              <a:rPr lang="ja-JP" altLang="en-US" sz="9600" dirty="0"/>
              <a:t>）</a:t>
            </a:r>
            <a:endParaRPr lang="en-US" altLang="ja-JP" sz="9600" dirty="0"/>
          </a:p>
          <a:p>
            <a:pPr lvl="1"/>
            <a:r>
              <a:rPr lang="ja-JP" altLang="en-US" sz="9600" dirty="0"/>
              <a:t>　になる</a:t>
            </a:r>
            <a:endParaRPr lang="en-US" altLang="ja-JP" sz="9600" dirty="0"/>
          </a:p>
          <a:p>
            <a:endParaRPr lang="en-US" altLang="ja-JP" sz="5400" dirty="0">
              <a:solidFill>
                <a:srgbClr val="FF0000"/>
              </a:solidFill>
            </a:endParaRPr>
          </a:p>
        </p:txBody>
      </p:sp>
    </p:spTree>
    <p:extLst>
      <p:ext uri="{BB962C8B-B14F-4D97-AF65-F5344CB8AC3E}">
        <p14:creationId xmlns:p14="http://schemas.microsoft.com/office/powerpoint/2010/main" val="228672820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77079" y="365125"/>
            <a:ext cx="11310730" cy="5757379"/>
          </a:xfrm>
        </p:spPr>
        <p:txBody>
          <a:bodyPr>
            <a:normAutofit/>
          </a:bodyPr>
          <a:lstStyle/>
          <a:p>
            <a:r>
              <a:rPr kumimoji="1" lang="ja-JP" altLang="en-US" sz="8000" dirty="0"/>
              <a:t>弁護士より</a:t>
            </a:r>
            <a:r>
              <a:rPr lang="ja-JP" altLang="en-US" sz="8000" dirty="0"/>
              <a:t>（</a:t>
            </a:r>
            <a:r>
              <a:rPr lang="ja-JP" altLang="en-US" sz="8000" dirty="0">
                <a:solidFill>
                  <a:srgbClr val="FF0000"/>
                </a:solidFill>
              </a:rPr>
              <a:t>予防</a:t>
            </a:r>
            <a:r>
              <a:rPr lang="ja-JP" altLang="en-US" sz="8000" dirty="0"/>
              <a:t>）が大事</a:t>
            </a:r>
            <a:br>
              <a:rPr lang="en-US" altLang="ja-JP" sz="8000" dirty="0"/>
            </a:br>
            <a:br>
              <a:rPr lang="en-US" altLang="ja-JP" sz="8000" dirty="0"/>
            </a:br>
            <a:r>
              <a:rPr lang="ja-JP" altLang="en-US" sz="8000" dirty="0"/>
              <a:t>⇒コンサルタントの強み</a:t>
            </a:r>
            <a:br>
              <a:rPr lang="en-US" altLang="ja-JP" sz="8000" dirty="0"/>
            </a:br>
            <a:r>
              <a:rPr lang="ja-JP" altLang="en-US" sz="8000" dirty="0"/>
              <a:t>　　弁護士の弱点</a:t>
            </a:r>
            <a:endParaRPr kumimoji="1" lang="ja-JP" altLang="en-US" sz="8000" dirty="0"/>
          </a:p>
        </p:txBody>
      </p:sp>
      <p:sp>
        <p:nvSpPr>
          <p:cNvPr id="2" name="フッター プレースホルダー 1"/>
          <p:cNvSpPr>
            <a:spLocks noGrp="1"/>
          </p:cNvSpPr>
          <p:nvPr>
            <p:ph type="ftr" sz="quarter" idx="11"/>
          </p:nvPr>
        </p:nvSpPr>
        <p:spPr/>
        <p:txBody>
          <a:bodyPr/>
          <a:lstStyle/>
          <a:p>
            <a:r>
              <a:rPr lang="en-US" altLang="ja-JP"/>
              <a:t>Copyright © 2017 Takehisa Todo All Rights Reserved</a:t>
            </a:r>
            <a:endParaRPr lang="ja-JP" altLang="en-US"/>
          </a:p>
        </p:txBody>
      </p:sp>
      <p:sp>
        <p:nvSpPr>
          <p:cNvPr id="3" name="スライド番号プレースホルダー 2"/>
          <p:cNvSpPr>
            <a:spLocks noGrp="1"/>
          </p:cNvSpPr>
          <p:nvPr>
            <p:ph type="sldNum" sz="quarter" idx="12"/>
          </p:nvPr>
        </p:nvSpPr>
        <p:spPr/>
        <p:txBody>
          <a:bodyPr/>
          <a:lstStyle/>
          <a:p>
            <a:fld id="{F0825ED3-4163-4752-98DF-EF26A388C487}" type="slidenum">
              <a:rPr lang="ja-JP" altLang="en-US" smtClean="0"/>
              <a:pPr/>
              <a:t>171</a:t>
            </a:fld>
            <a:endParaRPr lang="ja-JP" altLang="en-US"/>
          </a:p>
        </p:txBody>
      </p:sp>
    </p:spTree>
    <p:extLst>
      <p:ext uri="{BB962C8B-B14F-4D97-AF65-F5344CB8AC3E}">
        <p14:creationId xmlns:p14="http://schemas.microsoft.com/office/powerpoint/2010/main" val="215105837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172</a:t>
            </a:fld>
            <a:endParaRPr kumimoji="1" lang="ja-JP" altLang="en-US"/>
          </a:p>
        </p:txBody>
      </p:sp>
      <p:sp>
        <p:nvSpPr>
          <p:cNvPr id="4" name="テキスト ボックス 3"/>
          <p:cNvSpPr txBox="1"/>
          <p:nvPr/>
        </p:nvSpPr>
        <p:spPr>
          <a:xfrm>
            <a:off x="375138" y="339969"/>
            <a:ext cx="11500339" cy="6832640"/>
          </a:xfrm>
          <a:prstGeom prst="rect">
            <a:avLst/>
          </a:prstGeom>
          <a:noFill/>
        </p:spPr>
        <p:txBody>
          <a:bodyPr wrap="square" rtlCol="0">
            <a:spAutoFit/>
          </a:bodyPr>
          <a:lstStyle/>
          <a:p>
            <a:pPr lvl="1"/>
            <a:r>
              <a:rPr lang="ja-JP" altLang="en-US" sz="9600" dirty="0"/>
              <a:t>②経営者への影響力を高める</a:t>
            </a:r>
            <a:endParaRPr lang="en-US" altLang="ja-JP" sz="9600" dirty="0"/>
          </a:p>
          <a:p>
            <a:pPr lvl="1"/>
            <a:r>
              <a:rPr lang="ja-JP" altLang="en-US" sz="9600" dirty="0"/>
              <a:t>⇒（</a:t>
            </a:r>
            <a:r>
              <a:rPr lang="ja-JP" altLang="en-US" sz="9600" dirty="0">
                <a:solidFill>
                  <a:srgbClr val="FF0000"/>
                </a:solidFill>
              </a:rPr>
              <a:t>お得情報を</a:t>
            </a:r>
            <a:endParaRPr lang="en-US" altLang="ja-JP" sz="9600" dirty="0">
              <a:solidFill>
                <a:srgbClr val="FF0000"/>
              </a:solidFill>
            </a:endParaRPr>
          </a:p>
          <a:p>
            <a:pPr lvl="1"/>
            <a:r>
              <a:rPr lang="ja-JP" altLang="en-US" sz="9600" dirty="0">
                <a:solidFill>
                  <a:srgbClr val="FF0000"/>
                </a:solidFill>
              </a:rPr>
              <a:t>積極的に発信する</a:t>
            </a:r>
            <a:r>
              <a:rPr lang="ja-JP" altLang="en-US" sz="9600" dirty="0"/>
              <a:t>）</a:t>
            </a:r>
            <a:endParaRPr lang="en-US" altLang="ja-JP" sz="9600" dirty="0"/>
          </a:p>
          <a:p>
            <a:endParaRPr lang="en-US" altLang="ja-JP" sz="5400" dirty="0">
              <a:solidFill>
                <a:srgbClr val="FF0000"/>
              </a:solidFill>
            </a:endParaRPr>
          </a:p>
        </p:txBody>
      </p:sp>
    </p:spTree>
    <p:extLst>
      <p:ext uri="{BB962C8B-B14F-4D97-AF65-F5344CB8AC3E}">
        <p14:creationId xmlns:p14="http://schemas.microsoft.com/office/powerpoint/2010/main" val="119738964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173</a:t>
            </a:fld>
            <a:endParaRPr kumimoji="1" lang="ja-JP" altLang="en-US"/>
          </a:p>
        </p:txBody>
      </p:sp>
      <p:sp>
        <p:nvSpPr>
          <p:cNvPr id="4" name="テキスト ボックス 3"/>
          <p:cNvSpPr txBox="1"/>
          <p:nvPr/>
        </p:nvSpPr>
        <p:spPr>
          <a:xfrm>
            <a:off x="375138" y="339969"/>
            <a:ext cx="11500339" cy="6001643"/>
          </a:xfrm>
          <a:prstGeom prst="rect">
            <a:avLst/>
          </a:prstGeom>
          <a:noFill/>
        </p:spPr>
        <p:txBody>
          <a:bodyPr wrap="square" rtlCol="0">
            <a:spAutoFit/>
          </a:bodyPr>
          <a:lstStyle/>
          <a:p>
            <a:r>
              <a:rPr lang="ja-JP" altLang="en-US" sz="9600" dirty="0"/>
              <a:t>③（</a:t>
            </a:r>
            <a:r>
              <a:rPr lang="ja-JP" altLang="en-US" sz="9600" dirty="0">
                <a:solidFill>
                  <a:srgbClr val="FF0000"/>
                </a:solidFill>
              </a:rPr>
              <a:t>良い情報は，</a:t>
            </a:r>
            <a:endParaRPr lang="en-US" altLang="ja-JP" sz="9600" dirty="0">
              <a:solidFill>
                <a:srgbClr val="FF0000"/>
              </a:solidFill>
            </a:endParaRPr>
          </a:p>
          <a:p>
            <a:r>
              <a:rPr lang="ja-JP" altLang="en-US" sz="9600" dirty="0">
                <a:solidFill>
                  <a:srgbClr val="FF0000"/>
                </a:solidFill>
              </a:rPr>
              <a:t>　人に教えてあげる</a:t>
            </a:r>
            <a:r>
              <a:rPr lang="ja-JP" altLang="en-US" sz="9600" dirty="0"/>
              <a:t>）</a:t>
            </a:r>
            <a:endParaRPr lang="en-US" altLang="ja-JP" sz="9600" dirty="0"/>
          </a:p>
          <a:p>
            <a:r>
              <a:rPr lang="ja-JP" altLang="en-US" sz="9600" dirty="0"/>
              <a:t>⇒さらに良い情報</a:t>
            </a:r>
            <a:endParaRPr lang="en-US" altLang="ja-JP" sz="9600" dirty="0"/>
          </a:p>
          <a:p>
            <a:r>
              <a:rPr lang="ja-JP" altLang="en-US" sz="9600" dirty="0"/>
              <a:t>　　に巡りあえる</a:t>
            </a:r>
            <a:endParaRPr lang="en-US" altLang="ja-JP" sz="9600" dirty="0"/>
          </a:p>
        </p:txBody>
      </p:sp>
    </p:spTree>
    <p:extLst>
      <p:ext uri="{BB962C8B-B14F-4D97-AF65-F5344CB8AC3E}">
        <p14:creationId xmlns:p14="http://schemas.microsoft.com/office/powerpoint/2010/main" val="90945903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838200" y="365125"/>
            <a:ext cx="10515600" cy="5811838"/>
          </a:xfrm>
        </p:spPr>
        <p:txBody>
          <a:bodyPr>
            <a:noAutofit/>
          </a:bodyPr>
          <a:lstStyle/>
          <a:p>
            <a:pPr marL="0" indent="0">
              <a:buNone/>
            </a:pPr>
            <a:r>
              <a:rPr kumimoji="1" lang="ja-JP" altLang="en-US" sz="11500" dirty="0"/>
              <a:t>ご清聴</a:t>
            </a:r>
            <a:endParaRPr kumimoji="1" lang="en-US" altLang="ja-JP" sz="11500" dirty="0"/>
          </a:p>
          <a:p>
            <a:pPr marL="0" indent="0">
              <a:buNone/>
            </a:pPr>
            <a:r>
              <a:rPr lang="ja-JP" altLang="en-US" sz="11500" dirty="0"/>
              <a:t>　</a:t>
            </a:r>
            <a:r>
              <a:rPr kumimoji="1" lang="ja-JP" altLang="en-US" sz="11500" dirty="0"/>
              <a:t>ありがとう</a:t>
            </a:r>
            <a:endParaRPr kumimoji="1" lang="en-US" altLang="ja-JP" sz="11500" dirty="0"/>
          </a:p>
          <a:p>
            <a:pPr marL="0" indent="0">
              <a:buNone/>
            </a:pPr>
            <a:r>
              <a:rPr lang="ja-JP" altLang="en-US" sz="11500" dirty="0"/>
              <a:t>　　</a:t>
            </a:r>
            <a:r>
              <a:rPr kumimoji="1" lang="ja-JP" altLang="en-US" sz="11500" dirty="0"/>
              <a:t>ございました</a:t>
            </a:r>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174</a:t>
            </a:fld>
            <a:endParaRPr kumimoji="1" lang="ja-JP" altLang="en-US"/>
          </a:p>
        </p:txBody>
      </p:sp>
    </p:spTree>
    <p:extLst>
      <p:ext uri="{BB962C8B-B14F-4D97-AF65-F5344CB8AC3E}">
        <p14:creationId xmlns:p14="http://schemas.microsoft.com/office/powerpoint/2010/main" val="342472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3776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854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121872"/>
            <a:ext cx="12358254" cy="6858000"/>
          </a:xfrm>
          <a:prstGeom prst="rect">
            <a:avLst/>
          </a:prstGeom>
        </p:spPr>
      </p:pic>
      <p:sp>
        <p:nvSpPr>
          <p:cNvPr id="2" name="テキスト ボックス 1"/>
          <p:cNvSpPr txBox="1"/>
          <p:nvPr/>
        </p:nvSpPr>
        <p:spPr>
          <a:xfrm>
            <a:off x="140676" y="87923"/>
            <a:ext cx="1312986" cy="5509200"/>
          </a:xfrm>
          <a:prstGeom prst="rect">
            <a:avLst/>
          </a:prstGeom>
          <a:noFill/>
        </p:spPr>
        <p:txBody>
          <a:bodyPr wrap="square" rtlCol="0">
            <a:spAutoFit/>
          </a:bodyPr>
          <a:lstStyle/>
          <a:p>
            <a:r>
              <a:rPr lang="ja-JP" altLang="en-US" sz="8800" b="1" dirty="0"/>
              <a:t>病</a:t>
            </a:r>
            <a:endParaRPr lang="en-US" altLang="ja-JP" sz="8800" b="1" dirty="0"/>
          </a:p>
          <a:p>
            <a:r>
              <a:rPr lang="ja-JP" altLang="en-US" sz="8800" b="1" dirty="0"/>
              <a:t>院</a:t>
            </a:r>
            <a:endParaRPr lang="en-US" altLang="ja-JP" sz="8800" b="1" dirty="0"/>
          </a:p>
          <a:p>
            <a:r>
              <a:rPr kumimoji="1" lang="ja-JP" altLang="en-US" sz="8800" b="1" dirty="0"/>
              <a:t>勤</a:t>
            </a:r>
            <a:endParaRPr kumimoji="1" lang="en-US" altLang="ja-JP" sz="8800" b="1" dirty="0"/>
          </a:p>
          <a:p>
            <a:r>
              <a:rPr kumimoji="1" lang="ja-JP" altLang="en-US" sz="8800" b="1" dirty="0"/>
              <a:t>務</a:t>
            </a:r>
          </a:p>
        </p:txBody>
      </p:sp>
      <p:sp>
        <p:nvSpPr>
          <p:cNvPr id="3" name="テキスト ボックス 2"/>
          <p:cNvSpPr txBox="1"/>
          <p:nvPr/>
        </p:nvSpPr>
        <p:spPr>
          <a:xfrm>
            <a:off x="10328031" y="304800"/>
            <a:ext cx="1711569" cy="3631763"/>
          </a:xfrm>
          <a:prstGeom prst="rect">
            <a:avLst/>
          </a:prstGeom>
          <a:noFill/>
        </p:spPr>
        <p:txBody>
          <a:bodyPr wrap="square" rtlCol="0">
            <a:spAutoFit/>
          </a:bodyPr>
          <a:lstStyle/>
          <a:p>
            <a:r>
              <a:rPr kumimoji="1" lang="ja-JP" altLang="en-US" sz="11500" dirty="0"/>
              <a:t> Ａ</a:t>
            </a:r>
            <a:endParaRPr kumimoji="1" lang="en-US" altLang="ja-JP" sz="11500" dirty="0"/>
          </a:p>
          <a:p>
            <a:r>
              <a:rPr kumimoji="1" lang="ja-JP" altLang="en-US" sz="11500" dirty="0"/>
              <a:t>君</a:t>
            </a:r>
          </a:p>
        </p:txBody>
      </p:sp>
    </p:spTree>
    <p:extLst>
      <p:ext uri="{BB962C8B-B14F-4D97-AF65-F5344CB8AC3E}">
        <p14:creationId xmlns:p14="http://schemas.microsoft.com/office/powerpoint/2010/main" val="877031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テキスト ボックス 2"/>
          <p:cNvSpPr txBox="1"/>
          <p:nvPr/>
        </p:nvSpPr>
        <p:spPr>
          <a:xfrm>
            <a:off x="422031" y="844062"/>
            <a:ext cx="2250831" cy="5201424"/>
          </a:xfrm>
          <a:prstGeom prst="rect">
            <a:avLst/>
          </a:prstGeom>
          <a:noFill/>
        </p:spPr>
        <p:txBody>
          <a:bodyPr wrap="square" rtlCol="0">
            <a:spAutoFit/>
          </a:bodyPr>
          <a:lstStyle/>
          <a:p>
            <a:r>
              <a:rPr lang="ja-JP" altLang="en-US" sz="16600" b="1" dirty="0"/>
              <a:t>急</a:t>
            </a:r>
            <a:endParaRPr lang="en-US" altLang="ja-JP" sz="16600" b="1" dirty="0"/>
          </a:p>
          <a:p>
            <a:r>
              <a:rPr lang="ja-JP" altLang="en-US" sz="16600" b="1" dirty="0"/>
              <a:t>性</a:t>
            </a:r>
            <a:endParaRPr kumimoji="1" lang="ja-JP" altLang="en-US" sz="16600" b="1" dirty="0"/>
          </a:p>
        </p:txBody>
      </p:sp>
      <p:sp>
        <p:nvSpPr>
          <p:cNvPr id="4" name="テキスト ボックス 3"/>
          <p:cNvSpPr txBox="1"/>
          <p:nvPr/>
        </p:nvSpPr>
        <p:spPr>
          <a:xfrm>
            <a:off x="9885274" y="121282"/>
            <a:ext cx="1415772" cy="6646984"/>
          </a:xfrm>
          <a:prstGeom prst="rect">
            <a:avLst/>
          </a:prstGeom>
          <a:noFill/>
        </p:spPr>
        <p:txBody>
          <a:bodyPr vert="eaVert" wrap="square" rtlCol="0">
            <a:spAutoFit/>
          </a:bodyPr>
          <a:lstStyle/>
          <a:p>
            <a:r>
              <a:rPr kumimoji="1" lang="ja-JP" altLang="en-US" sz="8000" dirty="0"/>
              <a:t>アルコール中毒</a:t>
            </a:r>
          </a:p>
        </p:txBody>
      </p:sp>
    </p:spTree>
    <p:extLst>
      <p:ext uri="{BB962C8B-B14F-4D97-AF65-F5344CB8AC3E}">
        <p14:creationId xmlns:p14="http://schemas.microsoft.com/office/powerpoint/2010/main" val="2490034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8253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5883275"/>
          </a:xfrm>
        </p:spPr>
        <p:txBody>
          <a:bodyPr>
            <a:normAutofit/>
          </a:bodyPr>
          <a:lstStyle/>
          <a:p>
            <a:r>
              <a:rPr kumimoji="1" lang="ja-JP" altLang="en-US" sz="16600" dirty="0"/>
              <a:t>暴言・暴力</a:t>
            </a:r>
            <a:endParaRPr kumimoji="1" lang="ja-JP" altLang="en-US" dirty="0"/>
          </a:p>
        </p:txBody>
      </p:sp>
    </p:spTree>
    <p:extLst>
      <p:ext uri="{BB962C8B-B14F-4D97-AF65-F5344CB8AC3E}">
        <p14:creationId xmlns:p14="http://schemas.microsoft.com/office/powerpoint/2010/main" val="352858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1055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8188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0070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1275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595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0839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5670550"/>
          </a:xfrm>
        </p:spPr>
        <p:txBody>
          <a:bodyPr>
            <a:normAutofit fontScale="90000"/>
          </a:bodyPr>
          <a:lstStyle/>
          <a:p>
            <a:r>
              <a:rPr kumimoji="1" lang="ja-JP" altLang="en-US" sz="41300" dirty="0"/>
              <a:t>休日</a:t>
            </a:r>
            <a:endParaRPr kumimoji="1" lang="ja-JP" altLang="en-US" dirty="0"/>
          </a:p>
        </p:txBody>
      </p:sp>
    </p:spTree>
    <p:extLst>
      <p:ext uri="{BB962C8B-B14F-4D97-AF65-F5344CB8AC3E}">
        <p14:creationId xmlns:p14="http://schemas.microsoft.com/office/powerpoint/2010/main" val="126326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テキスト ボックス 2"/>
          <p:cNvSpPr txBox="1"/>
          <p:nvPr/>
        </p:nvSpPr>
        <p:spPr>
          <a:xfrm>
            <a:off x="9741877" y="445477"/>
            <a:ext cx="1946031" cy="6463308"/>
          </a:xfrm>
          <a:prstGeom prst="rect">
            <a:avLst/>
          </a:prstGeom>
          <a:noFill/>
        </p:spPr>
        <p:txBody>
          <a:bodyPr wrap="square" rtlCol="0">
            <a:spAutoFit/>
          </a:bodyPr>
          <a:lstStyle/>
          <a:p>
            <a:r>
              <a:rPr lang="ja-JP" altLang="en-US" sz="13800" b="1" dirty="0"/>
              <a:t>Ｂ</a:t>
            </a:r>
            <a:endParaRPr lang="en-US" altLang="ja-JP" sz="13800" b="1" dirty="0"/>
          </a:p>
          <a:p>
            <a:r>
              <a:rPr lang="ja-JP" altLang="en-US" sz="13800" b="1" dirty="0"/>
              <a:t>先</a:t>
            </a:r>
            <a:endParaRPr lang="en-US" altLang="ja-JP" sz="13800" b="1" dirty="0"/>
          </a:p>
          <a:p>
            <a:r>
              <a:rPr lang="ja-JP" altLang="en-US" sz="13800" b="1" dirty="0"/>
              <a:t>輩</a:t>
            </a:r>
            <a:endParaRPr kumimoji="1" lang="en-US" altLang="ja-JP" sz="13800" b="1" dirty="0"/>
          </a:p>
        </p:txBody>
      </p:sp>
    </p:spTree>
    <p:extLst>
      <p:ext uri="{BB962C8B-B14F-4D97-AF65-F5344CB8AC3E}">
        <p14:creationId xmlns:p14="http://schemas.microsoft.com/office/powerpoint/2010/main" val="4005450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6952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779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741761"/>
          </a:xfrm>
        </p:spPr>
        <p:txBody>
          <a:bodyPr>
            <a:normAutofit/>
          </a:bodyPr>
          <a:lstStyle/>
          <a:p>
            <a:r>
              <a:rPr lang="ja-JP" altLang="ja-JP" sz="8800" dirty="0"/>
              <a:t>加害者の先輩看護師</a:t>
            </a:r>
            <a:br>
              <a:rPr lang="en-US" altLang="ja-JP" sz="8800" dirty="0"/>
            </a:br>
            <a:r>
              <a:rPr lang="ja-JP" altLang="en-US" sz="8800" dirty="0"/>
              <a:t>　</a:t>
            </a:r>
            <a:r>
              <a:rPr lang="ja-JP" altLang="ja-JP" sz="8800" dirty="0"/>
              <a:t>（</a:t>
            </a:r>
            <a:r>
              <a:rPr lang="ja-JP" altLang="en-US" sz="8800" dirty="0">
                <a:solidFill>
                  <a:srgbClr val="FF0000"/>
                </a:solidFill>
              </a:rPr>
              <a:t>１０００</a:t>
            </a:r>
            <a:r>
              <a:rPr lang="ja-JP" altLang="ja-JP" sz="8800" dirty="0"/>
              <a:t>）万円</a:t>
            </a:r>
            <a:br>
              <a:rPr lang="ja-JP" altLang="ja-JP" sz="8800" dirty="0"/>
            </a:br>
            <a:r>
              <a:rPr lang="ja-JP" altLang="ja-JP" sz="8800" dirty="0"/>
              <a:t>勤務先の病院</a:t>
            </a:r>
            <a:br>
              <a:rPr lang="en-US" altLang="ja-JP" sz="8800" dirty="0"/>
            </a:br>
            <a:r>
              <a:rPr lang="ja-JP" altLang="ja-JP" sz="8800" dirty="0"/>
              <a:t>（</a:t>
            </a:r>
            <a:r>
              <a:rPr lang="ja-JP" altLang="en-US" sz="8800" dirty="0">
                <a:solidFill>
                  <a:srgbClr val="FF0000"/>
                </a:solidFill>
              </a:rPr>
              <a:t>５００</a:t>
            </a:r>
            <a:r>
              <a:rPr lang="ja-JP" altLang="ja-JP" sz="8800" dirty="0"/>
              <a:t>）万円</a:t>
            </a:r>
            <a:br>
              <a:rPr lang="ja-JP" altLang="ja-JP" dirty="0"/>
            </a:b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32</a:t>
            </a:fld>
            <a:endParaRPr kumimoji="1" lang="ja-JP" altLang="en-US"/>
          </a:p>
        </p:txBody>
      </p:sp>
    </p:spTree>
    <p:extLst>
      <p:ext uri="{BB962C8B-B14F-4D97-AF65-F5344CB8AC3E}">
        <p14:creationId xmlns:p14="http://schemas.microsoft.com/office/powerpoint/2010/main" val="3418977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91225"/>
          </a:xfrm>
        </p:spPr>
        <p:txBody>
          <a:bodyPr>
            <a:noAutofit/>
          </a:bodyPr>
          <a:lstStyle/>
          <a:p>
            <a:r>
              <a:rPr lang="ja-JP" altLang="ja-JP" sz="7200" dirty="0"/>
              <a:t>人事に関して</a:t>
            </a:r>
            <a:br>
              <a:rPr lang="en-US" altLang="ja-JP" sz="7200" dirty="0"/>
            </a:br>
            <a:r>
              <a:rPr lang="ja-JP" altLang="en-US" sz="7200" dirty="0"/>
              <a:t>　</a:t>
            </a:r>
            <a:r>
              <a:rPr lang="ja-JP" altLang="ja-JP" sz="7200" dirty="0"/>
              <a:t>どのような法的リスクが</a:t>
            </a:r>
            <a:br>
              <a:rPr lang="en-US" altLang="ja-JP" sz="7200" dirty="0"/>
            </a:br>
            <a:r>
              <a:rPr lang="ja-JP" altLang="en-US" sz="7200" dirty="0"/>
              <a:t>　　</a:t>
            </a:r>
            <a:r>
              <a:rPr lang="ja-JP" altLang="ja-JP" sz="7200" dirty="0"/>
              <a:t>あるかを知ること</a:t>
            </a:r>
            <a:br>
              <a:rPr lang="ja-JP" altLang="ja-JP" sz="7200" dirty="0"/>
            </a:br>
            <a:r>
              <a:rPr lang="ja-JP" altLang="ja-JP" sz="7200" dirty="0"/>
              <a:t>　　　　　↓</a:t>
            </a:r>
            <a:br>
              <a:rPr lang="ja-JP" altLang="ja-JP" sz="7200" dirty="0"/>
            </a:br>
            <a:r>
              <a:rPr lang="ja-JP" altLang="ja-JP" sz="7200" dirty="0"/>
              <a:t>知りさえすれば</a:t>
            </a:r>
            <a:br>
              <a:rPr lang="en-US" altLang="ja-JP" sz="7200" dirty="0"/>
            </a:br>
            <a:r>
              <a:rPr lang="ja-JP" altLang="en-US" sz="7200" dirty="0"/>
              <a:t>　</a:t>
            </a:r>
            <a:r>
              <a:rPr lang="ja-JP" altLang="ja-JP" sz="7200" dirty="0"/>
              <a:t>予防できることが多い</a:t>
            </a:r>
            <a:endParaRPr kumimoji="1" lang="ja-JP" altLang="en-US" sz="72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33</a:t>
            </a:fld>
            <a:endParaRPr kumimoji="1" lang="ja-JP" altLang="en-US"/>
          </a:p>
        </p:txBody>
      </p:sp>
    </p:spTree>
    <p:extLst>
      <p:ext uri="{BB962C8B-B14F-4D97-AF65-F5344CB8AC3E}">
        <p14:creationId xmlns:p14="http://schemas.microsoft.com/office/powerpoint/2010/main" val="3564244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91225"/>
          </a:xfrm>
        </p:spPr>
        <p:txBody>
          <a:bodyPr>
            <a:normAutofit/>
          </a:bodyPr>
          <a:lstStyle/>
          <a:p>
            <a:r>
              <a:rPr lang="ja-JP" altLang="ja-JP" sz="7200" b="1" dirty="0"/>
              <a:t>法律を知らなかった人が</a:t>
            </a:r>
            <a:br>
              <a:rPr lang="en-US" altLang="ja-JP" sz="7200" b="1" dirty="0"/>
            </a:br>
            <a:r>
              <a:rPr lang="ja-JP" altLang="en-US" sz="7200" b="1" dirty="0"/>
              <a:t>　</a:t>
            </a:r>
            <a:r>
              <a:rPr lang="ja-JP" altLang="ja-JP" sz="7200" b="1" dirty="0"/>
              <a:t>ひどい目に遭い，</a:t>
            </a:r>
            <a:br>
              <a:rPr lang="ja-JP" altLang="ja-JP" sz="7200" dirty="0"/>
            </a:br>
            <a:r>
              <a:rPr lang="ja-JP" altLang="ja-JP" sz="7200" b="1" dirty="0"/>
              <a:t>法律を知っている人だけが</a:t>
            </a:r>
            <a:br>
              <a:rPr lang="en-US" altLang="ja-JP" sz="7200" b="1" dirty="0"/>
            </a:br>
            <a:r>
              <a:rPr lang="ja-JP" altLang="en-US" sz="7200" b="1" dirty="0"/>
              <a:t>　</a:t>
            </a:r>
            <a:r>
              <a:rPr lang="ja-JP" altLang="ja-JP" sz="7200" b="1" dirty="0"/>
              <a:t>得をする</a:t>
            </a:r>
            <a:br>
              <a:rPr lang="ja-JP" altLang="ja-JP" dirty="0"/>
            </a:b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34</a:t>
            </a:fld>
            <a:endParaRPr kumimoji="1" lang="ja-JP" altLang="en-US"/>
          </a:p>
        </p:txBody>
      </p:sp>
    </p:spTree>
    <p:extLst>
      <p:ext uri="{BB962C8B-B14F-4D97-AF65-F5344CB8AC3E}">
        <p14:creationId xmlns:p14="http://schemas.microsoft.com/office/powerpoint/2010/main" val="3765972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871552"/>
          </a:xfrm>
        </p:spPr>
        <p:txBody>
          <a:bodyPr>
            <a:normAutofit fontScale="90000"/>
          </a:bodyPr>
          <a:lstStyle/>
          <a:p>
            <a:r>
              <a:rPr kumimoji="1" lang="ja-JP" altLang="en-US" sz="41300" dirty="0"/>
              <a:t>法諺</a:t>
            </a: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35</a:t>
            </a:fld>
            <a:endParaRPr kumimoji="1" lang="ja-JP" altLang="en-US"/>
          </a:p>
        </p:txBody>
      </p:sp>
    </p:spTree>
    <p:extLst>
      <p:ext uri="{BB962C8B-B14F-4D97-AF65-F5344CB8AC3E}">
        <p14:creationId xmlns:p14="http://schemas.microsoft.com/office/powerpoint/2010/main" val="1254431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415189"/>
          </a:xfrm>
        </p:spPr>
        <p:txBody>
          <a:bodyPr>
            <a:noAutofit/>
          </a:bodyPr>
          <a:lstStyle/>
          <a:p>
            <a:r>
              <a:rPr lang="ja-JP" altLang="ja-JP" sz="16600" b="1" dirty="0"/>
              <a:t>法の不知は害される</a:t>
            </a:r>
            <a:endParaRPr kumimoji="1" lang="ja-JP" altLang="en-US" sz="166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36</a:t>
            </a:fld>
            <a:endParaRPr kumimoji="1" lang="ja-JP" altLang="en-US"/>
          </a:p>
        </p:txBody>
      </p:sp>
    </p:spTree>
    <p:extLst>
      <p:ext uri="{BB962C8B-B14F-4D97-AF65-F5344CB8AC3E}">
        <p14:creationId xmlns:p14="http://schemas.microsoft.com/office/powerpoint/2010/main" val="2903382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529489"/>
          </a:xfrm>
        </p:spPr>
        <p:txBody>
          <a:bodyPr>
            <a:normAutofit/>
          </a:bodyPr>
          <a:lstStyle/>
          <a:p>
            <a:r>
              <a:rPr lang="ja-JP" altLang="en-US" sz="19900" dirty="0"/>
              <a:t>１００万件</a:t>
            </a:r>
            <a:endParaRPr kumimoji="1" lang="ja-JP" altLang="en-US" sz="199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37</a:t>
            </a:fld>
            <a:endParaRPr kumimoji="1" lang="ja-JP" altLang="en-US"/>
          </a:p>
        </p:txBody>
      </p:sp>
    </p:spTree>
    <p:extLst>
      <p:ext uri="{BB962C8B-B14F-4D97-AF65-F5344CB8AC3E}">
        <p14:creationId xmlns:p14="http://schemas.microsoft.com/office/powerpoint/2010/main" val="3623783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104946"/>
          </a:xfrm>
        </p:spPr>
        <p:txBody>
          <a:bodyPr>
            <a:normAutofit/>
          </a:bodyPr>
          <a:lstStyle/>
          <a:p>
            <a:r>
              <a:rPr kumimoji="1" lang="ja-JP" altLang="en-US" sz="13800" dirty="0"/>
              <a:t>相談件数１位</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38</a:t>
            </a:fld>
            <a:endParaRPr kumimoji="1" lang="ja-JP" altLang="en-US"/>
          </a:p>
        </p:txBody>
      </p:sp>
    </p:spTree>
    <p:extLst>
      <p:ext uri="{BB962C8B-B14F-4D97-AF65-F5344CB8AC3E}">
        <p14:creationId xmlns:p14="http://schemas.microsoft.com/office/powerpoint/2010/main" val="4133280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366204"/>
          </a:xfrm>
        </p:spPr>
        <p:txBody>
          <a:bodyPr>
            <a:normAutofit/>
          </a:bodyPr>
          <a:lstStyle/>
          <a:p>
            <a:r>
              <a:rPr kumimoji="1" lang="ja-JP" altLang="en-US" sz="9600" dirty="0"/>
              <a:t>いじめ・いやがらせ</a:t>
            </a:r>
            <a:br>
              <a:rPr kumimoji="1" lang="en-US" altLang="ja-JP" sz="9600" dirty="0"/>
            </a:br>
            <a:r>
              <a:rPr lang="ja-JP" altLang="en-US" sz="9600" dirty="0"/>
              <a:t>（パワハラ関係）</a:t>
            </a:r>
            <a:endParaRPr kumimoji="1" lang="ja-JP" altLang="en-US" sz="96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39</a:t>
            </a:fld>
            <a:endParaRPr kumimoji="1" lang="ja-JP" altLang="en-US"/>
          </a:p>
        </p:txBody>
      </p:sp>
    </p:spTree>
    <p:extLst>
      <p:ext uri="{BB962C8B-B14F-4D97-AF65-F5344CB8AC3E}">
        <p14:creationId xmlns:p14="http://schemas.microsoft.com/office/powerpoint/2010/main" val="56442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3724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104946"/>
          </a:xfrm>
        </p:spPr>
        <p:txBody>
          <a:bodyPr>
            <a:normAutofit/>
          </a:bodyPr>
          <a:lstStyle/>
          <a:p>
            <a:r>
              <a:rPr kumimoji="1" lang="ja-JP" altLang="en-US" sz="13800" dirty="0"/>
              <a:t>相談件数２位</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40</a:t>
            </a:fld>
            <a:endParaRPr kumimoji="1" lang="ja-JP" altLang="en-US"/>
          </a:p>
        </p:txBody>
      </p:sp>
    </p:spTree>
    <p:extLst>
      <p:ext uri="{BB962C8B-B14F-4D97-AF65-F5344CB8AC3E}">
        <p14:creationId xmlns:p14="http://schemas.microsoft.com/office/powerpoint/2010/main" val="201614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317218"/>
          </a:xfrm>
        </p:spPr>
        <p:txBody>
          <a:bodyPr>
            <a:normAutofit/>
          </a:bodyPr>
          <a:lstStyle/>
          <a:p>
            <a:r>
              <a:rPr kumimoji="1" lang="ja-JP" altLang="en-US" sz="16600" dirty="0"/>
              <a:t>解雇問題</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41</a:t>
            </a:fld>
            <a:endParaRPr kumimoji="1" lang="ja-JP" altLang="en-US"/>
          </a:p>
        </p:txBody>
      </p:sp>
    </p:spTree>
    <p:extLst>
      <p:ext uri="{BB962C8B-B14F-4D97-AF65-F5344CB8AC3E}">
        <p14:creationId xmlns:p14="http://schemas.microsoft.com/office/powerpoint/2010/main" val="3080930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8213" y="163287"/>
            <a:ext cx="11332029" cy="6193064"/>
          </a:xfrm>
        </p:spPr>
        <p:txBody>
          <a:bodyPr>
            <a:normAutofit/>
          </a:bodyPr>
          <a:lstStyle/>
          <a:p>
            <a:r>
              <a:rPr lang="ja-JP" altLang="en-US" sz="9600" dirty="0"/>
              <a:t>①</a:t>
            </a:r>
            <a:r>
              <a:rPr lang="ja-JP" altLang="ja-JP" sz="9600" dirty="0"/>
              <a:t>従業員の</a:t>
            </a:r>
            <a:br>
              <a:rPr lang="en-US" altLang="ja-JP" sz="9600" dirty="0"/>
            </a:br>
            <a:r>
              <a:rPr lang="ja-JP" altLang="en-US" sz="9600" dirty="0"/>
              <a:t>　　（</a:t>
            </a:r>
            <a:r>
              <a:rPr lang="ja-JP" altLang="ja-JP" sz="9600" dirty="0">
                <a:solidFill>
                  <a:srgbClr val="FF0000"/>
                </a:solidFill>
              </a:rPr>
              <a:t>パフォーマンス</a:t>
            </a:r>
            <a:r>
              <a:rPr lang="ja-JP" altLang="en-US" sz="9600" dirty="0"/>
              <a:t>）</a:t>
            </a:r>
            <a:br>
              <a:rPr lang="en-US" altLang="ja-JP" sz="9600" dirty="0"/>
            </a:br>
            <a:r>
              <a:rPr lang="ja-JP" altLang="en-US" sz="9600" dirty="0"/>
              <a:t>　　　　　　　</a:t>
            </a:r>
            <a:r>
              <a:rPr lang="ja-JP" altLang="ja-JP" sz="9600" dirty="0"/>
              <a:t>が</a:t>
            </a:r>
            <a:r>
              <a:rPr lang="ja-JP" altLang="en-US" sz="9600" dirty="0"/>
              <a:t>落ちる</a:t>
            </a:r>
            <a:br>
              <a:rPr lang="en-US" altLang="ja-JP" dirty="0"/>
            </a:b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42</a:t>
            </a:fld>
            <a:endParaRPr kumimoji="1" lang="ja-JP" altLang="en-US"/>
          </a:p>
        </p:txBody>
      </p:sp>
    </p:spTree>
    <p:extLst>
      <p:ext uri="{BB962C8B-B14F-4D97-AF65-F5344CB8AC3E}">
        <p14:creationId xmlns:p14="http://schemas.microsoft.com/office/powerpoint/2010/main" val="2856856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8213" y="163287"/>
            <a:ext cx="11332029" cy="6193064"/>
          </a:xfrm>
        </p:spPr>
        <p:txBody>
          <a:bodyPr>
            <a:normAutofit/>
          </a:bodyPr>
          <a:lstStyle/>
          <a:p>
            <a:r>
              <a:rPr lang="ja-JP" altLang="ja-JP" sz="11500" dirty="0"/>
              <a:t>②</a:t>
            </a:r>
            <a:br>
              <a:rPr lang="en-US" altLang="ja-JP" sz="11500" dirty="0"/>
            </a:br>
            <a:r>
              <a:rPr lang="ja-JP" altLang="en-US" sz="11500" dirty="0"/>
              <a:t>（</a:t>
            </a:r>
            <a:r>
              <a:rPr lang="ja-JP" altLang="ja-JP" sz="11500" dirty="0">
                <a:solidFill>
                  <a:srgbClr val="FF0000"/>
                </a:solidFill>
              </a:rPr>
              <a:t>休職</a:t>
            </a:r>
            <a:r>
              <a:rPr lang="ja-JP" altLang="en-US" sz="11500" dirty="0"/>
              <a:t>）</a:t>
            </a:r>
            <a:r>
              <a:rPr lang="ja-JP" altLang="ja-JP" sz="11500" dirty="0"/>
              <a:t>してしまう</a:t>
            </a:r>
            <a:br>
              <a:rPr lang="en-US" altLang="ja-JP" sz="11500" dirty="0"/>
            </a:br>
            <a:r>
              <a:rPr lang="ja-JP" altLang="en-US" sz="11500" dirty="0"/>
              <a:t>　　</a:t>
            </a:r>
            <a:r>
              <a:rPr lang="ja-JP" altLang="ja-JP" sz="11500" dirty="0"/>
              <a:t>可能性がある</a:t>
            </a:r>
            <a:endParaRPr kumimoji="1" lang="ja-JP" altLang="en-US" sz="115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43</a:t>
            </a:fld>
            <a:endParaRPr kumimoji="1" lang="ja-JP" altLang="en-US"/>
          </a:p>
        </p:txBody>
      </p:sp>
    </p:spTree>
    <p:extLst>
      <p:ext uri="{BB962C8B-B14F-4D97-AF65-F5344CB8AC3E}">
        <p14:creationId xmlns:p14="http://schemas.microsoft.com/office/powerpoint/2010/main" val="3808149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8213" y="163287"/>
            <a:ext cx="11332029" cy="6193064"/>
          </a:xfrm>
        </p:spPr>
        <p:txBody>
          <a:bodyPr>
            <a:normAutofit/>
          </a:bodyPr>
          <a:lstStyle/>
          <a:p>
            <a:r>
              <a:rPr lang="ja-JP" altLang="ja-JP" sz="9600" dirty="0"/>
              <a:t>③</a:t>
            </a:r>
            <a:br>
              <a:rPr lang="en-US" altLang="ja-JP" sz="9600" dirty="0"/>
            </a:br>
            <a:r>
              <a:rPr lang="ja-JP" altLang="en-US" sz="9600" dirty="0"/>
              <a:t>　（</a:t>
            </a:r>
            <a:r>
              <a:rPr lang="ja-JP" altLang="ja-JP" sz="9600" dirty="0">
                <a:solidFill>
                  <a:srgbClr val="FF0000"/>
                </a:solidFill>
              </a:rPr>
              <a:t>労災</a:t>
            </a:r>
            <a:r>
              <a:rPr lang="ja-JP" altLang="en-US" sz="9600" dirty="0"/>
              <a:t>）</a:t>
            </a:r>
            <a:r>
              <a:rPr lang="ja-JP" altLang="ja-JP" sz="9600" dirty="0"/>
              <a:t>に</a:t>
            </a:r>
            <a:br>
              <a:rPr lang="en-US" altLang="ja-JP" sz="9600" dirty="0"/>
            </a:br>
            <a:r>
              <a:rPr lang="ja-JP" altLang="en-US" sz="9600" dirty="0"/>
              <a:t>　　</a:t>
            </a:r>
            <a:r>
              <a:rPr lang="ja-JP" altLang="ja-JP" sz="9600" dirty="0"/>
              <a:t>なってしまう</a:t>
            </a:r>
            <a:br>
              <a:rPr lang="en-US" altLang="ja-JP" sz="9600" dirty="0"/>
            </a:br>
            <a:r>
              <a:rPr lang="ja-JP" altLang="en-US" sz="9600" dirty="0"/>
              <a:t>　　　</a:t>
            </a:r>
            <a:r>
              <a:rPr lang="ja-JP" altLang="ja-JP" sz="9600" dirty="0"/>
              <a:t>可能性</a:t>
            </a:r>
            <a:endParaRPr kumimoji="1" lang="ja-JP" altLang="en-US" sz="96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44</a:t>
            </a:fld>
            <a:endParaRPr kumimoji="1" lang="ja-JP" altLang="en-US"/>
          </a:p>
        </p:txBody>
      </p:sp>
    </p:spTree>
    <p:extLst>
      <p:ext uri="{BB962C8B-B14F-4D97-AF65-F5344CB8AC3E}">
        <p14:creationId xmlns:p14="http://schemas.microsoft.com/office/powerpoint/2010/main" val="2765309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8213" y="163287"/>
            <a:ext cx="11332029" cy="6193064"/>
          </a:xfrm>
        </p:spPr>
        <p:txBody>
          <a:bodyPr>
            <a:normAutofit/>
          </a:bodyPr>
          <a:lstStyle/>
          <a:p>
            <a:r>
              <a:rPr lang="ja-JP" altLang="ja-JP" sz="8000" dirty="0"/>
              <a:t>④</a:t>
            </a:r>
            <a:br>
              <a:rPr lang="en-US" altLang="ja-JP" sz="8000" dirty="0"/>
            </a:br>
            <a:r>
              <a:rPr lang="ja-JP" altLang="ja-JP" sz="8000" dirty="0"/>
              <a:t>会社が</a:t>
            </a:r>
            <a:br>
              <a:rPr lang="en-US" altLang="ja-JP" sz="8000" dirty="0"/>
            </a:br>
            <a:r>
              <a:rPr lang="ja-JP" altLang="en-US" sz="8000" dirty="0"/>
              <a:t>　（</a:t>
            </a:r>
            <a:r>
              <a:rPr lang="ja-JP" altLang="ja-JP" sz="8000" dirty="0">
                <a:solidFill>
                  <a:srgbClr val="FF0000"/>
                </a:solidFill>
              </a:rPr>
              <a:t>従業員の</a:t>
            </a:r>
            <a:br>
              <a:rPr lang="en-US" altLang="ja-JP" sz="8000" dirty="0">
                <a:solidFill>
                  <a:srgbClr val="FF0000"/>
                </a:solidFill>
              </a:rPr>
            </a:br>
            <a:r>
              <a:rPr lang="ja-JP" altLang="en-US" sz="8000" dirty="0">
                <a:solidFill>
                  <a:srgbClr val="FF0000"/>
                </a:solidFill>
              </a:rPr>
              <a:t>　　</a:t>
            </a:r>
            <a:r>
              <a:rPr lang="ja-JP" altLang="ja-JP" sz="8000" dirty="0">
                <a:solidFill>
                  <a:srgbClr val="FF0000"/>
                </a:solidFill>
              </a:rPr>
              <a:t>安全に配慮</a:t>
            </a:r>
            <a:r>
              <a:rPr lang="ja-JP" altLang="en-US" sz="8000" dirty="0"/>
              <a:t>）</a:t>
            </a:r>
            <a:br>
              <a:rPr lang="en-US" altLang="ja-JP" sz="8000" dirty="0"/>
            </a:br>
            <a:r>
              <a:rPr lang="ja-JP" altLang="en-US" sz="8000" dirty="0"/>
              <a:t>　　　</a:t>
            </a:r>
            <a:r>
              <a:rPr lang="ja-JP" altLang="ja-JP" sz="8000" dirty="0"/>
              <a:t>する義務を怠った</a:t>
            </a:r>
            <a:endParaRPr kumimoji="1" lang="ja-JP" altLang="en-US" sz="80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45</a:t>
            </a:fld>
            <a:endParaRPr kumimoji="1" lang="ja-JP" altLang="en-US"/>
          </a:p>
        </p:txBody>
      </p:sp>
    </p:spTree>
    <p:extLst>
      <p:ext uri="{BB962C8B-B14F-4D97-AF65-F5344CB8AC3E}">
        <p14:creationId xmlns:p14="http://schemas.microsoft.com/office/powerpoint/2010/main" val="643847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7585" y="391886"/>
            <a:ext cx="11625943" cy="5964464"/>
          </a:xfrm>
        </p:spPr>
        <p:txBody>
          <a:bodyPr>
            <a:normAutofit/>
          </a:bodyPr>
          <a:lstStyle/>
          <a:p>
            <a:pPr marL="0" indent="0">
              <a:buNone/>
            </a:pPr>
            <a:r>
              <a:rPr kumimoji="1" lang="ja-JP" altLang="en-US" sz="6600" dirty="0">
                <a:solidFill>
                  <a:srgbClr val="FF0000"/>
                </a:solidFill>
              </a:rPr>
              <a:t>考え方・方針</a:t>
            </a:r>
            <a:endParaRPr kumimoji="1" lang="en-US" altLang="ja-JP" sz="6600" dirty="0">
              <a:solidFill>
                <a:srgbClr val="FF0000"/>
              </a:solidFill>
            </a:endParaRPr>
          </a:p>
          <a:p>
            <a:pPr marL="0" indent="0">
              <a:buNone/>
            </a:pPr>
            <a:r>
              <a:rPr lang="ja-JP" altLang="en-US" sz="6600" dirty="0"/>
              <a:t>　</a:t>
            </a:r>
            <a:r>
              <a:rPr kumimoji="1" lang="ja-JP" altLang="en-US" sz="6600" dirty="0"/>
              <a:t>自分の子供，配偶者，親戚，友人など，自分にとって大切な方が同じことをされたらどう思うか，という視点で対策を考える</a:t>
            </a:r>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46</a:t>
            </a:fld>
            <a:endParaRPr kumimoji="1" lang="ja-JP" altLang="en-US"/>
          </a:p>
        </p:txBody>
      </p:sp>
    </p:spTree>
    <p:extLst>
      <p:ext uri="{BB962C8B-B14F-4D97-AF65-F5344CB8AC3E}">
        <p14:creationId xmlns:p14="http://schemas.microsoft.com/office/powerpoint/2010/main" val="4120468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5846" y="93785"/>
            <a:ext cx="11676185" cy="6262565"/>
          </a:xfrm>
        </p:spPr>
        <p:txBody>
          <a:bodyPr>
            <a:noAutofit/>
          </a:bodyPr>
          <a:lstStyle/>
          <a:p>
            <a:pPr marL="0" indent="0">
              <a:buNone/>
            </a:pPr>
            <a:r>
              <a:rPr kumimoji="1" lang="ja-JP" altLang="en-US" sz="11500" dirty="0"/>
              <a:t>①</a:t>
            </a:r>
            <a:r>
              <a:rPr lang="ja-JP" altLang="en-US" sz="11500" dirty="0">
                <a:solidFill>
                  <a:srgbClr val="FF0000"/>
                </a:solidFill>
              </a:rPr>
              <a:t>（</a:t>
            </a:r>
            <a:r>
              <a:rPr kumimoji="1" lang="ja-JP" altLang="en-US" sz="11500" dirty="0">
                <a:solidFill>
                  <a:srgbClr val="FF0000"/>
                </a:solidFill>
              </a:rPr>
              <a:t>パワハラ</a:t>
            </a:r>
            <a:endParaRPr kumimoji="1" lang="en-US" altLang="ja-JP" sz="11500" dirty="0">
              <a:solidFill>
                <a:srgbClr val="FF0000"/>
              </a:solidFill>
            </a:endParaRPr>
          </a:p>
          <a:p>
            <a:pPr marL="0" indent="0">
              <a:buNone/>
            </a:pPr>
            <a:r>
              <a:rPr lang="ja-JP" altLang="en-US" sz="11500" dirty="0">
                <a:solidFill>
                  <a:srgbClr val="FF0000"/>
                </a:solidFill>
              </a:rPr>
              <a:t>　　　</a:t>
            </a:r>
            <a:r>
              <a:rPr kumimoji="1" lang="ja-JP" altLang="en-US" sz="11500" dirty="0">
                <a:solidFill>
                  <a:srgbClr val="FF0000"/>
                </a:solidFill>
              </a:rPr>
              <a:t>防止規定）</a:t>
            </a:r>
            <a:endParaRPr kumimoji="1" lang="en-US" altLang="ja-JP" sz="11500" dirty="0">
              <a:solidFill>
                <a:srgbClr val="FF0000"/>
              </a:solidFill>
            </a:endParaRPr>
          </a:p>
          <a:p>
            <a:pPr marL="0" indent="0">
              <a:buNone/>
            </a:pPr>
            <a:r>
              <a:rPr lang="ja-JP" altLang="en-US" sz="11500" dirty="0">
                <a:solidFill>
                  <a:srgbClr val="FF0000"/>
                </a:solidFill>
              </a:rPr>
              <a:t>　　　　　　</a:t>
            </a:r>
            <a:r>
              <a:rPr lang="ja-JP" altLang="en-US" sz="11500" dirty="0"/>
              <a:t>を整備</a:t>
            </a:r>
            <a:endParaRPr kumimoji="1" lang="en-US" altLang="ja-JP" sz="115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47</a:t>
            </a:fld>
            <a:endParaRPr kumimoji="1" lang="ja-JP" altLang="en-US"/>
          </a:p>
        </p:txBody>
      </p:sp>
    </p:spTree>
    <p:extLst>
      <p:ext uri="{BB962C8B-B14F-4D97-AF65-F5344CB8AC3E}">
        <p14:creationId xmlns:p14="http://schemas.microsoft.com/office/powerpoint/2010/main" val="907612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5846" y="93785"/>
            <a:ext cx="11676185" cy="6262565"/>
          </a:xfrm>
        </p:spPr>
        <p:txBody>
          <a:bodyPr>
            <a:noAutofit/>
          </a:bodyPr>
          <a:lstStyle/>
          <a:p>
            <a:pPr marL="0" indent="0">
              <a:buNone/>
            </a:pPr>
            <a:r>
              <a:rPr lang="ja-JP" altLang="en-US" sz="8000" dirty="0"/>
              <a:t>②</a:t>
            </a:r>
            <a:endParaRPr lang="en-US" altLang="ja-JP" sz="8000" dirty="0"/>
          </a:p>
          <a:p>
            <a:pPr marL="0" indent="0">
              <a:buNone/>
            </a:pPr>
            <a:r>
              <a:rPr lang="ja-JP" altLang="en-US" sz="8000" dirty="0"/>
              <a:t>パワハラは</a:t>
            </a:r>
            <a:endParaRPr lang="en-US" altLang="ja-JP" sz="8000" dirty="0"/>
          </a:p>
          <a:p>
            <a:pPr marL="0" indent="0">
              <a:buNone/>
            </a:pPr>
            <a:r>
              <a:rPr lang="ja-JP" altLang="en-US" sz="8000" dirty="0"/>
              <a:t>　就業規則上</a:t>
            </a:r>
            <a:endParaRPr lang="en-US" altLang="ja-JP" sz="8000" dirty="0"/>
          </a:p>
          <a:p>
            <a:pPr marL="0" indent="0">
              <a:buNone/>
            </a:pPr>
            <a:r>
              <a:rPr lang="ja-JP" altLang="en-US" sz="8000" dirty="0"/>
              <a:t>　　（</a:t>
            </a:r>
            <a:r>
              <a:rPr lang="ja-JP" altLang="en-US" sz="8000" dirty="0">
                <a:solidFill>
                  <a:srgbClr val="FF0000"/>
                </a:solidFill>
              </a:rPr>
              <a:t>懲戒処分</a:t>
            </a:r>
            <a:r>
              <a:rPr lang="ja-JP" altLang="en-US" sz="8000" dirty="0"/>
              <a:t>）の対象</a:t>
            </a:r>
            <a:endParaRPr lang="en-US" altLang="ja-JP" sz="8000" dirty="0"/>
          </a:p>
          <a:p>
            <a:pPr marL="0" indent="0">
              <a:buNone/>
            </a:pPr>
            <a:r>
              <a:rPr lang="ja-JP" altLang="en-US" sz="8000" dirty="0"/>
              <a:t>　　　となることを明記</a:t>
            </a:r>
            <a:endParaRPr lang="en-US" altLang="ja-JP" sz="80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48</a:t>
            </a:fld>
            <a:endParaRPr kumimoji="1" lang="ja-JP" altLang="en-US"/>
          </a:p>
        </p:txBody>
      </p:sp>
    </p:spTree>
    <p:extLst>
      <p:ext uri="{BB962C8B-B14F-4D97-AF65-F5344CB8AC3E}">
        <p14:creationId xmlns:p14="http://schemas.microsoft.com/office/powerpoint/2010/main" val="3552018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5846" y="93785"/>
            <a:ext cx="11676185" cy="6262565"/>
          </a:xfrm>
        </p:spPr>
        <p:txBody>
          <a:bodyPr>
            <a:noAutofit/>
          </a:bodyPr>
          <a:lstStyle/>
          <a:p>
            <a:pPr marL="0" indent="0">
              <a:buNone/>
            </a:pPr>
            <a:r>
              <a:rPr lang="ja-JP" altLang="en-US" sz="9600" dirty="0"/>
              <a:t>③</a:t>
            </a:r>
            <a:endParaRPr lang="en-US" altLang="ja-JP" sz="9600" dirty="0"/>
          </a:p>
          <a:p>
            <a:pPr marL="0" indent="0">
              <a:buNone/>
            </a:pPr>
            <a:r>
              <a:rPr lang="ja-JP" altLang="en-US" sz="9600" dirty="0">
                <a:solidFill>
                  <a:srgbClr val="FF0000"/>
                </a:solidFill>
              </a:rPr>
              <a:t>　（パワハラ</a:t>
            </a:r>
            <a:endParaRPr lang="en-US" altLang="ja-JP" sz="9600" dirty="0">
              <a:solidFill>
                <a:srgbClr val="FF0000"/>
              </a:solidFill>
            </a:endParaRPr>
          </a:p>
          <a:p>
            <a:pPr marL="0" indent="0">
              <a:buNone/>
            </a:pPr>
            <a:r>
              <a:rPr lang="ja-JP" altLang="en-US" sz="9600" dirty="0">
                <a:solidFill>
                  <a:srgbClr val="FF0000"/>
                </a:solidFill>
              </a:rPr>
              <a:t>　　相談窓口）</a:t>
            </a:r>
            <a:endParaRPr lang="en-US" altLang="ja-JP" sz="9600" dirty="0">
              <a:solidFill>
                <a:srgbClr val="FF0000"/>
              </a:solidFill>
            </a:endParaRPr>
          </a:p>
          <a:p>
            <a:pPr marL="0" indent="0">
              <a:buNone/>
            </a:pPr>
            <a:r>
              <a:rPr lang="ja-JP" altLang="en-US" sz="9600" dirty="0">
                <a:solidFill>
                  <a:srgbClr val="FF0000"/>
                </a:solidFill>
              </a:rPr>
              <a:t>　　</a:t>
            </a:r>
            <a:r>
              <a:rPr lang="ja-JP" altLang="en-US" sz="9600" dirty="0"/>
              <a:t>を設置する</a:t>
            </a:r>
            <a:endParaRPr lang="en-US" altLang="ja-JP" sz="96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49</a:t>
            </a:fld>
            <a:endParaRPr kumimoji="1" lang="ja-JP" altLang="en-US"/>
          </a:p>
        </p:txBody>
      </p:sp>
    </p:spTree>
    <p:extLst>
      <p:ext uri="{BB962C8B-B14F-4D97-AF65-F5344CB8AC3E}">
        <p14:creationId xmlns:p14="http://schemas.microsoft.com/office/powerpoint/2010/main" val="362523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3956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5846" y="93785"/>
            <a:ext cx="11676185" cy="6262565"/>
          </a:xfrm>
        </p:spPr>
        <p:txBody>
          <a:bodyPr>
            <a:noAutofit/>
          </a:bodyPr>
          <a:lstStyle/>
          <a:p>
            <a:pPr marL="0" indent="0">
              <a:buNone/>
            </a:pPr>
            <a:r>
              <a:rPr lang="ja-JP" altLang="en-US" sz="8000" dirty="0"/>
              <a:t>④</a:t>
            </a:r>
            <a:endParaRPr lang="en-US" altLang="ja-JP" sz="8000" dirty="0"/>
          </a:p>
          <a:p>
            <a:pPr marL="0" indent="0">
              <a:buNone/>
            </a:pPr>
            <a:r>
              <a:rPr lang="ja-JP" altLang="en-US" sz="8000" dirty="0"/>
              <a:t>パワハラが</a:t>
            </a:r>
            <a:endParaRPr lang="en-US" altLang="ja-JP" sz="8000" dirty="0"/>
          </a:p>
          <a:p>
            <a:pPr marL="0" indent="0">
              <a:buNone/>
            </a:pPr>
            <a:r>
              <a:rPr lang="ja-JP" altLang="en-US" sz="8000" dirty="0"/>
              <a:t>　発生した場合の</a:t>
            </a:r>
            <a:endParaRPr lang="en-US" altLang="ja-JP" sz="8000" dirty="0"/>
          </a:p>
          <a:p>
            <a:pPr marL="0" indent="0">
              <a:buNone/>
            </a:pPr>
            <a:r>
              <a:rPr lang="ja-JP" altLang="en-US" sz="8000" dirty="0"/>
              <a:t>　（</a:t>
            </a:r>
            <a:r>
              <a:rPr lang="ja-JP" altLang="en-US" sz="8000" dirty="0">
                <a:solidFill>
                  <a:srgbClr val="FF0000"/>
                </a:solidFill>
              </a:rPr>
              <a:t>対応の流れ・フロー</a:t>
            </a:r>
            <a:r>
              <a:rPr lang="ja-JP" altLang="en-US" sz="8000" dirty="0"/>
              <a:t>）</a:t>
            </a:r>
            <a:endParaRPr lang="en-US" altLang="ja-JP" sz="8000" dirty="0"/>
          </a:p>
          <a:p>
            <a:pPr marL="0" indent="0">
              <a:buNone/>
            </a:pPr>
            <a:r>
              <a:rPr lang="ja-JP" altLang="en-US" sz="8000" dirty="0"/>
              <a:t>　　を決めておく</a:t>
            </a:r>
            <a:endParaRPr lang="en-US" altLang="ja-JP" sz="80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50</a:t>
            </a:fld>
            <a:endParaRPr kumimoji="1" lang="ja-JP" altLang="en-US"/>
          </a:p>
        </p:txBody>
      </p:sp>
    </p:spTree>
    <p:extLst>
      <p:ext uri="{BB962C8B-B14F-4D97-AF65-F5344CB8AC3E}">
        <p14:creationId xmlns:p14="http://schemas.microsoft.com/office/powerpoint/2010/main" val="3667848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5846" y="93785"/>
            <a:ext cx="11676185" cy="6262565"/>
          </a:xfrm>
        </p:spPr>
        <p:txBody>
          <a:bodyPr>
            <a:noAutofit/>
          </a:bodyPr>
          <a:lstStyle/>
          <a:p>
            <a:pPr marL="0" indent="0">
              <a:buNone/>
            </a:pPr>
            <a:r>
              <a:rPr lang="ja-JP" altLang="en-US" sz="11500" dirty="0"/>
              <a:t>⑤</a:t>
            </a:r>
            <a:endParaRPr lang="en-US" altLang="ja-JP" sz="11500" dirty="0"/>
          </a:p>
          <a:p>
            <a:pPr marL="0" indent="0">
              <a:buNone/>
            </a:pPr>
            <a:r>
              <a:rPr lang="ja-JP" altLang="en-US" sz="11500" dirty="0"/>
              <a:t>　（</a:t>
            </a:r>
            <a:r>
              <a:rPr lang="ja-JP" altLang="en-US" sz="11500" dirty="0">
                <a:solidFill>
                  <a:srgbClr val="FF0000"/>
                </a:solidFill>
              </a:rPr>
              <a:t>パワハラ研修</a:t>
            </a:r>
            <a:r>
              <a:rPr lang="ja-JP" altLang="en-US" sz="11500" dirty="0"/>
              <a:t>）</a:t>
            </a:r>
            <a:endParaRPr lang="en-US" altLang="ja-JP" sz="11500" dirty="0"/>
          </a:p>
          <a:p>
            <a:pPr marL="0" indent="0">
              <a:buNone/>
            </a:pPr>
            <a:r>
              <a:rPr lang="ja-JP" altLang="en-US" sz="11500" dirty="0"/>
              <a:t>　　を実施する</a:t>
            </a:r>
            <a:endParaRPr lang="en-US" altLang="ja-JP" sz="115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51</a:t>
            </a:fld>
            <a:endParaRPr kumimoji="1" lang="ja-JP" altLang="en-US"/>
          </a:p>
        </p:txBody>
      </p:sp>
    </p:spTree>
    <p:extLst>
      <p:ext uri="{BB962C8B-B14F-4D97-AF65-F5344CB8AC3E}">
        <p14:creationId xmlns:p14="http://schemas.microsoft.com/office/powerpoint/2010/main" val="1397778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121872"/>
            <a:ext cx="12358254" cy="6858000"/>
          </a:xfrm>
          <a:prstGeom prst="rect">
            <a:avLst/>
          </a:prstGeom>
        </p:spPr>
      </p:pic>
      <p:sp>
        <p:nvSpPr>
          <p:cNvPr id="2" name="テキスト ボックス 1"/>
          <p:cNvSpPr txBox="1"/>
          <p:nvPr/>
        </p:nvSpPr>
        <p:spPr>
          <a:xfrm>
            <a:off x="140676" y="87923"/>
            <a:ext cx="1312986" cy="5509200"/>
          </a:xfrm>
          <a:prstGeom prst="rect">
            <a:avLst/>
          </a:prstGeom>
          <a:noFill/>
        </p:spPr>
        <p:txBody>
          <a:bodyPr wrap="square" rtlCol="0">
            <a:spAutoFit/>
          </a:bodyPr>
          <a:lstStyle/>
          <a:p>
            <a:r>
              <a:rPr lang="ja-JP" altLang="en-US" sz="8800" b="1" dirty="0"/>
              <a:t>食品卸売</a:t>
            </a:r>
            <a:endParaRPr kumimoji="1" lang="ja-JP" altLang="en-US" sz="8800" b="1" dirty="0"/>
          </a:p>
        </p:txBody>
      </p:sp>
      <p:sp>
        <p:nvSpPr>
          <p:cNvPr id="3" name="テキスト ボックス 2"/>
          <p:cNvSpPr txBox="1"/>
          <p:nvPr/>
        </p:nvSpPr>
        <p:spPr>
          <a:xfrm>
            <a:off x="10328031" y="304800"/>
            <a:ext cx="1711569" cy="3631763"/>
          </a:xfrm>
          <a:prstGeom prst="rect">
            <a:avLst/>
          </a:prstGeom>
          <a:noFill/>
        </p:spPr>
        <p:txBody>
          <a:bodyPr wrap="square" rtlCol="0">
            <a:spAutoFit/>
          </a:bodyPr>
          <a:lstStyle/>
          <a:p>
            <a:r>
              <a:rPr kumimoji="1" lang="ja-JP" altLang="en-US" sz="11500" dirty="0"/>
              <a:t> Ａ</a:t>
            </a:r>
            <a:endParaRPr kumimoji="1" lang="en-US" altLang="ja-JP" sz="11500" dirty="0"/>
          </a:p>
          <a:p>
            <a:r>
              <a:rPr kumimoji="1" lang="ja-JP" altLang="en-US" sz="11500" dirty="0"/>
              <a:t>君</a:t>
            </a:r>
          </a:p>
        </p:txBody>
      </p:sp>
    </p:spTree>
    <p:extLst>
      <p:ext uri="{BB962C8B-B14F-4D97-AF65-F5344CB8AC3E}">
        <p14:creationId xmlns:p14="http://schemas.microsoft.com/office/powerpoint/2010/main" val="1230188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15109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2285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4937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82245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59435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552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029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3560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5596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6897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31583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50124" y="105509"/>
            <a:ext cx="7174522" cy="6635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p:cNvSpPr txBox="1"/>
          <p:nvPr/>
        </p:nvSpPr>
        <p:spPr>
          <a:xfrm>
            <a:off x="3048000" y="257908"/>
            <a:ext cx="5873262" cy="3154710"/>
          </a:xfrm>
          <a:prstGeom prst="rect">
            <a:avLst/>
          </a:prstGeom>
          <a:noFill/>
        </p:spPr>
        <p:txBody>
          <a:bodyPr wrap="square" rtlCol="0">
            <a:spAutoFit/>
          </a:bodyPr>
          <a:lstStyle/>
          <a:p>
            <a:r>
              <a:rPr lang="ja-JP" altLang="en-US" sz="19900" dirty="0"/>
              <a:t>訴状</a:t>
            </a:r>
          </a:p>
        </p:txBody>
      </p:sp>
    </p:spTree>
    <p:extLst>
      <p:ext uri="{BB962C8B-B14F-4D97-AF65-F5344CB8AC3E}">
        <p14:creationId xmlns:p14="http://schemas.microsoft.com/office/powerpoint/2010/main" val="760545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66218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1405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31080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66301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88029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631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40973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365125"/>
            <a:ext cx="10515600" cy="5774418"/>
          </a:xfrm>
        </p:spPr>
        <p:txBody>
          <a:bodyPr>
            <a:noAutofit/>
          </a:bodyPr>
          <a:lstStyle/>
          <a:p>
            <a:r>
              <a:rPr lang="ja-JP" altLang="ja-JP" sz="7200" dirty="0"/>
              <a:t>不当解雇</a:t>
            </a:r>
            <a:r>
              <a:rPr lang="ja-JP" altLang="en-US" sz="7200" dirty="0"/>
              <a:t>の</a:t>
            </a:r>
            <a:r>
              <a:rPr lang="ja-JP" altLang="ja-JP" sz="7200" dirty="0"/>
              <a:t>場合，</a:t>
            </a:r>
            <a:br>
              <a:rPr lang="en-US" altLang="ja-JP" sz="7200" dirty="0"/>
            </a:br>
            <a:r>
              <a:rPr lang="ja-JP" altLang="ja-JP" sz="7200" dirty="0"/>
              <a:t>例外はあるものの，</a:t>
            </a:r>
            <a:br>
              <a:rPr lang="en-US" altLang="ja-JP" sz="7200" dirty="0"/>
            </a:br>
            <a:r>
              <a:rPr lang="ja-JP" altLang="en-US" sz="7200" dirty="0"/>
              <a:t>①</a:t>
            </a:r>
            <a:r>
              <a:rPr lang="ja-JP" altLang="ja-JP" sz="7200" dirty="0"/>
              <a:t>復職が認められる</a:t>
            </a:r>
            <a:br>
              <a:rPr lang="en-US" altLang="ja-JP" sz="7200" dirty="0"/>
            </a:br>
            <a:r>
              <a:rPr lang="ja-JP" altLang="en-US" sz="7200" dirty="0"/>
              <a:t>②</a:t>
            </a:r>
            <a:r>
              <a:rPr lang="ja-JP" altLang="ja-JP" sz="7200" dirty="0">
                <a:solidFill>
                  <a:srgbClr val="FF0000"/>
                </a:solidFill>
              </a:rPr>
              <a:t>解雇期間中の賃金</a:t>
            </a:r>
            <a:br>
              <a:rPr lang="en-US" altLang="ja-JP" sz="7200" dirty="0">
                <a:solidFill>
                  <a:srgbClr val="FF0000"/>
                </a:solidFill>
              </a:rPr>
            </a:br>
            <a:r>
              <a:rPr lang="ja-JP" altLang="en-US" sz="7200" dirty="0">
                <a:solidFill>
                  <a:srgbClr val="FF0000"/>
                </a:solidFill>
              </a:rPr>
              <a:t>　　</a:t>
            </a:r>
            <a:r>
              <a:rPr lang="ja-JP" altLang="ja-JP" sz="7200" dirty="0">
                <a:solidFill>
                  <a:srgbClr val="FF0000"/>
                </a:solidFill>
              </a:rPr>
              <a:t>（バックペイ）</a:t>
            </a:r>
            <a:r>
              <a:rPr lang="ja-JP" altLang="ja-JP" sz="7200" dirty="0"/>
              <a:t>を支払</a:t>
            </a:r>
            <a:r>
              <a:rPr lang="ja-JP" altLang="en-US" sz="7200" dirty="0"/>
              <a:t>う</a:t>
            </a:r>
            <a:endParaRPr kumimoji="1" lang="ja-JP" altLang="en-US" sz="72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70</a:t>
            </a:fld>
            <a:endParaRPr kumimoji="1" lang="ja-JP" altLang="en-US"/>
          </a:p>
        </p:txBody>
      </p:sp>
    </p:spTree>
    <p:extLst>
      <p:ext uri="{BB962C8B-B14F-4D97-AF65-F5344CB8AC3E}">
        <p14:creationId xmlns:p14="http://schemas.microsoft.com/office/powerpoint/2010/main" val="21090217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838200" y="365125"/>
            <a:ext cx="10515600" cy="5758089"/>
          </a:xfrm>
        </p:spPr>
        <p:txBody>
          <a:bodyPr>
            <a:noAutofit/>
          </a:bodyPr>
          <a:lstStyle/>
          <a:p>
            <a:r>
              <a:rPr lang="ja-JP" altLang="ja-JP" sz="5400" dirty="0"/>
              <a:t>例えば，解雇から第一審判決までに一年かかったとして，働いていない従業員に対し，</a:t>
            </a:r>
            <a:r>
              <a:rPr lang="ja-JP" altLang="ja-JP" sz="5400" dirty="0">
                <a:solidFill>
                  <a:srgbClr val="FF0000"/>
                </a:solidFill>
              </a:rPr>
              <a:t>一年分の賃金</a:t>
            </a:r>
            <a:r>
              <a:rPr lang="ja-JP" altLang="ja-JP" sz="5400" dirty="0"/>
              <a:t>を支払わなければならないとなると，中小企業にとっては大きな痛手となる。（しかも，不当解雇や未払残業代のリスクは，他の従業員による訴訟リスクを誘発）</a:t>
            </a:r>
            <a:endParaRPr kumimoji="1" lang="ja-JP" altLang="en-US" sz="5400" dirty="0"/>
          </a:p>
        </p:txBody>
      </p:sp>
      <p:sp>
        <p:nvSpPr>
          <p:cNvPr id="4" name="フッター プレースホルダー 3"/>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5" name="スライド番号プレースホルダー 4"/>
          <p:cNvSpPr>
            <a:spLocks noGrp="1"/>
          </p:cNvSpPr>
          <p:nvPr>
            <p:ph type="sldNum" sz="quarter" idx="12"/>
          </p:nvPr>
        </p:nvSpPr>
        <p:spPr/>
        <p:txBody>
          <a:bodyPr/>
          <a:lstStyle/>
          <a:p>
            <a:fld id="{F0825ED3-4163-4752-98DF-EF26A388C487}" type="slidenum">
              <a:rPr kumimoji="1" lang="ja-JP" altLang="en-US" smtClean="0"/>
              <a:t>71</a:t>
            </a:fld>
            <a:endParaRPr kumimoji="1" lang="ja-JP" altLang="en-US"/>
          </a:p>
        </p:txBody>
      </p:sp>
    </p:spTree>
    <p:extLst>
      <p:ext uri="{BB962C8B-B14F-4D97-AF65-F5344CB8AC3E}">
        <p14:creationId xmlns:p14="http://schemas.microsoft.com/office/powerpoint/2010/main" val="27087626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823404"/>
          </a:xfrm>
        </p:spPr>
        <p:txBody>
          <a:bodyPr>
            <a:noAutofit/>
          </a:bodyPr>
          <a:lstStyle/>
          <a:p>
            <a:r>
              <a:rPr kumimoji="1" lang="ja-JP" altLang="en-US" sz="8000" dirty="0"/>
              <a:t>３０日分の解雇予告</a:t>
            </a:r>
            <a:br>
              <a:rPr kumimoji="1" lang="en-US" altLang="ja-JP" sz="8000" dirty="0"/>
            </a:br>
            <a:r>
              <a:rPr kumimoji="1" lang="ja-JP" altLang="en-US" sz="8000" dirty="0"/>
              <a:t>手当を支払いさえすれば解雇できる？</a:t>
            </a:r>
            <a:br>
              <a:rPr kumimoji="1" lang="en-US" altLang="ja-JP" sz="8000" dirty="0"/>
            </a:br>
            <a:r>
              <a:rPr kumimoji="1" lang="ja-JP" altLang="en-US" sz="8000" dirty="0"/>
              <a:t>⇒</a:t>
            </a:r>
            <a:r>
              <a:rPr kumimoji="1" lang="ja-JP" altLang="en-US" sz="8000" dirty="0">
                <a:solidFill>
                  <a:srgbClr val="FF0000"/>
                </a:solidFill>
              </a:rPr>
              <a:t>できない</a:t>
            </a:r>
            <a:r>
              <a:rPr kumimoji="1" lang="ja-JP" altLang="en-US" sz="8000" dirty="0"/>
              <a:t>：法律の誤解</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72</a:t>
            </a:fld>
            <a:endParaRPr kumimoji="1" lang="ja-JP" altLang="en-US"/>
          </a:p>
        </p:txBody>
      </p:sp>
    </p:spTree>
    <p:extLst>
      <p:ext uri="{BB962C8B-B14F-4D97-AF65-F5344CB8AC3E}">
        <p14:creationId xmlns:p14="http://schemas.microsoft.com/office/powerpoint/2010/main" val="12323971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紛争の発生</a:t>
            </a:r>
          </a:p>
        </p:txBody>
      </p:sp>
      <p:graphicFrame>
        <p:nvGraphicFramePr>
          <p:cNvPr id="4" name="コンテンツ プレースホルダー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73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2016 Takehisa Todo All Rights Reserved</a:t>
            </a:r>
            <a:endParaRPr kumimoji="1" lang="ja-JP" altLang="en-US"/>
          </a:p>
        </p:txBody>
      </p:sp>
    </p:spTree>
    <p:extLst>
      <p:ext uri="{BB962C8B-B14F-4D97-AF65-F5344CB8AC3E}">
        <p14:creationId xmlns:p14="http://schemas.microsoft.com/office/powerpoint/2010/main" val="3709618534"/>
      </p:ext>
    </p:extLst>
  </p:cSld>
  <p:clrMapOvr>
    <a:masterClrMapping/>
  </p:clrMapOvr>
  <mc:AlternateContent xmlns:mc="http://schemas.openxmlformats.org/markup-compatibility/2006" xmlns:p14="http://schemas.microsoft.com/office/powerpoint/2010/main">
    <mc:Choice Requires="p14">
      <p:transition spd="slow" p14:dur="2000" advTm="162062"/>
    </mc:Choice>
    <mc:Fallback xmlns="">
      <p:transition spd="slow" advTm="162062"/>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使用者の判断による分岐点</a:t>
            </a:r>
          </a:p>
        </p:txBody>
      </p:sp>
      <p:graphicFrame>
        <p:nvGraphicFramePr>
          <p:cNvPr id="4" name="コンテンツ プレースホルダー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74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2016 Takehisa Todo All Rights Reserved</a:t>
            </a:r>
            <a:endParaRPr kumimoji="1" lang="ja-JP" altLang="en-US"/>
          </a:p>
        </p:txBody>
      </p:sp>
    </p:spTree>
    <p:extLst>
      <p:ext uri="{BB962C8B-B14F-4D97-AF65-F5344CB8AC3E}">
        <p14:creationId xmlns:p14="http://schemas.microsoft.com/office/powerpoint/2010/main" val="3455610513"/>
      </p:ext>
    </p:extLst>
  </p:cSld>
  <p:clrMapOvr>
    <a:masterClrMapping/>
  </p:clrMapOvr>
  <mc:AlternateContent xmlns:mc="http://schemas.openxmlformats.org/markup-compatibility/2006" xmlns:p14="http://schemas.microsoft.com/office/powerpoint/2010/main">
    <mc:Choice Requires="p14">
      <p:transition spd="slow" p14:dur="2000" advTm="138862"/>
    </mc:Choice>
    <mc:Fallback xmlns="">
      <p:transition spd="slow" advTm="138862"/>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訴訟の勝敗による帰結</a:t>
            </a:r>
          </a:p>
        </p:txBody>
      </p:sp>
      <p:graphicFrame>
        <p:nvGraphicFramePr>
          <p:cNvPr id="4" name="コンテンツ プレースホルダー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F0825ED3-4163-4752-98DF-EF26A388C487}" type="slidenum">
              <a:rPr kumimoji="1" lang="ja-JP" altLang="en-US" smtClean="0"/>
              <a:t>75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2016 Takehisa Todo All Rights Reserved</a:t>
            </a:r>
            <a:endParaRPr kumimoji="1" lang="ja-JP" altLang="en-US"/>
          </a:p>
        </p:txBody>
      </p:sp>
    </p:spTree>
    <p:extLst>
      <p:ext uri="{BB962C8B-B14F-4D97-AF65-F5344CB8AC3E}">
        <p14:creationId xmlns:p14="http://schemas.microsoft.com/office/powerpoint/2010/main" val="2904097541"/>
      </p:ext>
    </p:extLst>
  </p:cSld>
  <p:clrMapOvr>
    <a:masterClrMapping/>
  </p:clrMapOvr>
  <mc:AlternateContent xmlns:mc="http://schemas.openxmlformats.org/markup-compatibility/2006" xmlns:p14="http://schemas.microsoft.com/office/powerpoint/2010/main">
    <mc:Choice Requires="p14">
      <p:transition spd="slow" p14:dur="2000" advTm="33891"/>
    </mc:Choice>
    <mc:Fallback xmlns="">
      <p:transition spd="slow" advTm="33891"/>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解雇理由証明書</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4000" dirty="0"/>
              <a:t>　</a:t>
            </a:r>
            <a:r>
              <a:rPr lang="ja-JP" altLang="ja-JP" sz="4000" dirty="0"/>
              <a:t>労基法２２条→退職の事由（解雇の場合は解雇の理由）証明書を交付しなければならない</a:t>
            </a:r>
          </a:p>
          <a:p>
            <a:pPr marL="0" indent="0">
              <a:buNone/>
            </a:pPr>
            <a:r>
              <a:rPr lang="ja-JP" altLang="ja-JP" sz="4000" dirty="0"/>
              <a:t>　</a:t>
            </a:r>
          </a:p>
          <a:p>
            <a:pPr marL="0" indent="0">
              <a:buNone/>
            </a:pPr>
            <a:r>
              <a:rPr lang="ja-JP" altLang="en-US" sz="4000" dirty="0"/>
              <a:t>　</a:t>
            </a:r>
            <a:r>
              <a:rPr lang="ja-JP" altLang="ja-JP" sz="4000" dirty="0"/>
              <a:t>就業規則の一定の条項に該当することを理由として解雇した場合には，当該条項の内容及び当該条項に該当するに至った事実関係を記入する（平成１１・１・２９基発４５号）。</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2016 Takehisa Todo All Rights Reserved</a:t>
            </a:r>
            <a:endParaRPr kumimoji="1" lang="ja-JP" altLang="en-US"/>
          </a:p>
        </p:txBody>
      </p:sp>
    </p:spTree>
    <p:extLst>
      <p:ext uri="{BB962C8B-B14F-4D97-AF65-F5344CB8AC3E}">
        <p14:creationId xmlns:p14="http://schemas.microsoft.com/office/powerpoint/2010/main" val="3233088742"/>
      </p:ext>
    </p:extLst>
  </p:cSld>
  <p:clrMapOvr>
    <a:masterClrMapping/>
  </p:clrMapOvr>
  <mc:AlternateContent xmlns:mc="http://schemas.openxmlformats.org/markup-compatibility/2006" xmlns:p14="http://schemas.microsoft.com/office/powerpoint/2010/main">
    <mc:Choice Requires="p14">
      <p:transition spd="slow" p14:dur="2000" advTm="48841"/>
    </mc:Choice>
    <mc:Fallback xmlns="">
      <p:transition spd="slow" advTm="48841"/>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証明書を交付しないとどうなるか？</a:t>
            </a:r>
          </a:p>
        </p:txBody>
      </p:sp>
      <p:sp>
        <p:nvSpPr>
          <p:cNvPr id="3" name="コンテンツ プレースホルダー 2"/>
          <p:cNvSpPr>
            <a:spLocks noGrp="1"/>
          </p:cNvSpPr>
          <p:nvPr>
            <p:ph idx="1"/>
          </p:nvPr>
        </p:nvSpPr>
        <p:spPr/>
        <p:txBody>
          <a:bodyPr>
            <a:noAutofit/>
          </a:bodyPr>
          <a:lstStyle/>
          <a:p>
            <a:pPr marL="0" indent="0">
              <a:buNone/>
            </a:pPr>
            <a:r>
              <a:rPr kumimoji="1" lang="ja-JP" altLang="en-US" sz="3600" dirty="0"/>
              <a:t>①　労基法１２０条１号が３０万円以下の罰金を定めている</a:t>
            </a:r>
            <a:endParaRPr kumimoji="1" lang="en-US" altLang="ja-JP" sz="3600" dirty="0"/>
          </a:p>
          <a:p>
            <a:pPr marL="0" indent="0">
              <a:buNone/>
            </a:pPr>
            <a:r>
              <a:rPr kumimoji="1" lang="ja-JP" altLang="en-US" sz="3600" dirty="0"/>
              <a:t>②　裁判官に与える心証　　法を無視する態度</a:t>
            </a:r>
            <a:endParaRPr kumimoji="1" lang="en-US" altLang="ja-JP" sz="3600" dirty="0"/>
          </a:p>
          <a:p>
            <a:pPr marL="0" indent="0">
              <a:buNone/>
            </a:pPr>
            <a:r>
              <a:rPr lang="ja-JP" altLang="en-US" sz="3600" dirty="0"/>
              <a:t>　　</a:t>
            </a:r>
            <a:r>
              <a:rPr kumimoji="1" lang="ja-JP" altLang="en-US" sz="3600" dirty="0"/>
              <a:t>→適切な対応をしていないのではないか？</a:t>
            </a:r>
            <a:endParaRPr kumimoji="1" lang="en-US" altLang="ja-JP" sz="3600" dirty="0"/>
          </a:p>
          <a:p>
            <a:pPr marL="0" indent="0">
              <a:buNone/>
            </a:pPr>
            <a:r>
              <a:rPr lang="ja-JP" altLang="en-US" sz="3600" dirty="0"/>
              <a:t>　　　</a:t>
            </a:r>
            <a:r>
              <a:rPr kumimoji="1" lang="ja-JP" altLang="en-US" sz="3600" dirty="0"/>
              <a:t>解雇に際し，適切な手続をとっていない</a:t>
            </a:r>
            <a:endParaRPr kumimoji="1" lang="en-US" altLang="ja-JP" sz="3600" dirty="0"/>
          </a:p>
          <a:p>
            <a:pPr marL="0" indent="0">
              <a:buNone/>
            </a:pPr>
            <a:r>
              <a:rPr lang="ja-JP" altLang="en-US" sz="3600" dirty="0"/>
              <a:t>　　　　　　　　　　　　　　　　　　　　　</a:t>
            </a:r>
            <a:r>
              <a:rPr kumimoji="1" lang="ja-JP" altLang="en-US" sz="3600" dirty="0"/>
              <a:t>のではないか？</a:t>
            </a:r>
            <a:endParaRPr kumimoji="1" lang="en-US" altLang="ja-JP" sz="3600" dirty="0"/>
          </a:p>
          <a:p>
            <a:pPr marL="0" indent="0">
              <a:buNone/>
            </a:pPr>
            <a:r>
              <a:rPr lang="ja-JP" altLang="en-US" sz="3600" dirty="0"/>
              <a:t>　　　しっかりとした解雇の理由がないのではないか？</a:t>
            </a:r>
            <a:endParaRPr kumimoji="1" lang="ja-JP" altLang="en-US" sz="3600"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2016 Takehisa Todo All Rights Reserved</a:t>
            </a:r>
            <a:endParaRPr kumimoji="1" lang="ja-JP" altLang="en-US"/>
          </a:p>
        </p:txBody>
      </p:sp>
    </p:spTree>
    <p:extLst>
      <p:ext uri="{BB962C8B-B14F-4D97-AF65-F5344CB8AC3E}">
        <p14:creationId xmlns:p14="http://schemas.microsoft.com/office/powerpoint/2010/main" val="909343786"/>
      </p:ext>
    </p:extLst>
  </p:cSld>
  <p:clrMapOvr>
    <a:masterClrMapping/>
  </p:clrMapOvr>
  <mc:AlternateContent xmlns:mc="http://schemas.openxmlformats.org/markup-compatibility/2006" xmlns:p14="http://schemas.microsoft.com/office/powerpoint/2010/main">
    <mc:Choice Requires="p14">
      <p:transition spd="slow" p14:dur="2000" advTm="40865"/>
    </mc:Choice>
    <mc:Fallback xmlns="">
      <p:transition spd="slow" advTm="408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1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1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normAutofit fontScale="92500"/>
          </a:bodyPr>
          <a:lstStyle/>
          <a:p>
            <a:pPr marL="0" indent="0">
              <a:buNone/>
            </a:pPr>
            <a:r>
              <a:rPr kumimoji="1" lang="ja-JP" altLang="en-US" sz="3900" dirty="0"/>
              <a:t>　解雇理由証明書に記載しなかった解雇理由を，後になってから主張できるか？</a:t>
            </a:r>
            <a:endParaRPr kumimoji="1" lang="en-US" altLang="ja-JP" sz="3900" dirty="0"/>
          </a:p>
          <a:p>
            <a:pPr marL="0" indent="0">
              <a:buNone/>
            </a:pPr>
            <a:endParaRPr lang="en-US" altLang="ja-JP" dirty="0"/>
          </a:p>
          <a:p>
            <a:pPr marL="0" indent="0">
              <a:buNone/>
            </a:pPr>
            <a:r>
              <a:rPr kumimoji="1" lang="ja-JP" altLang="en-US" sz="3600" dirty="0"/>
              <a:t>→懲戒解雇とは異なり，理論上は可能。</a:t>
            </a:r>
            <a:endParaRPr kumimoji="1" lang="en-US" altLang="ja-JP" sz="3600" dirty="0"/>
          </a:p>
          <a:p>
            <a:pPr marL="0" indent="0">
              <a:buNone/>
            </a:pPr>
            <a:r>
              <a:rPr lang="ja-JP" altLang="en-US" sz="3600" dirty="0"/>
              <a:t>　　しかし，裁判官の心証としては，本当にそれが解雇理由なのか</a:t>
            </a:r>
            <a:r>
              <a:rPr kumimoji="1" lang="ja-JP" altLang="en-US" sz="3600" dirty="0"/>
              <a:t>疑いをもつ可能性アリ。</a:t>
            </a:r>
            <a:endParaRPr kumimoji="1" lang="en-US" altLang="ja-JP" sz="3600" dirty="0"/>
          </a:p>
          <a:p>
            <a:pPr marL="0" indent="0">
              <a:buNone/>
            </a:pPr>
            <a:r>
              <a:rPr lang="ja-JP" altLang="en-US" sz="3600" dirty="0"/>
              <a:t>→使用者へのアドバイス</a:t>
            </a:r>
            <a:endParaRPr lang="en-US" altLang="ja-JP" sz="3600" dirty="0"/>
          </a:p>
          <a:p>
            <a:pPr marL="0" indent="0">
              <a:buNone/>
            </a:pPr>
            <a:r>
              <a:rPr kumimoji="1" lang="ja-JP" altLang="en-US" sz="3600" dirty="0"/>
              <a:t>　　解雇理由証明書は，入念に準備をしたうえで，作成する</a:t>
            </a:r>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2016 Takehisa Todo All Rights Reserved</a:t>
            </a:r>
            <a:endParaRPr kumimoji="1" lang="ja-JP" altLang="en-US"/>
          </a:p>
        </p:txBody>
      </p:sp>
    </p:spTree>
    <p:custDataLst>
      <p:tags r:id="rId1"/>
    </p:custDataLst>
    <p:extLst>
      <p:ext uri="{BB962C8B-B14F-4D97-AF65-F5344CB8AC3E}">
        <p14:creationId xmlns:p14="http://schemas.microsoft.com/office/powerpoint/2010/main" val="1129526905"/>
      </p:ext>
    </p:extLst>
  </p:cSld>
  <p:clrMapOvr>
    <a:masterClrMapping/>
  </p:clrMapOvr>
  <mc:AlternateContent xmlns:mc="http://schemas.openxmlformats.org/markup-compatibility/2006" xmlns:p14="http://schemas.microsoft.com/office/powerpoint/2010/main">
    <mc:Choice Requires="p14">
      <p:transition spd="slow" p14:dur="2000" advTm="50295"/>
    </mc:Choice>
    <mc:Fallback xmlns="">
      <p:transition spd="slow" advTm="50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8"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バックペイに関する使用者側の反論</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3600" dirty="0"/>
              <a:t>⑴　労務提供の意思</a:t>
            </a:r>
            <a:endParaRPr kumimoji="1" lang="en-US" altLang="ja-JP" sz="3600" dirty="0"/>
          </a:p>
          <a:p>
            <a:pPr marL="0" indent="0">
              <a:buNone/>
            </a:pPr>
            <a:r>
              <a:rPr lang="ja-JP" altLang="en-US" sz="3600" dirty="0"/>
              <a:t>　　バックペイは，労働者が労務提供の意思があったにもかかわらず，使用者の責めに帰すべき事由により，労務の提供ができなかった場合に認められる。</a:t>
            </a:r>
            <a:endParaRPr lang="en-US" altLang="ja-JP" sz="3600" dirty="0"/>
          </a:p>
          <a:p>
            <a:pPr marL="0" indent="0">
              <a:buNone/>
            </a:pPr>
            <a:r>
              <a:rPr kumimoji="1" lang="ja-JP" altLang="en-US" sz="3600" dirty="0"/>
              <a:t>　　そのため，労働者に，労務提供の意思がないと認められる場合は，バックペイが発生しない</a:t>
            </a:r>
            <a:endParaRPr kumimoji="1" lang="en-US" altLang="ja-JP" sz="3600" dirty="0"/>
          </a:p>
          <a:p>
            <a:pPr marL="0" indent="0">
              <a:buNone/>
            </a:pPr>
            <a:r>
              <a:rPr lang="ja-JP" altLang="en-US" sz="3600" dirty="0"/>
              <a:t>　　→</a:t>
            </a:r>
            <a:r>
              <a:rPr lang="ja-JP" altLang="en-US" sz="3600" dirty="0">
                <a:solidFill>
                  <a:srgbClr val="FF0000"/>
                </a:solidFill>
              </a:rPr>
              <a:t>ライトスタッフ事件</a:t>
            </a:r>
            <a:endParaRPr kumimoji="1" lang="ja-JP" altLang="en-US" sz="3600" dirty="0">
              <a:solidFill>
                <a:srgbClr val="FF0000"/>
              </a:solidFill>
            </a:endParaRPr>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79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2016 Takehisa Todo All Rights Reserved</a:t>
            </a:r>
            <a:endParaRPr kumimoji="1" lang="ja-JP" altLang="en-US"/>
          </a:p>
        </p:txBody>
      </p:sp>
    </p:spTree>
    <p:extLst>
      <p:ext uri="{BB962C8B-B14F-4D97-AF65-F5344CB8AC3E}">
        <p14:creationId xmlns:p14="http://schemas.microsoft.com/office/powerpoint/2010/main" val="1405971310"/>
      </p:ext>
    </p:extLst>
  </p:cSld>
  <p:clrMapOvr>
    <a:masterClrMapping/>
  </p:clrMapOvr>
  <mc:AlternateContent xmlns:mc="http://schemas.openxmlformats.org/markup-compatibility/2006" xmlns:p14="http://schemas.microsoft.com/office/powerpoint/2010/main">
    <mc:Choice Requires="p14">
      <p:transition spd="slow" p14:dur="2000" advTm="148105"/>
    </mc:Choice>
    <mc:Fallback xmlns="">
      <p:transition spd="slow" advTm="1481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5988050"/>
          </a:xfrm>
        </p:spPr>
        <p:txBody>
          <a:bodyPr>
            <a:normAutofit/>
          </a:bodyPr>
          <a:lstStyle/>
          <a:p>
            <a:r>
              <a:rPr kumimoji="1" lang="ja-JP" altLang="en-US" sz="13800" dirty="0"/>
              <a:t>パチンコ開店</a:t>
            </a:r>
            <a:br>
              <a:rPr kumimoji="1" lang="en-US" altLang="ja-JP" sz="13800" dirty="0"/>
            </a:br>
            <a:r>
              <a:rPr kumimoji="1" lang="ja-JP" altLang="en-US" sz="13800" dirty="0"/>
              <a:t>　</a:t>
            </a:r>
            <a:r>
              <a:rPr lang="ja-JP" altLang="en-US" sz="13800" dirty="0"/>
              <a:t>順番待ち</a:t>
            </a:r>
            <a:endParaRPr kumimoji="1" lang="ja-JP" altLang="en-US" sz="13800" dirty="0"/>
          </a:p>
        </p:txBody>
      </p:sp>
    </p:spTree>
    <p:extLst>
      <p:ext uri="{BB962C8B-B14F-4D97-AF65-F5344CB8AC3E}">
        <p14:creationId xmlns:p14="http://schemas.microsoft.com/office/powerpoint/2010/main" val="22469339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ライトスタッフ事件（東京地裁２４・８・２３）</a:t>
            </a:r>
          </a:p>
        </p:txBody>
      </p:sp>
      <p:sp>
        <p:nvSpPr>
          <p:cNvPr id="3" name="コンテンツ プレースホルダー 2"/>
          <p:cNvSpPr>
            <a:spLocks noGrp="1"/>
          </p:cNvSpPr>
          <p:nvPr>
            <p:ph idx="1"/>
          </p:nvPr>
        </p:nvSpPr>
        <p:spPr>
          <a:xfrm>
            <a:off x="838200" y="1825625"/>
            <a:ext cx="10515600" cy="4895850"/>
          </a:xfrm>
        </p:spPr>
        <p:txBody>
          <a:bodyPr/>
          <a:lstStyle/>
          <a:p>
            <a:pPr marL="0" indent="0">
              <a:buNone/>
            </a:pPr>
            <a:r>
              <a:rPr kumimoji="1" lang="ja-JP" altLang="en-US" dirty="0"/>
              <a:t>①保険代理店の会社</a:t>
            </a:r>
            <a:endParaRPr kumimoji="1" lang="en-US" altLang="ja-JP" dirty="0"/>
          </a:p>
          <a:p>
            <a:pPr marL="0" indent="0">
              <a:buNone/>
            </a:pPr>
            <a:r>
              <a:rPr lang="ja-JP" altLang="en-US" dirty="0"/>
              <a:t>②原告は月給２０万円で入社</a:t>
            </a:r>
            <a:endParaRPr lang="en-US" altLang="ja-JP" dirty="0"/>
          </a:p>
          <a:p>
            <a:pPr marL="0" indent="0">
              <a:buNone/>
            </a:pPr>
            <a:r>
              <a:rPr kumimoji="1" lang="ja-JP" altLang="en-US" dirty="0"/>
              <a:t>③</a:t>
            </a:r>
            <a:r>
              <a:rPr lang="ja-JP" altLang="en-US" dirty="0"/>
              <a:t>解雇後，税理士法人に正社員として入社　</a:t>
            </a:r>
            <a:endParaRPr lang="en-US" altLang="ja-JP" dirty="0"/>
          </a:p>
          <a:p>
            <a:pPr marL="0" indent="0">
              <a:buNone/>
            </a:pPr>
            <a:r>
              <a:rPr lang="ja-JP" altLang="en-US" dirty="0"/>
              <a:t>　　被告と遜色ない労働条件</a:t>
            </a:r>
            <a:endParaRPr lang="en-US" altLang="ja-JP" dirty="0"/>
          </a:p>
          <a:p>
            <a:pPr marL="0" indent="0">
              <a:buNone/>
            </a:pPr>
            <a:r>
              <a:rPr kumimoji="1" lang="ja-JP" altLang="en-US" dirty="0"/>
              <a:t>④解雇から再就職までにＣＦＰ・社会保険労務士資格取得</a:t>
            </a:r>
            <a:endParaRPr kumimoji="1" lang="en-US" altLang="ja-JP" dirty="0"/>
          </a:p>
          <a:p>
            <a:pPr marL="0" indent="0">
              <a:buNone/>
            </a:pPr>
            <a:r>
              <a:rPr lang="ja-JP" altLang="en-US" dirty="0"/>
              <a:t>⑤社内の受動喫煙等について不満を持っていた</a:t>
            </a:r>
            <a:endParaRPr lang="en-US" altLang="ja-JP" dirty="0"/>
          </a:p>
          <a:p>
            <a:pPr marL="0" indent="0">
              <a:buNone/>
            </a:pPr>
            <a:r>
              <a:rPr kumimoji="1" lang="ja-JP" altLang="en-US" dirty="0"/>
              <a:t>⇒新たな職場で心機一転を図ろうとするの</a:t>
            </a:r>
            <a:r>
              <a:rPr lang="ja-JP" altLang="en-US" dirty="0"/>
              <a:t>が通常</a:t>
            </a:r>
            <a:endParaRPr lang="en-US" altLang="ja-JP" dirty="0"/>
          </a:p>
          <a:p>
            <a:pPr marL="0" indent="0">
              <a:buNone/>
            </a:pPr>
            <a:r>
              <a:rPr kumimoji="1" lang="ja-JP" altLang="en-US" dirty="0"/>
              <a:t>⇒そうではないという供述は信用できない</a:t>
            </a:r>
            <a:endParaRPr kumimoji="1" lang="en-US" altLang="ja-JP" dirty="0"/>
          </a:p>
          <a:p>
            <a:pPr marL="0" indent="0">
              <a:buNone/>
            </a:pPr>
            <a:r>
              <a:rPr lang="ja-JP" altLang="en-US" dirty="0"/>
              <a:t>⇒</a:t>
            </a:r>
            <a:r>
              <a:rPr lang="ja-JP" altLang="en-US" dirty="0">
                <a:solidFill>
                  <a:srgbClr val="FF0000"/>
                </a:solidFill>
              </a:rPr>
              <a:t>労務提供の意思・能力なしと認定</a:t>
            </a:r>
            <a:endParaRPr kumimoji="1" lang="en-US" altLang="ja-JP" dirty="0">
              <a:solidFill>
                <a:srgbClr val="FF0000"/>
              </a:solidFill>
            </a:endParaRPr>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80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2016 Takehisa Todo All Rights Reserved</a:t>
            </a:r>
            <a:endParaRPr kumimoji="1" lang="ja-JP" altLang="en-US"/>
          </a:p>
        </p:txBody>
      </p:sp>
    </p:spTree>
    <p:extLst>
      <p:ext uri="{BB962C8B-B14F-4D97-AF65-F5344CB8AC3E}">
        <p14:creationId xmlns:p14="http://schemas.microsoft.com/office/powerpoint/2010/main" val="13839805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⑵　他所就労による取得賃金額の控除</a:t>
            </a:r>
          </a:p>
        </p:txBody>
      </p:sp>
      <p:sp>
        <p:nvSpPr>
          <p:cNvPr id="3" name="コンテンツ プレースホルダー 2"/>
          <p:cNvSpPr>
            <a:spLocks noGrp="1"/>
          </p:cNvSpPr>
          <p:nvPr>
            <p:ph idx="1"/>
          </p:nvPr>
        </p:nvSpPr>
        <p:spPr/>
        <p:txBody>
          <a:bodyPr>
            <a:noAutofit/>
          </a:bodyPr>
          <a:lstStyle/>
          <a:p>
            <a:pPr marL="0" indent="0">
              <a:buNone/>
            </a:pPr>
            <a:r>
              <a:rPr lang="ja-JP" altLang="en-US" sz="3200" dirty="0"/>
              <a:t>全駐労山田支部事件</a:t>
            </a:r>
            <a:endParaRPr lang="en-US" altLang="ja-JP" sz="3200" dirty="0"/>
          </a:p>
          <a:p>
            <a:pPr marL="0" indent="0">
              <a:buNone/>
            </a:pPr>
            <a:r>
              <a:rPr lang="ja-JP" altLang="en-US" sz="3200" dirty="0"/>
              <a:t>　平均賃金の６割を超える部分については，バックペイから控除</a:t>
            </a:r>
            <a:endParaRPr lang="en-US" altLang="ja-JP" sz="3200" dirty="0"/>
          </a:p>
          <a:p>
            <a:pPr marL="0" indent="0">
              <a:buNone/>
            </a:pPr>
            <a:r>
              <a:rPr lang="ja-JP" altLang="en-US" sz="3200" dirty="0"/>
              <a:t>　例：解雇期間中に，アルバイトで月に１４万円を稼いだ。</a:t>
            </a:r>
            <a:endParaRPr lang="en-US" altLang="ja-JP" sz="3200" dirty="0"/>
          </a:p>
          <a:p>
            <a:pPr marL="0" indent="0">
              <a:buNone/>
            </a:pPr>
            <a:r>
              <a:rPr kumimoji="1" lang="ja-JP" altLang="en-US" sz="3200" dirty="0"/>
              <a:t>　　　平均賃金が月額３０万円であったため，その６割である１８万円は確保できるが，残りの４割である１２万円については，これを超える１４万円を取得しているため，バックペイから控除される。（結局，</a:t>
            </a:r>
            <a:r>
              <a:rPr kumimoji="1" lang="ja-JP" altLang="en-US" sz="3200" dirty="0">
                <a:solidFill>
                  <a:srgbClr val="FF0000"/>
                </a:solidFill>
              </a:rPr>
              <a:t>１４万円＋１８万円を取得</a:t>
            </a:r>
            <a:r>
              <a:rPr kumimoji="1" lang="ja-JP" altLang="en-US" sz="3200" dirty="0"/>
              <a:t>することになる）</a:t>
            </a:r>
            <a:endParaRPr kumimoji="1" lang="en-US" altLang="ja-JP" sz="3200" dirty="0"/>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81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Copyright © 2016 Takehisa Todo All Rights Reserved</a:t>
            </a:r>
            <a:endParaRPr kumimoji="1" lang="ja-JP" altLang="en-US"/>
          </a:p>
        </p:txBody>
      </p:sp>
    </p:spTree>
    <p:extLst>
      <p:ext uri="{BB962C8B-B14F-4D97-AF65-F5344CB8AC3E}">
        <p14:creationId xmlns:p14="http://schemas.microsoft.com/office/powerpoint/2010/main" val="721602777"/>
      </p:ext>
    </p:extLst>
  </p:cSld>
  <p:clrMapOvr>
    <a:masterClrMapping/>
  </p:clrMapOvr>
  <mc:AlternateContent xmlns:mc="http://schemas.openxmlformats.org/markup-compatibility/2006" xmlns:p14="http://schemas.microsoft.com/office/powerpoint/2010/main">
    <mc:Choice Requires="p14">
      <p:transition spd="slow" p14:dur="2000" advTm="1446"/>
    </mc:Choice>
    <mc:Fallback xmlns="">
      <p:transition spd="slow" advTm="1446"/>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480504"/>
          </a:xfrm>
        </p:spPr>
        <p:txBody>
          <a:bodyPr>
            <a:noAutofit/>
          </a:bodyPr>
          <a:lstStyle/>
          <a:p>
            <a:r>
              <a:rPr kumimoji="1" lang="ja-JP" altLang="en-US" sz="11500" dirty="0"/>
              <a:t>不当解雇問題</a:t>
            </a:r>
            <a:br>
              <a:rPr kumimoji="1" lang="en-US" altLang="ja-JP" sz="11500" dirty="0"/>
            </a:br>
            <a:r>
              <a:rPr lang="ja-JP" altLang="en-US" sz="11500" dirty="0"/>
              <a:t>　</a:t>
            </a:r>
            <a:r>
              <a:rPr kumimoji="1" lang="ja-JP" altLang="en-US" sz="11500" dirty="0"/>
              <a:t>の対策</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82</a:t>
            </a:fld>
            <a:endParaRPr kumimoji="1" lang="ja-JP" altLang="en-US"/>
          </a:p>
        </p:txBody>
      </p:sp>
    </p:spTree>
    <p:extLst>
      <p:ext uri="{BB962C8B-B14F-4D97-AF65-F5344CB8AC3E}">
        <p14:creationId xmlns:p14="http://schemas.microsoft.com/office/powerpoint/2010/main" val="22961526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349875"/>
          </a:xfrm>
        </p:spPr>
        <p:txBody>
          <a:bodyPr>
            <a:noAutofit/>
          </a:bodyPr>
          <a:lstStyle/>
          <a:p>
            <a:r>
              <a:rPr kumimoji="1" lang="ja-JP" altLang="en-US" sz="9600" dirty="0"/>
              <a:t>①解雇は</a:t>
            </a:r>
            <a:br>
              <a:rPr kumimoji="1" lang="en-US" altLang="ja-JP" sz="9600" dirty="0"/>
            </a:br>
            <a:r>
              <a:rPr lang="ja-JP" altLang="en-US" sz="9600" dirty="0"/>
              <a:t>　（</a:t>
            </a:r>
            <a:r>
              <a:rPr kumimoji="1" lang="ja-JP" altLang="en-US" sz="9600" dirty="0">
                <a:solidFill>
                  <a:srgbClr val="FF0000"/>
                </a:solidFill>
              </a:rPr>
              <a:t>ハードル</a:t>
            </a:r>
            <a:r>
              <a:rPr kumimoji="1" lang="ja-JP" altLang="en-US" sz="9600" dirty="0"/>
              <a:t>）が</a:t>
            </a:r>
            <a:br>
              <a:rPr kumimoji="1" lang="en-US" altLang="ja-JP" sz="9600" dirty="0"/>
            </a:br>
            <a:r>
              <a:rPr lang="ja-JP" altLang="en-US" sz="9600" dirty="0"/>
              <a:t>　　</a:t>
            </a:r>
            <a:r>
              <a:rPr kumimoji="1" lang="ja-JP" altLang="en-US" sz="9600" dirty="0"/>
              <a:t>とても高い</a:t>
            </a:r>
            <a:br>
              <a:rPr kumimoji="1" lang="en-US" altLang="ja-JP" sz="9600" dirty="0"/>
            </a:br>
            <a:r>
              <a:rPr lang="ja-JP" altLang="en-US" sz="9600" dirty="0"/>
              <a:t>　　　</a:t>
            </a:r>
            <a:r>
              <a:rPr kumimoji="1" lang="ja-JP" altLang="en-US" sz="9600" dirty="0"/>
              <a:t>ことを知る</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83</a:t>
            </a:fld>
            <a:endParaRPr kumimoji="1" lang="ja-JP" altLang="en-US"/>
          </a:p>
        </p:txBody>
      </p:sp>
    </p:spTree>
    <p:extLst>
      <p:ext uri="{BB962C8B-B14F-4D97-AF65-F5344CB8AC3E}">
        <p14:creationId xmlns:p14="http://schemas.microsoft.com/office/powerpoint/2010/main" val="26771192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464175"/>
          </a:xfrm>
        </p:spPr>
        <p:txBody>
          <a:bodyPr>
            <a:noAutofit/>
          </a:bodyPr>
          <a:lstStyle/>
          <a:p>
            <a:r>
              <a:rPr kumimoji="1" lang="ja-JP" altLang="en-US" sz="8000" dirty="0"/>
              <a:t>②解雇に値する</a:t>
            </a:r>
            <a:br>
              <a:rPr kumimoji="1" lang="en-US" altLang="ja-JP" sz="8000" dirty="0"/>
            </a:br>
            <a:r>
              <a:rPr lang="ja-JP" altLang="en-US" sz="8000" dirty="0"/>
              <a:t>（</a:t>
            </a:r>
            <a:r>
              <a:rPr kumimoji="1" lang="ja-JP" altLang="en-US" sz="8000" dirty="0">
                <a:solidFill>
                  <a:srgbClr val="FF0000"/>
                </a:solidFill>
              </a:rPr>
              <a:t>客観的証拠</a:t>
            </a:r>
            <a:r>
              <a:rPr kumimoji="1" lang="ja-JP" altLang="en-US" sz="8000" dirty="0"/>
              <a:t>）を集める</a:t>
            </a:r>
            <a:br>
              <a:rPr kumimoji="1" lang="en-US" altLang="ja-JP" sz="8000" dirty="0"/>
            </a:br>
            <a:r>
              <a:rPr lang="ja-JP" altLang="en-US" sz="8000" dirty="0"/>
              <a:t>　　証言（人の話など）</a:t>
            </a:r>
            <a:br>
              <a:rPr lang="en-US" altLang="ja-JP" sz="8000" dirty="0"/>
            </a:br>
            <a:r>
              <a:rPr lang="ja-JP" altLang="en-US" sz="8000" dirty="0"/>
              <a:t>　　　だけでは弱い。</a:t>
            </a:r>
            <a:endParaRPr kumimoji="1" lang="ja-JP" altLang="en-US" sz="8000"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84</a:t>
            </a:fld>
            <a:endParaRPr kumimoji="1" lang="ja-JP" altLang="en-US"/>
          </a:p>
        </p:txBody>
      </p:sp>
    </p:spTree>
    <p:extLst>
      <p:ext uri="{BB962C8B-B14F-4D97-AF65-F5344CB8AC3E}">
        <p14:creationId xmlns:p14="http://schemas.microsoft.com/office/powerpoint/2010/main" val="17500565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4"/>
            <a:ext cx="10515600" cy="5991225"/>
          </a:xfrm>
        </p:spPr>
        <p:txBody>
          <a:bodyPr>
            <a:normAutofit fontScale="90000"/>
          </a:bodyPr>
          <a:lstStyle/>
          <a:p>
            <a:r>
              <a:rPr kumimoji="1" lang="ja-JP" altLang="en-US" sz="7300" dirty="0"/>
              <a:t>③必要な（</a:t>
            </a:r>
            <a:r>
              <a:rPr kumimoji="1" lang="ja-JP" altLang="en-US" sz="7300" dirty="0">
                <a:solidFill>
                  <a:srgbClr val="FF0000"/>
                </a:solidFill>
              </a:rPr>
              <a:t>手順</a:t>
            </a:r>
            <a:r>
              <a:rPr kumimoji="1" lang="ja-JP" altLang="en-US" sz="7300" dirty="0"/>
              <a:t>）を踏む</a:t>
            </a:r>
            <a:br>
              <a:rPr kumimoji="1" lang="en-US" altLang="ja-JP" sz="7300" dirty="0"/>
            </a:br>
            <a:r>
              <a:rPr lang="ja-JP" altLang="en-US" sz="7300" dirty="0"/>
              <a:t>　⇒指導・職種変更</a:t>
            </a:r>
            <a:br>
              <a:rPr lang="en-US" altLang="ja-JP" sz="7300" dirty="0"/>
            </a:br>
            <a:r>
              <a:rPr lang="ja-JP" altLang="en-US" sz="7300" dirty="0"/>
              <a:t>　　　　　　　　・配置転換など</a:t>
            </a:r>
            <a:br>
              <a:rPr lang="en-US" altLang="ja-JP" sz="7300" dirty="0"/>
            </a:br>
            <a:r>
              <a:rPr lang="ja-JP" altLang="en-US" sz="7300" dirty="0"/>
              <a:t>　⇒事情聴取・弁明の機会</a:t>
            </a:r>
            <a:br>
              <a:rPr lang="en-US" altLang="ja-JP" sz="7300" dirty="0"/>
            </a:br>
            <a:r>
              <a:rPr lang="ja-JP" altLang="en-US" sz="7300" dirty="0"/>
              <a:t>　　注意・指導・各種処分等</a:t>
            </a:r>
            <a:br>
              <a:rPr lang="en-US" altLang="ja-JP" sz="7300" dirty="0"/>
            </a:br>
            <a:r>
              <a:rPr lang="ja-JP" altLang="en-US" sz="7300" dirty="0"/>
              <a:t>　⇒最終手段として，解雇</a:t>
            </a:r>
            <a:br>
              <a:rPr kumimoji="1" lang="en-US" altLang="ja-JP" dirty="0"/>
            </a:br>
            <a:endParaRPr kumimoji="1" lang="ja-JP" altLang="en-US" dirty="0"/>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85</a:t>
            </a:fld>
            <a:endParaRPr kumimoji="1" lang="ja-JP" altLang="en-US"/>
          </a:p>
        </p:txBody>
      </p:sp>
    </p:spTree>
    <p:extLst>
      <p:ext uri="{BB962C8B-B14F-4D97-AF65-F5344CB8AC3E}">
        <p14:creationId xmlns:p14="http://schemas.microsoft.com/office/powerpoint/2010/main" val="32436567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774418"/>
          </a:xfrm>
        </p:spPr>
        <p:txBody>
          <a:bodyPr>
            <a:normAutofit/>
          </a:bodyPr>
          <a:lstStyle/>
          <a:p>
            <a:r>
              <a:rPr kumimoji="1" lang="ja-JP" altLang="en-US" sz="13800" dirty="0"/>
              <a:t>残業代問題</a:t>
            </a:r>
          </a:p>
        </p:txBody>
      </p:sp>
      <p:sp>
        <p:nvSpPr>
          <p:cNvPr id="3" name="フッター プレースホルダー 2"/>
          <p:cNvSpPr>
            <a:spLocks noGrp="1"/>
          </p:cNvSpPr>
          <p:nvPr>
            <p:ph type="ftr" sz="quarter" idx="11"/>
          </p:nvPr>
        </p:nvSpPr>
        <p:spPr/>
        <p:txBody>
          <a:bodyPr/>
          <a:lstStyle/>
          <a:p>
            <a:r>
              <a:rPr kumimoji="1" lang="en-US" altLang="ja-JP"/>
              <a:t>Copyright © 2017 Takehisa Todo All Rights Reserved</a:t>
            </a:r>
            <a:endParaRPr kumimoji="1" lang="ja-JP" altLang="en-US"/>
          </a:p>
        </p:txBody>
      </p:sp>
      <p:sp>
        <p:nvSpPr>
          <p:cNvPr id="4" name="スライド番号プレースホルダー 3"/>
          <p:cNvSpPr>
            <a:spLocks noGrp="1"/>
          </p:cNvSpPr>
          <p:nvPr>
            <p:ph type="sldNum" sz="quarter" idx="12"/>
          </p:nvPr>
        </p:nvSpPr>
        <p:spPr/>
        <p:txBody>
          <a:bodyPr/>
          <a:lstStyle/>
          <a:p>
            <a:fld id="{F0825ED3-4163-4752-98DF-EF26A388C487}" type="slidenum">
              <a:rPr kumimoji="1" lang="ja-JP" altLang="en-US" smtClean="0"/>
              <a:t>86</a:t>
            </a:fld>
            <a:endParaRPr kumimoji="1" lang="ja-JP" altLang="en-US"/>
          </a:p>
        </p:txBody>
      </p:sp>
    </p:spTree>
    <p:extLst>
      <p:ext uri="{BB962C8B-B14F-4D97-AF65-F5344CB8AC3E}">
        <p14:creationId xmlns:p14="http://schemas.microsoft.com/office/powerpoint/2010/main" val="31627265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121872"/>
            <a:ext cx="12358254" cy="6858000"/>
          </a:xfrm>
          <a:prstGeom prst="rect">
            <a:avLst/>
          </a:prstGeom>
        </p:spPr>
      </p:pic>
      <p:sp>
        <p:nvSpPr>
          <p:cNvPr id="2" name="テキスト ボックス 1"/>
          <p:cNvSpPr txBox="1"/>
          <p:nvPr/>
        </p:nvSpPr>
        <p:spPr>
          <a:xfrm>
            <a:off x="161000" y="87923"/>
            <a:ext cx="1292662" cy="6740307"/>
          </a:xfrm>
          <a:prstGeom prst="rect">
            <a:avLst/>
          </a:prstGeom>
          <a:noFill/>
        </p:spPr>
        <p:txBody>
          <a:bodyPr vert="eaVert" wrap="square" rtlCol="0">
            <a:spAutoFit/>
          </a:bodyPr>
          <a:lstStyle/>
          <a:p>
            <a:r>
              <a:rPr lang="ja-JP" altLang="en-US" sz="7200" b="1" dirty="0"/>
              <a:t>ソフトウェア制作</a:t>
            </a:r>
            <a:endParaRPr kumimoji="1" lang="ja-JP" altLang="en-US" sz="7200" b="1" dirty="0"/>
          </a:p>
        </p:txBody>
      </p:sp>
      <p:sp>
        <p:nvSpPr>
          <p:cNvPr id="3" name="テキスト ボックス 2"/>
          <p:cNvSpPr txBox="1"/>
          <p:nvPr/>
        </p:nvSpPr>
        <p:spPr>
          <a:xfrm>
            <a:off x="10328031" y="304800"/>
            <a:ext cx="1711569" cy="3631763"/>
          </a:xfrm>
          <a:prstGeom prst="rect">
            <a:avLst/>
          </a:prstGeom>
          <a:noFill/>
        </p:spPr>
        <p:txBody>
          <a:bodyPr wrap="square" rtlCol="0">
            <a:spAutoFit/>
          </a:bodyPr>
          <a:lstStyle/>
          <a:p>
            <a:r>
              <a:rPr kumimoji="1" lang="ja-JP" altLang="en-US" sz="11500" dirty="0"/>
              <a:t> Ａ</a:t>
            </a:r>
            <a:endParaRPr kumimoji="1" lang="en-US" altLang="ja-JP" sz="11500" dirty="0"/>
          </a:p>
          <a:p>
            <a:r>
              <a:rPr kumimoji="1" lang="ja-JP" altLang="en-US" sz="11500" dirty="0"/>
              <a:t>君</a:t>
            </a:r>
          </a:p>
        </p:txBody>
      </p:sp>
    </p:spTree>
    <p:extLst>
      <p:ext uri="{BB962C8B-B14F-4D97-AF65-F5344CB8AC3E}">
        <p14:creationId xmlns:p14="http://schemas.microsoft.com/office/powerpoint/2010/main" val="504452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43945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0"/>
            <a:ext cx="12358254" cy="6858000"/>
          </a:xfrm>
          <a:prstGeom prst="rect">
            <a:avLst/>
          </a:prstGeom>
        </p:spPr>
      </p:pic>
    </p:spTree>
    <p:extLst>
      <p:ext uri="{BB962C8B-B14F-4D97-AF65-F5344CB8AC3E}">
        <p14:creationId xmlns:p14="http://schemas.microsoft.com/office/powerpoint/2010/main" val="366878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6129338"/>
          </a:xfrm>
        </p:spPr>
        <p:txBody>
          <a:bodyPr>
            <a:normAutofit/>
          </a:bodyPr>
          <a:lstStyle/>
          <a:p>
            <a:r>
              <a:rPr kumimoji="1" lang="ja-JP" altLang="en-US" dirty="0"/>
              <a:t>　</a:t>
            </a:r>
            <a:r>
              <a:rPr kumimoji="1" lang="ja-JP" altLang="en-US" sz="19900" dirty="0"/>
              <a:t>競馬場</a:t>
            </a:r>
            <a:br>
              <a:rPr kumimoji="1" lang="en-US" altLang="ja-JP" sz="19900" dirty="0"/>
            </a:br>
            <a:r>
              <a:rPr lang="ja-JP" altLang="en-US" sz="19900" dirty="0"/>
              <a:t>馬券購入</a:t>
            </a:r>
            <a:endParaRPr kumimoji="1" lang="ja-JP" altLang="en-US" sz="19900" dirty="0"/>
          </a:p>
        </p:txBody>
      </p:sp>
    </p:spTree>
    <p:extLst>
      <p:ext uri="{BB962C8B-B14F-4D97-AF65-F5344CB8AC3E}">
        <p14:creationId xmlns:p14="http://schemas.microsoft.com/office/powerpoint/2010/main" val="26359444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59501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0"/>
            <a:ext cx="12358254" cy="6858000"/>
          </a:xfrm>
          <a:prstGeom prst="rect">
            <a:avLst/>
          </a:prstGeom>
        </p:spPr>
      </p:pic>
    </p:spTree>
    <p:extLst>
      <p:ext uri="{BB962C8B-B14F-4D97-AF65-F5344CB8AC3E}">
        <p14:creationId xmlns:p14="http://schemas.microsoft.com/office/powerpoint/2010/main" val="8060970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29798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969173"/>
          </a:xfrm>
        </p:spPr>
        <p:txBody>
          <a:bodyPr>
            <a:normAutofit/>
          </a:bodyPr>
          <a:lstStyle/>
          <a:p>
            <a:r>
              <a:rPr kumimoji="1" lang="ja-JP" altLang="en-US" sz="11500" dirty="0"/>
              <a:t>残業代の代わり</a:t>
            </a:r>
            <a:br>
              <a:rPr kumimoji="1" lang="en-US" altLang="ja-JP" sz="11500" dirty="0"/>
            </a:br>
            <a:r>
              <a:rPr lang="ja-JP" altLang="en-US" sz="11500" dirty="0"/>
              <a:t>基本給をアップ</a:t>
            </a:r>
            <a:endParaRPr kumimoji="1" lang="ja-JP" altLang="en-US" sz="11500" dirty="0"/>
          </a:p>
        </p:txBody>
      </p:sp>
    </p:spTree>
    <p:extLst>
      <p:ext uri="{BB962C8B-B14F-4D97-AF65-F5344CB8AC3E}">
        <p14:creationId xmlns:p14="http://schemas.microsoft.com/office/powerpoint/2010/main" val="2118874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10366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80275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23776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00819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21673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89399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1.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ウィスプ">
  <a:themeElements>
    <a:clrScheme name="ウィスプ">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3634</TotalTime>
  <Words>1476</Words>
  <Application>Microsoft Office PowerPoint</Application>
  <PresentationFormat>ワイド画面</PresentationFormat>
  <Paragraphs>365</Paragraphs>
  <Slides>174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174</vt:i4>
      </vt:variant>
    </vt:vector>
  </HeadingPairs>
  <TitlesOfParts>
    <vt:vector size="183" baseType="lpstr">
      <vt:lpstr>ＭＳ Ｐゴシック</vt:lpstr>
      <vt:lpstr>メイリオ</vt:lpstr>
      <vt:lpstr>Arial</vt:lpstr>
      <vt:lpstr>Calibri</vt:lpstr>
      <vt:lpstr>Calibri Light</vt:lpstr>
      <vt:lpstr>Century Gothic</vt:lpstr>
      <vt:lpstr>Wingdings 3</vt:lpstr>
      <vt:lpstr>Office テーマ</vt:lpstr>
      <vt:lpstr>ウィスプ</vt:lpstr>
      <vt:lpstr>人事コンサルティングに活かす 　労働紛争対応の基礎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パチンコ開店 　順番待ち</vt:lpstr>
      <vt:lpstr>　競馬場 馬券購入</vt:lpstr>
      <vt:lpstr>女性の紹介 　　強要</vt:lpstr>
      <vt:lpstr>ウーロン茶１缶 　　３０００円</vt:lpstr>
      <vt:lpstr>PowerPoint プレゼンテーション</vt:lpstr>
      <vt:lpstr>職員旅行</vt:lpstr>
      <vt:lpstr>PowerPoint プレゼンテーション</vt:lpstr>
      <vt:lpstr>PowerPoint プレゼンテーション</vt:lpstr>
      <vt:lpstr>Ａ君と 　Ｃ子さん 　　を誘導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暴言・暴力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休日</vt:lpstr>
      <vt:lpstr>PowerPoint プレゼンテーション</vt:lpstr>
      <vt:lpstr>PowerPoint プレゼンテーション</vt:lpstr>
      <vt:lpstr>加害者の先輩看護師 　（１０００）万円 勤務先の病院 （５００）万円 </vt:lpstr>
      <vt:lpstr>人事に関して 　どのような法的リスクが 　　あるかを知ること 　　　　　↓ 知りさえすれば 　予防できることが多い</vt:lpstr>
      <vt:lpstr>法律を知らなかった人が 　ひどい目に遭い， 法律を知っている人だけが 　得をする </vt:lpstr>
      <vt:lpstr>法諺</vt:lpstr>
      <vt:lpstr>法の不知は害される</vt:lpstr>
      <vt:lpstr>１００万件</vt:lpstr>
      <vt:lpstr>相談件数１位</vt:lpstr>
      <vt:lpstr>いじめ・いやがらせ （パワハラ関係）</vt:lpstr>
      <vt:lpstr>相談件数２位</vt:lpstr>
      <vt:lpstr>解雇問題</vt:lpstr>
      <vt:lpstr>①従業員の 　　（パフォーマンス） 　　　　　　　が落ちる </vt:lpstr>
      <vt:lpstr>② （休職）してしまう 　　可能性がある</vt:lpstr>
      <vt:lpstr>③ 　（労災）に 　　なってしまう 　　　可能性</vt:lpstr>
      <vt:lpstr>④ 会社が 　（従業員の 　　安全に配慮） 　　　する義務を怠った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不当解雇の場合， 例外はあるものの， ①復職が認められる ②解雇期間中の賃金 　　（バックペイ）を支払う</vt:lpstr>
      <vt:lpstr>例えば，解雇から第一審判決までに一年かかったとして，働いていない従業員に対し，一年分の賃金を支払わなければならないとなると，中小企業にとっては大きな痛手となる。（しかも，不当解雇や未払残業代のリスクは，他の従業員による訴訟リスクを誘発）</vt:lpstr>
      <vt:lpstr>３０日分の解雇予告 手当を支払いさえすれば解雇できる？ ⇒できない：法律の誤解</vt:lpstr>
      <vt:lpstr>紛争の発生</vt:lpstr>
      <vt:lpstr>使用者の判断による分岐点</vt:lpstr>
      <vt:lpstr>訴訟の勝敗による帰結</vt:lpstr>
      <vt:lpstr>　解雇理由証明書</vt:lpstr>
      <vt:lpstr>証明書を交付しないとどうなるか？</vt:lpstr>
      <vt:lpstr>PowerPoint プレゼンテーション</vt:lpstr>
      <vt:lpstr>　バックペイに関する使用者側の反論</vt:lpstr>
      <vt:lpstr>ライトスタッフ事件（東京地裁２４・８・２３）</vt:lpstr>
      <vt:lpstr>⑵　他所就労による取得賃金額の控除</vt:lpstr>
      <vt:lpstr>不当解雇問題 　の対策</vt:lpstr>
      <vt:lpstr>①解雇は 　（ハードル）が 　　とても高い 　　　ことを知る</vt:lpstr>
      <vt:lpstr>②解雇に値する （客観的証拠）を集める 　　証言（人の話など） 　　　だけでは弱い。</vt:lpstr>
      <vt:lpstr>③必要な（手順）を踏む 　⇒指導・職種変更 　　　　　　　　・配置転換など 　⇒事情聴取・弁明の機会 　　注意・指導・各種処分等 　⇒最終手段として，解雇 </vt:lpstr>
      <vt:lpstr>残業代問題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残業代の代わり 基本給をアップ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セキュリティ 　　記録</vt:lpstr>
      <vt:lpstr>半年後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１．２５倍 １．５倍 </vt:lpstr>
      <vt:lpstr>PowerPoint プレゼンテーション</vt:lpstr>
      <vt:lpstr>辞表</vt:lpstr>
      <vt:lpstr>PowerPoint プレゼンテーション</vt:lpstr>
      <vt:lpstr>PowerPoint プレゼンテーション</vt:lpstr>
      <vt:lpstr>訴状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６％  １４．６％</vt:lpstr>
      <vt:lpstr>  　　付加金（労基法１１４条） </vt:lpstr>
      <vt:lpstr>ポイント</vt:lpstr>
      <vt:lpstr>　賃金の支払の確保に関する法律</vt:lpstr>
      <vt:lpstr>　会社が倒産した場合</vt:lpstr>
      <vt:lpstr>①（正確な法的知識）を把握 　⇒誤解が多い</vt:lpstr>
      <vt:lpstr>② （変形労働時間制）適用できないか調べる⇒法の特例</vt:lpstr>
      <vt:lpstr>③（労働時間自体を 　　減らすアイデア）を 　　　試してみる 　</vt:lpstr>
      <vt:lpstr>・時間内に集中する 　　仕組み作り ⇒ノー残業デー設定 ⇒パソコン強制 　　シャットダウン時刻 ⇒残業許可制 ⇒明示の残業禁止命令 　</vt:lpstr>
      <vt:lpstr>多能工制 ・多能職制 ・複数担当制 ⇒マニュアル作り ⇒ジョブローテーション </vt:lpstr>
      <vt:lpstr>「ECRS」 Eliminate→排除：なくす Combine→結合：一緒に行う Rearrange→交換：順序を変更 Simplify→簡素化：単純化</vt:lpstr>
      <vt:lpstr>「３S」 Simplification：単純化 Standardization：標準化 Specialization：専門化</vt:lpstr>
      <vt:lpstr>その他の 　よくある 　　人事トラブル</vt:lpstr>
      <vt:lpstr>休業手当</vt:lpstr>
      <vt:lpstr>PowerPoint プレゼンテーション</vt:lpstr>
      <vt:lpstr>PowerPoint プレゼンテーション</vt:lpstr>
      <vt:lpstr>PowerPoint プレゼンテーション</vt:lpstr>
      <vt:lpstr>PowerPoint プレゼンテーション</vt:lpstr>
      <vt:lpstr>例えば</vt:lpstr>
      <vt:lpstr>社会福祉法人　寿栄会 青森県八戸市　 老人福祉・介護事業   出典：内閣府ホームページ（http://wwwa.cao.go.jp/wlb/research/wlb_h2703/chapter4.pdf）</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残業代</vt:lpstr>
      <vt:lpstr>PowerPoint プレゼンテーション</vt:lpstr>
      <vt:lpstr>PowerPoint プレゼンテーション</vt:lpstr>
      <vt:lpstr>募集費用 求人広告</vt:lpstr>
      <vt:lpstr>PowerPoint プレゼンテーション</vt:lpstr>
      <vt:lpstr>PowerPoint プレゼンテーション</vt:lpstr>
      <vt:lpstr>研修代 教育費</vt:lpstr>
      <vt:lpstr>PowerPoint プレゼンテーション</vt:lpstr>
      <vt:lpstr>PowerPoint プレゼンテーション</vt:lpstr>
      <vt:lpstr>①残業削減 ②求人費用削減 ③研修費削減</vt:lpstr>
      <vt:lpstr>PowerPoint プレゼンテーション</vt:lpstr>
      <vt:lpstr>①仕事しらべ　 ②業務実施上の 　　　コツのマニュアル化 ③子供参観日 ④ファミリーサービスデー </vt:lpstr>
      <vt:lpstr>⑤計画的な年休取得 ⑥男性育児休業 　　　５日間有給化 ⑦ 「子育てサポート企業」 　　　認定(くるみん認定）</vt:lpstr>
      <vt:lpstr>PowerPoint プレゼンテーション</vt:lpstr>
      <vt:lpstr>PowerPoint プレゼンテーション</vt:lpstr>
      <vt:lpstr>取材</vt:lpstr>
      <vt:lpstr>定着率</vt:lpstr>
      <vt:lpstr>復職増</vt:lpstr>
      <vt:lpstr>残業削減</vt:lpstr>
      <vt:lpstr>PowerPoint プレゼンテーション</vt:lpstr>
      <vt:lpstr>融資 補助金 助成金</vt:lpstr>
      <vt:lpstr>PowerPoint プレゼンテーション</vt:lpstr>
      <vt:lpstr>PowerPoint プレゼンテーション</vt:lpstr>
      <vt:lpstr>弁護士より（予防）が大事  ⇒コンサルタントの強み 　　弁護士の弱点</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最近の労働紛争と　 就業規則を巡る諸問題</dc:title>
  <dc:creator>藤堂武久</dc:creator>
  <cp:lastModifiedBy>藤堂武久</cp:lastModifiedBy>
  <cp:revision>256</cp:revision>
  <cp:lastPrinted>2016-04-26T06:49:36Z</cp:lastPrinted>
  <dcterms:created xsi:type="dcterms:W3CDTF">2014-11-06T06:02:52Z</dcterms:created>
  <dcterms:modified xsi:type="dcterms:W3CDTF">2017-05-15T02:22:10Z</dcterms:modified>
</cp:coreProperties>
</file>