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129"/>
  </p:notesMasterIdLst>
  <p:handoutMasterIdLst>
    <p:handoutMasterId r:id="rId130"/>
  </p:handoutMasterIdLst>
  <p:sldIdLst>
    <p:sldId id="256" r:id="rId3"/>
    <p:sldId id="519" r:id="rId4"/>
    <p:sldId id="520" r:id="rId5"/>
    <p:sldId id="521"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263" r:id="rId24"/>
    <p:sldId id="261" r:id="rId25"/>
    <p:sldId id="262" r:id="rId26"/>
    <p:sldId id="264" r:id="rId27"/>
    <p:sldId id="266" r:id="rId28"/>
    <p:sldId id="26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4" r:id="rId55"/>
    <p:sldId id="565" r:id="rId56"/>
    <p:sldId id="566" r:id="rId57"/>
    <p:sldId id="567" r:id="rId58"/>
    <p:sldId id="568" r:id="rId59"/>
    <p:sldId id="569" r:id="rId60"/>
    <p:sldId id="570" r:id="rId61"/>
    <p:sldId id="571" r:id="rId62"/>
    <p:sldId id="572" r:id="rId63"/>
    <p:sldId id="573" r:id="rId64"/>
    <p:sldId id="574" r:id="rId65"/>
    <p:sldId id="575" r:id="rId66"/>
    <p:sldId id="576" r:id="rId67"/>
    <p:sldId id="577" r:id="rId68"/>
    <p:sldId id="283" r:id="rId69"/>
    <p:sldId id="284" r:id="rId70"/>
    <p:sldId id="285" r:id="rId71"/>
    <p:sldId id="287" r:id="rId72"/>
    <p:sldId id="326" r:id="rId73"/>
    <p:sldId id="286" r:id="rId74"/>
    <p:sldId id="289" r:id="rId75"/>
    <p:sldId id="354" r:id="rId76"/>
    <p:sldId id="353" r:id="rId77"/>
    <p:sldId id="443" r:id="rId78"/>
    <p:sldId id="444" r:id="rId79"/>
    <p:sldId id="445" r:id="rId80"/>
    <p:sldId id="446" r:id="rId81"/>
    <p:sldId id="447" r:id="rId82"/>
    <p:sldId id="364" r:id="rId83"/>
    <p:sldId id="365" r:id="rId84"/>
    <p:sldId id="366" r:id="rId85"/>
    <p:sldId id="367" r:id="rId86"/>
    <p:sldId id="368" r:id="rId87"/>
    <p:sldId id="369" r:id="rId88"/>
    <p:sldId id="373" r:id="rId89"/>
    <p:sldId id="374" r:id="rId90"/>
    <p:sldId id="375" r:id="rId91"/>
    <p:sldId id="422" r:id="rId92"/>
    <p:sldId id="423" r:id="rId93"/>
    <p:sldId id="424" r:id="rId94"/>
    <p:sldId id="518" r:id="rId95"/>
    <p:sldId id="372" r:id="rId96"/>
    <p:sldId id="578" r:id="rId97"/>
    <p:sldId id="579" r:id="rId98"/>
    <p:sldId id="580" r:id="rId99"/>
    <p:sldId id="581" r:id="rId100"/>
    <p:sldId id="582" r:id="rId101"/>
    <p:sldId id="583" r:id="rId102"/>
    <p:sldId id="584" r:id="rId103"/>
    <p:sldId id="585" r:id="rId104"/>
    <p:sldId id="586" r:id="rId105"/>
    <p:sldId id="587" r:id="rId106"/>
    <p:sldId id="588" r:id="rId107"/>
    <p:sldId id="589" r:id="rId108"/>
    <p:sldId id="590" r:id="rId109"/>
    <p:sldId id="591" r:id="rId110"/>
    <p:sldId id="592" r:id="rId111"/>
    <p:sldId id="593" r:id="rId112"/>
    <p:sldId id="594" r:id="rId113"/>
    <p:sldId id="595" r:id="rId114"/>
    <p:sldId id="596" r:id="rId115"/>
    <p:sldId id="597" r:id="rId116"/>
    <p:sldId id="598" r:id="rId117"/>
    <p:sldId id="599" r:id="rId118"/>
    <p:sldId id="600" r:id="rId119"/>
    <p:sldId id="601" r:id="rId120"/>
    <p:sldId id="602" r:id="rId121"/>
    <p:sldId id="603" r:id="rId122"/>
    <p:sldId id="604" r:id="rId123"/>
    <p:sldId id="605" r:id="rId124"/>
    <p:sldId id="516" r:id="rId125"/>
    <p:sldId id="517" r:id="rId126"/>
    <p:sldId id="439" r:id="rId127"/>
    <p:sldId id="357" r:id="rId12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4660"/>
  </p:normalViewPr>
  <p:slideViewPr>
    <p:cSldViewPr snapToGrid="0">
      <p:cViewPr varScale="1">
        <p:scale>
          <a:sx n="50" d="100"/>
          <a:sy n="50" d="100"/>
        </p:scale>
        <p:origin x="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9FA9A-01F9-473B-8749-48D16639A4E6}"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kumimoji="1" lang="ja-JP" altLang="en-US"/>
        </a:p>
      </dgm:t>
    </dgm:pt>
    <dgm:pt modelId="{DDC3D7CF-77A8-4A96-84F9-A734A5B86557}">
      <dgm:prSet phldrT="[テキスト]"/>
      <dgm:spPr/>
      <dgm:t>
        <a:bodyPr/>
        <a:lstStyle/>
        <a:p>
          <a:r>
            <a:rPr kumimoji="1" lang="ja-JP" altLang="en-US"/>
            <a:t>使用者：</a:t>
          </a:r>
          <a:endParaRPr kumimoji="1" lang="en-US" altLang="ja-JP"/>
        </a:p>
        <a:p>
          <a:r>
            <a:rPr kumimoji="1" lang="ja-JP" altLang="en-US"/>
            <a:t>解雇の</a:t>
          </a:r>
          <a:endParaRPr kumimoji="1" lang="en-US" altLang="ja-JP"/>
        </a:p>
        <a:p>
          <a:r>
            <a:rPr kumimoji="1" lang="ja-JP" altLang="en-US"/>
            <a:t>意思表示</a:t>
          </a:r>
        </a:p>
      </dgm:t>
    </dgm:pt>
    <dgm:pt modelId="{05C7B033-6EF6-4C40-A45B-5F695F61A1B2}" type="parTrans" cxnId="{0C538395-9955-4BB4-AFFC-30116D8147E3}">
      <dgm:prSet/>
      <dgm:spPr/>
      <dgm:t>
        <a:bodyPr/>
        <a:lstStyle/>
        <a:p>
          <a:endParaRPr kumimoji="1" lang="ja-JP" altLang="en-US"/>
        </a:p>
      </dgm:t>
    </dgm:pt>
    <dgm:pt modelId="{1278BADC-125A-4477-A16C-87096F24C274}" type="sibTrans" cxnId="{0C538395-9955-4BB4-AFFC-30116D8147E3}">
      <dgm:prSet/>
      <dgm:spPr/>
      <dgm:t>
        <a:bodyPr/>
        <a:lstStyle/>
        <a:p>
          <a:endParaRPr kumimoji="1" lang="ja-JP" altLang="en-US"/>
        </a:p>
      </dgm:t>
    </dgm:pt>
    <dgm:pt modelId="{C39EAE65-194C-4059-A0EA-BDCD4A927A15}">
      <dgm:prSet phldrT="[テキスト]"/>
      <dgm:spPr/>
      <dgm:t>
        <a:bodyPr/>
        <a:lstStyle/>
        <a:p>
          <a:r>
            <a:rPr kumimoji="1" lang="ja-JP" altLang="en-US"/>
            <a:t>労働者：不当解雇を主張するか検討</a:t>
          </a:r>
          <a:endParaRPr kumimoji="1" lang="en-US" altLang="ja-JP"/>
        </a:p>
        <a:p>
          <a:r>
            <a:rPr kumimoji="1" lang="ja-JP" altLang="en-US"/>
            <a:t>（労基署や弁護士に相談）</a:t>
          </a:r>
        </a:p>
      </dgm:t>
    </dgm:pt>
    <dgm:pt modelId="{87FA5156-56AB-4A45-821D-8DE1BEC93F8F}" type="parTrans" cxnId="{49BF23D3-3B1E-42AB-AA90-16B9AD09BCA3}">
      <dgm:prSet/>
      <dgm:spPr/>
      <dgm:t>
        <a:bodyPr/>
        <a:lstStyle/>
        <a:p>
          <a:endParaRPr kumimoji="1" lang="ja-JP" altLang="en-US"/>
        </a:p>
      </dgm:t>
    </dgm:pt>
    <dgm:pt modelId="{704A073B-F71F-44F9-A6A4-792A0B9E3027}" type="sibTrans" cxnId="{49BF23D3-3B1E-42AB-AA90-16B9AD09BCA3}">
      <dgm:prSet/>
      <dgm:spPr/>
      <dgm:t>
        <a:bodyPr/>
        <a:lstStyle/>
        <a:p>
          <a:endParaRPr kumimoji="1" lang="ja-JP" altLang="en-US"/>
        </a:p>
      </dgm:t>
    </dgm:pt>
    <dgm:pt modelId="{7AB32102-F717-484B-98F6-D901A5A288D3}">
      <dgm:prSet phldrT="[テキスト]"/>
      <dgm:spPr/>
      <dgm:t>
        <a:bodyPr/>
        <a:lstStyle/>
        <a:p>
          <a:r>
            <a:rPr kumimoji="1" lang="ja-JP" altLang="en-US" dirty="0"/>
            <a:t>労働者：不当解雇を主張する場合→復職等を求めて，</a:t>
          </a:r>
          <a:endParaRPr kumimoji="1" lang="en-US" altLang="ja-JP" dirty="0"/>
        </a:p>
        <a:p>
          <a:r>
            <a:rPr kumimoji="1" lang="ja-JP" altLang="en-US" dirty="0"/>
            <a:t>示談交渉開始</a:t>
          </a:r>
        </a:p>
      </dgm:t>
    </dgm:pt>
    <dgm:pt modelId="{36766C60-ABC8-4A77-9EF2-998D973CCEB8}" type="parTrans" cxnId="{16E67058-2839-4E68-BB52-EB2B76A05334}">
      <dgm:prSet/>
      <dgm:spPr/>
      <dgm:t>
        <a:bodyPr/>
        <a:lstStyle/>
        <a:p>
          <a:endParaRPr kumimoji="1" lang="ja-JP" altLang="en-US"/>
        </a:p>
      </dgm:t>
    </dgm:pt>
    <dgm:pt modelId="{F6D04BDF-7494-4413-AA36-8316C13DB629}" type="sibTrans" cxnId="{16E67058-2839-4E68-BB52-EB2B76A05334}">
      <dgm:prSet/>
      <dgm:spPr/>
      <dgm:t>
        <a:bodyPr/>
        <a:lstStyle/>
        <a:p>
          <a:endParaRPr kumimoji="1" lang="ja-JP" altLang="en-US"/>
        </a:p>
      </dgm:t>
    </dgm:pt>
    <dgm:pt modelId="{0A3BA20E-0F39-4D72-AA65-5A308DFB901B}">
      <dgm:prSet phldrT="[テキスト]"/>
      <dgm:spPr/>
      <dgm:t>
        <a:bodyPr/>
        <a:lstStyle/>
        <a:p>
          <a:r>
            <a:rPr kumimoji="1" lang="ja-JP" altLang="en-US"/>
            <a:t>使用者：不当解雇の主張を争うか検討</a:t>
          </a:r>
        </a:p>
      </dgm:t>
    </dgm:pt>
    <dgm:pt modelId="{7849950F-D65C-4377-974F-1DB1FD917C8E}" type="parTrans" cxnId="{EE2DE6DE-C63A-41A6-AEFB-8193955FD294}">
      <dgm:prSet/>
      <dgm:spPr/>
      <dgm:t>
        <a:bodyPr/>
        <a:lstStyle/>
        <a:p>
          <a:endParaRPr kumimoji="1" lang="ja-JP" altLang="en-US"/>
        </a:p>
      </dgm:t>
    </dgm:pt>
    <dgm:pt modelId="{89895913-514F-47BA-B36F-2214D2397627}" type="sibTrans" cxnId="{EE2DE6DE-C63A-41A6-AEFB-8193955FD294}">
      <dgm:prSet/>
      <dgm:spPr/>
      <dgm:t>
        <a:bodyPr/>
        <a:lstStyle/>
        <a:p>
          <a:endParaRPr kumimoji="1" lang="ja-JP" altLang="en-US"/>
        </a:p>
      </dgm:t>
    </dgm:pt>
    <dgm:pt modelId="{BC95CFA7-D39A-4ADA-A22A-492DD199E1EC}" type="pres">
      <dgm:prSet presAssocID="{4E09FA9A-01F9-473B-8749-48D16639A4E6}" presName="Name0" presStyleCnt="0">
        <dgm:presLayoutVars>
          <dgm:dir/>
          <dgm:resizeHandles val="exact"/>
        </dgm:presLayoutVars>
      </dgm:prSet>
      <dgm:spPr/>
      <dgm:t>
        <a:bodyPr/>
        <a:lstStyle/>
        <a:p>
          <a:endParaRPr kumimoji="1" lang="ja-JP" altLang="en-US"/>
        </a:p>
      </dgm:t>
    </dgm:pt>
    <dgm:pt modelId="{DFDFAF62-6776-49C5-9402-DD00F77C4B62}" type="pres">
      <dgm:prSet presAssocID="{DDC3D7CF-77A8-4A96-84F9-A734A5B86557}" presName="node" presStyleLbl="node1" presStyleIdx="0" presStyleCnt="4">
        <dgm:presLayoutVars>
          <dgm:bulletEnabled val="1"/>
        </dgm:presLayoutVars>
      </dgm:prSet>
      <dgm:spPr/>
      <dgm:t>
        <a:bodyPr/>
        <a:lstStyle/>
        <a:p>
          <a:endParaRPr kumimoji="1" lang="ja-JP" altLang="en-US"/>
        </a:p>
      </dgm:t>
    </dgm:pt>
    <dgm:pt modelId="{CE72D419-498B-4B00-BE47-9C8C5611443E}" type="pres">
      <dgm:prSet presAssocID="{1278BADC-125A-4477-A16C-87096F24C274}" presName="sibTrans" presStyleLbl="sibTrans1D1" presStyleIdx="0" presStyleCnt="3"/>
      <dgm:spPr/>
      <dgm:t>
        <a:bodyPr/>
        <a:lstStyle/>
        <a:p>
          <a:endParaRPr kumimoji="1" lang="ja-JP" altLang="en-US"/>
        </a:p>
      </dgm:t>
    </dgm:pt>
    <dgm:pt modelId="{EB0C1DD6-671B-4EFC-BF8F-AA9C8FC92935}" type="pres">
      <dgm:prSet presAssocID="{1278BADC-125A-4477-A16C-87096F24C274}" presName="connectorText" presStyleLbl="sibTrans1D1" presStyleIdx="0" presStyleCnt="3"/>
      <dgm:spPr/>
      <dgm:t>
        <a:bodyPr/>
        <a:lstStyle/>
        <a:p>
          <a:endParaRPr kumimoji="1" lang="ja-JP" altLang="en-US"/>
        </a:p>
      </dgm:t>
    </dgm:pt>
    <dgm:pt modelId="{C45617CB-FA12-4EDF-BF98-26375B5591B0}" type="pres">
      <dgm:prSet presAssocID="{C39EAE65-194C-4059-A0EA-BDCD4A927A15}" presName="node" presStyleLbl="node1" presStyleIdx="1" presStyleCnt="4">
        <dgm:presLayoutVars>
          <dgm:bulletEnabled val="1"/>
        </dgm:presLayoutVars>
      </dgm:prSet>
      <dgm:spPr/>
      <dgm:t>
        <a:bodyPr/>
        <a:lstStyle/>
        <a:p>
          <a:endParaRPr kumimoji="1" lang="ja-JP" altLang="en-US"/>
        </a:p>
      </dgm:t>
    </dgm:pt>
    <dgm:pt modelId="{5DA1AE6C-1B45-48F1-8842-7083528768BC}" type="pres">
      <dgm:prSet presAssocID="{704A073B-F71F-44F9-A6A4-792A0B9E3027}" presName="sibTrans" presStyleLbl="sibTrans1D1" presStyleIdx="1" presStyleCnt="3"/>
      <dgm:spPr/>
      <dgm:t>
        <a:bodyPr/>
        <a:lstStyle/>
        <a:p>
          <a:endParaRPr kumimoji="1" lang="ja-JP" altLang="en-US"/>
        </a:p>
      </dgm:t>
    </dgm:pt>
    <dgm:pt modelId="{B4844BFD-8ABE-43A5-A231-B16C9BEFD732}" type="pres">
      <dgm:prSet presAssocID="{704A073B-F71F-44F9-A6A4-792A0B9E3027}" presName="connectorText" presStyleLbl="sibTrans1D1" presStyleIdx="1" presStyleCnt="3"/>
      <dgm:spPr/>
      <dgm:t>
        <a:bodyPr/>
        <a:lstStyle/>
        <a:p>
          <a:endParaRPr kumimoji="1" lang="ja-JP" altLang="en-US"/>
        </a:p>
      </dgm:t>
    </dgm:pt>
    <dgm:pt modelId="{956861EF-E95A-432D-B190-E00B7BB69305}" type="pres">
      <dgm:prSet presAssocID="{7AB32102-F717-484B-98F6-D901A5A288D3}" presName="node" presStyleLbl="node1" presStyleIdx="2" presStyleCnt="4">
        <dgm:presLayoutVars>
          <dgm:bulletEnabled val="1"/>
        </dgm:presLayoutVars>
      </dgm:prSet>
      <dgm:spPr/>
      <dgm:t>
        <a:bodyPr/>
        <a:lstStyle/>
        <a:p>
          <a:endParaRPr kumimoji="1" lang="ja-JP" altLang="en-US"/>
        </a:p>
      </dgm:t>
    </dgm:pt>
    <dgm:pt modelId="{5A405DC6-6D3A-4B1D-BA59-65209E4A3D41}" type="pres">
      <dgm:prSet presAssocID="{F6D04BDF-7494-4413-AA36-8316C13DB629}" presName="sibTrans" presStyleLbl="sibTrans1D1" presStyleIdx="2" presStyleCnt="3"/>
      <dgm:spPr/>
      <dgm:t>
        <a:bodyPr/>
        <a:lstStyle/>
        <a:p>
          <a:endParaRPr kumimoji="1" lang="ja-JP" altLang="en-US"/>
        </a:p>
      </dgm:t>
    </dgm:pt>
    <dgm:pt modelId="{5CC6DB02-B1E5-4D72-815B-AF5F50F1FF61}" type="pres">
      <dgm:prSet presAssocID="{F6D04BDF-7494-4413-AA36-8316C13DB629}" presName="connectorText" presStyleLbl="sibTrans1D1" presStyleIdx="2" presStyleCnt="3"/>
      <dgm:spPr/>
      <dgm:t>
        <a:bodyPr/>
        <a:lstStyle/>
        <a:p>
          <a:endParaRPr kumimoji="1" lang="ja-JP" altLang="en-US"/>
        </a:p>
      </dgm:t>
    </dgm:pt>
    <dgm:pt modelId="{18641CD3-1249-4F61-95D9-310C2D4C16DC}" type="pres">
      <dgm:prSet presAssocID="{0A3BA20E-0F39-4D72-AA65-5A308DFB901B}" presName="node" presStyleLbl="node1" presStyleIdx="3" presStyleCnt="4">
        <dgm:presLayoutVars>
          <dgm:bulletEnabled val="1"/>
        </dgm:presLayoutVars>
      </dgm:prSet>
      <dgm:spPr/>
      <dgm:t>
        <a:bodyPr/>
        <a:lstStyle/>
        <a:p>
          <a:endParaRPr kumimoji="1" lang="ja-JP" altLang="en-US"/>
        </a:p>
      </dgm:t>
    </dgm:pt>
  </dgm:ptLst>
  <dgm:cxnLst>
    <dgm:cxn modelId="{62FC47F9-EE52-4EFD-818B-BD6E81EF811F}" type="presOf" srcId="{F6D04BDF-7494-4413-AA36-8316C13DB629}" destId="{5A405DC6-6D3A-4B1D-BA59-65209E4A3D41}" srcOrd="0" destOrd="0" presId="urn:microsoft.com/office/officeart/2005/8/layout/bProcess3"/>
    <dgm:cxn modelId="{16E67058-2839-4E68-BB52-EB2B76A05334}" srcId="{4E09FA9A-01F9-473B-8749-48D16639A4E6}" destId="{7AB32102-F717-484B-98F6-D901A5A288D3}" srcOrd="2" destOrd="0" parTransId="{36766C60-ABC8-4A77-9EF2-998D973CCEB8}" sibTransId="{F6D04BDF-7494-4413-AA36-8316C13DB629}"/>
    <dgm:cxn modelId="{127D5EB5-A2CD-4B9C-867C-D4E8940E3485}" type="presOf" srcId="{1278BADC-125A-4477-A16C-87096F24C274}" destId="{EB0C1DD6-671B-4EFC-BF8F-AA9C8FC92935}" srcOrd="1" destOrd="0" presId="urn:microsoft.com/office/officeart/2005/8/layout/bProcess3"/>
    <dgm:cxn modelId="{49BF23D3-3B1E-42AB-AA90-16B9AD09BCA3}" srcId="{4E09FA9A-01F9-473B-8749-48D16639A4E6}" destId="{C39EAE65-194C-4059-A0EA-BDCD4A927A15}" srcOrd="1" destOrd="0" parTransId="{87FA5156-56AB-4A45-821D-8DE1BEC93F8F}" sibTransId="{704A073B-F71F-44F9-A6A4-792A0B9E3027}"/>
    <dgm:cxn modelId="{C5DB8E1F-03C1-4316-9506-C620C3EA416C}" type="presOf" srcId="{C39EAE65-194C-4059-A0EA-BDCD4A927A15}" destId="{C45617CB-FA12-4EDF-BF98-26375B5591B0}" srcOrd="0" destOrd="0" presId="urn:microsoft.com/office/officeart/2005/8/layout/bProcess3"/>
    <dgm:cxn modelId="{2CB181BF-B407-457C-9529-96A2701F9A19}" type="presOf" srcId="{4E09FA9A-01F9-473B-8749-48D16639A4E6}" destId="{BC95CFA7-D39A-4ADA-A22A-492DD199E1EC}" srcOrd="0" destOrd="0" presId="urn:microsoft.com/office/officeart/2005/8/layout/bProcess3"/>
    <dgm:cxn modelId="{0C538395-9955-4BB4-AFFC-30116D8147E3}" srcId="{4E09FA9A-01F9-473B-8749-48D16639A4E6}" destId="{DDC3D7CF-77A8-4A96-84F9-A734A5B86557}" srcOrd="0" destOrd="0" parTransId="{05C7B033-6EF6-4C40-A45B-5F695F61A1B2}" sibTransId="{1278BADC-125A-4477-A16C-87096F24C274}"/>
    <dgm:cxn modelId="{0438FF9B-2B39-47B0-9D77-A1290C31CC34}" type="presOf" srcId="{0A3BA20E-0F39-4D72-AA65-5A308DFB901B}" destId="{18641CD3-1249-4F61-95D9-310C2D4C16DC}" srcOrd="0" destOrd="0" presId="urn:microsoft.com/office/officeart/2005/8/layout/bProcess3"/>
    <dgm:cxn modelId="{6FDBFAD7-4AEA-45DF-BC24-A0F99BF6953B}" type="presOf" srcId="{704A073B-F71F-44F9-A6A4-792A0B9E3027}" destId="{B4844BFD-8ABE-43A5-A231-B16C9BEFD732}" srcOrd="1" destOrd="0" presId="urn:microsoft.com/office/officeart/2005/8/layout/bProcess3"/>
    <dgm:cxn modelId="{DCF9D282-DB0B-494A-944B-89739DABBB62}" type="presOf" srcId="{704A073B-F71F-44F9-A6A4-792A0B9E3027}" destId="{5DA1AE6C-1B45-48F1-8842-7083528768BC}" srcOrd="0" destOrd="0" presId="urn:microsoft.com/office/officeart/2005/8/layout/bProcess3"/>
    <dgm:cxn modelId="{65D5FC02-1985-4804-82C2-D4D7661B77C7}" type="presOf" srcId="{1278BADC-125A-4477-A16C-87096F24C274}" destId="{CE72D419-498B-4B00-BE47-9C8C5611443E}" srcOrd="0" destOrd="0" presId="urn:microsoft.com/office/officeart/2005/8/layout/bProcess3"/>
    <dgm:cxn modelId="{EE2DE6DE-C63A-41A6-AEFB-8193955FD294}" srcId="{4E09FA9A-01F9-473B-8749-48D16639A4E6}" destId="{0A3BA20E-0F39-4D72-AA65-5A308DFB901B}" srcOrd="3" destOrd="0" parTransId="{7849950F-D65C-4377-974F-1DB1FD917C8E}" sibTransId="{89895913-514F-47BA-B36F-2214D2397627}"/>
    <dgm:cxn modelId="{B456018C-9D0A-4F55-BB62-AE0408EECD8A}" type="presOf" srcId="{7AB32102-F717-484B-98F6-D901A5A288D3}" destId="{956861EF-E95A-432D-B190-E00B7BB69305}" srcOrd="0" destOrd="0" presId="urn:microsoft.com/office/officeart/2005/8/layout/bProcess3"/>
    <dgm:cxn modelId="{674B1414-4278-42A3-9777-99832F785FDB}" type="presOf" srcId="{F6D04BDF-7494-4413-AA36-8316C13DB629}" destId="{5CC6DB02-B1E5-4D72-815B-AF5F50F1FF61}" srcOrd="1" destOrd="0" presId="urn:microsoft.com/office/officeart/2005/8/layout/bProcess3"/>
    <dgm:cxn modelId="{7A87C1A6-BA34-4E49-8FBA-6A9630BC84BC}" type="presOf" srcId="{DDC3D7CF-77A8-4A96-84F9-A734A5B86557}" destId="{DFDFAF62-6776-49C5-9402-DD00F77C4B62}" srcOrd="0" destOrd="0" presId="urn:microsoft.com/office/officeart/2005/8/layout/bProcess3"/>
    <dgm:cxn modelId="{DA4464A0-8CB7-4E6D-8F93-F06C73BE78E9}" type="presParOf" srcId="{BC95CFA7-D39A-4ADA-A22A-492DD199E1EC}" destId="{DFDFAF62-6776-49C5-9402-DD00F77C4B62}" srcOrd="0" destOrd="0" presId="urn:microsoft.com/office/officeart/2005/8/layout/bProcess3"/>
    <dgm:cxn modelId="{6CCB6011-2BA1-4BE1-9B1E-0FD9EBF7ECCF}" type="presParOf" srcId="{BC95CFA7-D39A-4ADA-A22A-492DD199E1EC}" destId="{CE72D419-498B-4B00-BE47-9C8C5611443E}" srcOrd="1" destOrd="0" presId="urn:microsoft.com/office/officeart/2005/8/layout/bProcess3"/>
    <dgm:cxn modelId="{9C9B2EFD-6419-4DB1-BD98-1189D80DB3A8}" type="presParOf" srcId="{CE72D419-498B-4B00-BE47-9C8C5611443E}" destId="{EB0C1DD6-671B-4EFC-BF8F-AA9C8FC92935}" srcOrd="0" destOrd="0" presId="urn:microsoft.com/office/officeart/2005/8/layout/bProcess3"/>
    <dgm:cxn modelId="{45BFE637-87F4-4DEC-8E13-E152AEA076FC}" type="presParOf" srcId="{BC95CFA7-D39A-4ADA-A22A-492DD199E1EC}" destId="{C45617CB-FA12-4EDF-BF98-26375B5591B0}" srcOrd="2" destOrd="0" presId="urn:microsoft.com/office/officeart/2005/8/layout/bProcess3"/>
    <dgm:cxn modelId="{0B689F89-678C-436D-B8FB-E8E89BC60BFC}" type="presParOf" srcId="{BC95CFA7-D39A-4ADA-A22A-492DD199E1EC}" destId="{5DA1AE6C-1B45-48F1-8842-7083528768BC}" srcOrd="3" destOrd="0" presId="urn:microsoft.com/office/officeart/2005/8/layout/bProcess3"/>
    <dgm:cxn modelId="{CA8DF4B6-0BDC-490C-8087-A1D3045F6C5C}" type="presParOf" srcId="{5DA1AE6C-1B45-48F1-8842-7083528768BC}" destId="{B4844BFD-8ABE-43A5-A231-B16C9BEFD732}" srcOrd="0" destOrd="0" presId="urn:microsoft.com/office/officeart/2005/8/layout/bProcess3"/>
    <dgm:cxn modelId="{AE504423-8B6B-4AA3-A0C0-8B37A7E56A3C}" type="presParOf" srcId="{BC95CFA7-D39A-4ADA-A22A-492DD199E1EC}" destId="{956861EF-E95A-432D-B190-E00B7BB69305}" srcOrd="4" destOrd="0" presId="urn:microsoft.com/office/officeart/2005/8/layout/bProcess3"/>
    <dgm:cxn modelId="{1A34D11E-8240-4897-86E8-04F1C9D8601E}" type="presParOf" srcId="{BC95CFA7-D39A-4ADA-A22A-492DD199E1EC}" destId="{5A405DC6-6D3A-4B1D-BA59-65209E4A3D41}" srcOrd="5" destOrd="0" presId="urn:microsoft.com/office/officeart/2005/8/layout/bProcess3"/>
    <dgm:cxn modelId="{36F020BC-37DA-470E-A6B3-8B5B985AA64B}" type="presParOf" srcId="{5A405DC6-6D3A-4B1D-BA59-65209E4A3D41}" destId="{5CC6DB02-B1E5-4D72-815B-AF5F50F1FF61}" srcOrd="0" destOrd="0" presId="urn:microsoft.com/office/officeart/2005/8/layout/bProcess3"/>
    <dgm:cxn modelId="{E993EEF0-1E83-413D-8717-8768A0B3C1B8}" type="presParOf" srcId="{BC95CFA7-D39A-4ADA-A22A-492DD199E1EC}" destId="{18641CD3-1249-4F61-95D9-310C2D4C16DC}"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56D40-E757-43B2-8D79-3DEF3D9ECE0D}"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kumimoji="1" lang="ja-JP" altLang="en-US"/>
        </a:p>
      </dgm:t>
    </dgm:pt>
    <dgm:pt modelId="{ED59F2CD-7325-4E0D-B57A-3BE3087BA807}">
      <dgm:prSet phldrT="[テキスト]"/>
      <dgm:spPr/>
      <dgm:t>
        <a:bodyPr/>
        <a:lstStyle/>
        <a:p>
          <a:r>
            <a:rPr kumimoji="1" lang="ja-JP" altLang="en-US"/>
            <a:t>使用者：不当解雇の主張を争う→示談交渉を拒絶</a:t>
          </a:r>
        </a:p>
      </dgm:t>
    </dgm:pt>
    <dgm:pt modelId="{42EC7211-7ACE-41ED-9234-FDE6A9BB2603}" type="parTrans" cxnId="{A794BD6D-2588-4BC0-B1F9-4043D7BF206A}">
      <dgm:prSet/>
      <dgm:spPr/>
      <dgm:t>
        <a:bodyPr/>
        <a:lstStyle/>
        <a:p>
          <a:endParaRPr kumimoji="1" lang="ja-JP" altLang="en-US"/>
        </a:p>
      </dgm:t>
    </dgm:pt>
    <dgm:pt modelId="{4AF31810-7643-49AE-ACEC-91B59EDA518E}" type="sibTrans" cxnId="{A794BD6D-2588-4BC0-B1F9-4043D7BF206A}">
      <dgm:prSet/>
      <dgm:spPr/>
      <dgm:t>
        <a:bodyPr/>
        <a:lstStyle/>
        <a:p>
          <a:endParaRPr kumimoji="1" lang="ja-JP" altLang="en-US"/>
        </a:p>
      </dgm:t>
    </dgm:pt>
    <dgm:pt modelId="{1B1E1AF8-EB98-4FA6-B206-E83E6060AC25}">
      <dgm:prSet phldrT="[テキスト]"/>
      <dgm:spPr/>
      <dgm:t>
        <a:bodyPr/>
        <a:lstStyle/>
        <a:p>
          <a:r>
            <a:rPr kumimoji="1" lang="ja-JP" altLang="en-US"/>
            <a:t>労働者：訴訟を提起</a:t>
          </a:r>
        </a:p>
      </dgm:t>
    </dgm:pt>
    <dgm:pt modelId="{5E7BBE8F-ECBB-4BC1-B8FB-BFE32A3167CB}" type="parTrans" cxnId="{8FE1921F-EC11-42E2-8E46-76CC1CDAE7E4}">
      <dgm:prSet/>
      <dgm:spPr/>
      <dgm:t>
        <a:bodyPr/>
        <a:lstStyle/>
        <a:p>
          <a:endParaRPr kumimoji="1" lang="ja-JP" altLang="en-US"/>
        </a:p>
      </dgm:t>
    </dgm:pt>
    <dgm:pt modelId="{B2081F65-F226-45F0-B16C-AA218FD09278}" type="sibTrans" cxnId="{8FE1921F-EC11-42E2-8E46-76CC1CDAE7E4}">
      <dgm:prSet/>
      <dgm:spPr/>
      <dgm:t>
        <a:bodyPr/>
        <a:lstStyle/>
        <a:p>
          <a:endParaRPr kumimoji="1" lang="ja-JP" altLang="en-US"/>
        </a:p>
      </dgm:t>
    </dgm:pt>
    <dgm:pt modelId="{705A6D9D-0205-479F-8E37-96DEAC613965}">
      <dgm:prSet phldrT="[テキスト]" custT="1"/>
      <dgm:spPr/>
      <dgm:t>
        <a:bodyPr/>
        <a:lstStyle/>
        <a:p>
          <a:r>
            <a:rPr kumimoji="1" lang="ja-JP" altLang="en-US" sz="2000" dirty="0"/>
            <a:t>労働者及び使用者：最後まで争うか，途中で</a:t>
          </a:r>
          <a:r>
            <a:rPr kumimoji="1" lang="ja-JP" altLang="en-US" sz="2000" dirty="0">
              <a:solidFill>
                <a:srgbClr val="FF0000"/>
              </a:solidFill>
            </a:rPr>
            <a:t>和解</a:t>
          </a:r>
          <a:r>
            <a:rPr kumimoji="1" lang="ja-JP" altLang="en-US" sz="2000" dirty="0"/>
            <a:t>をするか（訴訟の進行状況次第で，勝ち負けが見えてくると，それを見越した和解が成立しやすくなる）</a:t>
          </a:r>
        </a:p>
      </dgm:t>
    </dgm:pt>
    <dgm:pt modelId="{73B8DB37-5F00-4A9C-85A2-CAEF5A14FC88}" type="parTrans" cxnId="{1FC10641-072E-48AF-9DCF-7151C68EA5D0}">
      <dgm:prSet/>
      <dgm:spPr/>
      <dgm:t>
        <a:bodyPr/>
        <a:lstStyle/>
        <a:p>
          <a:endParaRPr kumimoji="1" lang="ja-JP" altLang="en-US"/>
        </a:p>
      </dgm:t>
    </dgm:pt>
    <dgm:pt modelId="{65B3F5FC-2D77-4B08-967B-75FF16376673}" type="sibTrans" cxnId="{1FC10641-072E-48AF-9DCF-7151C68EA5D0}">
      <dgm:prSet/>
      <dgm:spPr/>
      <dgm:t>
        <a:bodyPr/>
        <a:lstStyle/>
        <a:p>
          <a:endParaRPr kumimoji="1" lang="ja-JP" altLang="en-US"/>
        </a:p>
      </dgm:t>
    </dgm:pt>
    <dgm:pt modelId="{566B296E-B4A8-4754-A30B-D93B9099A74A}">
      <dgm:prSet phldrT="[テキスト]"/>
      <dgm:spPr/>
      <dgm:t>
        <a:bodyPr/>
        <a:lstStyle/>
        <a:p>
          <a:r>
            <a:rPr kumimoji="1" lang="ja-JP" altLang="en-US"/>
            <a:t>使用者：不当解雇の主張を争わない→示談交渉を行う</a:t>
          </a:r>
        </a:p>
      </dgm:t>
    </dgm:pt>
    <dgm:pt modelId="{7D88098F-CF24-4D7D-BF58-F8AB1987D90E}" type="parTrans" cxnId="{1D4F32FB-22E2-41C5-B490-415C56B29FBF}">
      <dgm:prSet/>
      <dgm:spPr/>
      <dgm:t>
        <a:bodyPr/>
        <a:lstStyle/>
        <a:p>
          <a:endParaRPr kumimoji="1" lang="ja-JP" altLang="en-US"/>
        </a:p>
      </dgm:t>
    </dgm:pt>
    <dgm:pt modelId="{CB6E3074-120B-433D-BC43-7388513AE290}" type="sibTrans" cxnId="{1D4F32FB-22E2-41C5-B490-415C56B29FBF}">
      <dgm:prSet/>
      <dgm:spPr/>
      <dgm:t>
        <a:bodyPr/>
        <a:lstStyle/>
        <a:p>
          <a:endParaRPr kumimoji="1" lang="ja-JP" altLang="en-US"/>
        </a:p>
      </dgm:t>
    </dgm:pt>
    <dgm:pt modelId="{08642E14-15F2-4668-9201-F594AF0CCCA1}">
      <dgm:prSet phldrT="[テキスト]"/>
      <dgm:spPr/>
      <dgm:t>
        <a:bodyPr/>
        <a:lstStyle/>
        <a:p>
          <a:r>
            <a:rPr kumimoji="1" lang="ja-JP" altLang="en-US"/>
            <a:t>使用者：復職を認める。解雇期間の賃金を支払う。</a:t>
          </a:r>
        </a:p>
      </dgm:t>
    </dgm:pt>
    <dgm:pt modelId="{86DB0668-58EE-4023-93EC-A41A6A9F5689}" type="parTrans" cxnId="{27E3899E-E9D0-464B-B544-8EAF0CC82A8C}">
      <dgm:prSet/>
      <dgm:spPr/>
      <dgm:t>
        <a:bodyPr/>
        <a:lstStyle/>
        <a:p>
          <a:endParaRPr kumimoji="1" lang="ja-JP" altLang="en-US"/>
        </a:p>
      </dgm:t>
    </dgm:pt>
    <dgm:pt modelId="{964211F2-38C5-4A7D-B9B0-1CDD0CF911B4}" type="sibTrans" cxnId="{27E3899E-E9D0-464B-B544-8EAF0CC82A8C}">
      <dgm:prSet/>
      <dgm:spPr/>
      <dgm:t>
        <a:bodyPr/>
        <a:lstStyle/>
        <a:p>
          <a:endParaRPr kumimoji="1" lang="ja-JP" altLang="en-US"/>
        </a:p>
      </dgm:t>
    </dgm:pt>
    <dgm:pt modelId="{510EFE16-FD2D-4741-9571-59755B53B493}">
      <dgm:prSet phldrT="[テキスト]"/>
      <dgm:spPr/>
      <dgm:t>
        <a:bodyPr/>
        <a:lstStyle/>
        <a:p>
          <a:r>
            <a:rPr kumimoji="1" lang="ja-JP" altLang="en-US" dirty="0"/>
            <a:t>もしくは，一定の</a:t>
          </a:r>
          <a:r>
            <a:rPr kumimoji="1" lang="ja-JP" altLang="en-US" dirty="0">
              <a:solidFill>
                <a:srgbClr val="FF0000"/>
              </a:solidFill>
            </a:rPr>
            <a:t>解決金</a:t>
          </a:r>
          <a:r>
            <a:rPr kumimoji="1" lang="ja-JP" altLang="en-US" dirty="0"/>
            <a:t>を支払う等して，円満退職してもらう。</a:t>
          </a:r>
        </a:p>
      </dgm:t>
    </dgm:pt>
    <dgm:pt modelId="{7090B89E-061B-44B6-9058-F38CFF94E833}" type="parTrans" cxnId="{7DBE3E3E-0796-4D5A-9399-EF23934FA94F}">
      <dgm:prSet/>
      <dgm:spPr/>
      <dgm:t>
        <a:bodyPr/>
        <a:lstStyle/>
        <a:p>
          <a:endParaRPr kumimoji="1" lang="ja-JP" altLang="en-US"/>
        </a:p>
      </dgm:t>
    </dgm:pt>
    <dgm:pt modelId="{0CF7D666-5294-4F11-AFC6-6BA1966BDE61}" type="sibTrans" cxnId="{7DBE3E3E-0796-4D5A-9399-EF23934FA94F}">
      <dgm:prSet/>
      <dgm:spPr/>
      <dgm:t>
        <a:bodyPr/>
        <a:lstStyle/>
        <a:p>
          <a:endParaRPr kumimoji="1" lang="ja-JP" altLang="en-US"/>
        </a:p>
      </dgm:t>
    </dgm:pt>
    <dgm:pt modelId="{918BB53F-B857-4BC0-A91D-EB8CA71AB6FC}" type="pres">
      <dgm:prSet presAssocID="{A8C56D40-E757-43B2-8D79-3DEF3D9ECE0D}" presName="Name0" presStyleCnt="0">
        <dgm:presLayoutVars>
          <dgm:dir/>
          <dgm:animLvl val="lvl"/>
          <dgm:resizeHandles val="exact"/>
        </dgm:presLayoutVars>
      </dgm:prSet>
      <dgm:spPr/>
      <dgm:t>
        <a:bodyPr/>
        <a:lstStyle/>
        <a:p>
          <a:endParaRPr kumimoji="1" lang="ja-JP" altLang="en-US"/>
        </a:p>
      </dgm:t>
    </dgm:pt>
    <dgm:pt modelId="{1B196264-4BEE-43A1-8172-571A2A8F41C6}" type="pres">
      <dgm:prSet presAssocID="{ED59F2CD-7325-4E0D-B57A-3BE3087BA807}" presName="vertFlow" presStyleCnt="0"/>
      <dgm:spPr/>
    </dgm:pt>
    <dgm:pt modelId="{9A0BBEB2-EFD1-4431-AB7D-174E2134E3CF}" type="pres">
      <dgm:prSet presAssocID="{ED59F2CD-7325-4E0D-B57A-3BE3087BA807}" presName="header" presStyleLbl="node1" presStyleIdx="0" presStyleCnt="2"/>
      <dgm:spPr/>
      <dgm:t>
        <a:bodyPr/>
        <a:lstStyle/>
        <a:p>
          <a:endParaRPr kumimoji="1" lang="ja-JP" altLang="en-US"/>
        </a:p>
      </dgm:t>
    </dgm:pt>
    <dgm:pt modelId="{93B0FDDF-A647-4CAE-9528-7F7255288FA3}" type="pres">
      <dgm:prSet presAssocID="{5E7BBE8F-ECBB-4BC1-B8FB-BFE32A3167CB}" presName="parTrans" presStyleLbl="sibTrans2D1" presStyleIdx="0" presStyleCnt="4"/>
      <dgm:spPr/>
      <dgm:t>
        <a:bodyPr/>
        <a:lstStyle/>
        <a:p>
          <a:endParaRPr kumimoji="1" lang="ja-JP" altLang="en-US"/>
        </a:p>
      </dgm:t>
    </dgm:pt>
    <dgm:pt modelId="{8EF331DF-20FC-46C7-A6DD-49491AC1E5AC}" type="pres">
      <dgm:prSet presAssocID="{1B1E1AF8-EB98-4FA6-B206-E83E6060AC25}" presName="child" presStyleLbl="alignAccFollowNode1" presStyleIdx="0" presStyleCnt="4">
        <dgm:presLayoutVars>
          <dgm:chMax val="0"/>
          <dgm:bulletEnabled val="1"/>
        </dgm:presLayoutVars>
      </dgm:prSet>
      <dgm:spPr/>
      <dgm:t>
        <a:bodyPr/>
        <a:lstStyle/>
        <a:p>
          <a:endParaRPr kumimoji="1" lang="ja-JP" altLang="en-US"/>
        </a:p>
      </dgm:t>
    </dgm:pt>
    <dgm:pt modelId="{1D33D3BE-0B9C-4D46-AE8A-2A3EC6D6ADB9}" type="pres">
      <dgm:prSet presAssocID="{B2081F65-F226-45F0-B16C-AA218FD09278}" presName="sibTrans" presStyleLbl="sibTrans2D1" presStyleIdx="1" presStyleCnt="4"/>
      <dgm:spPr/>
      <dgm:t>
        <a:bodyPr/>
        <a:lstStyle/>
        <a:p>
          <a:endParaRPr kumimoji="1" lang="ja-JP" altLang="en-US"/>
        </a:p>
      </dgm:t>
    </dgm:pt>
    <dgm:pt modelId="{D3C2A337-56CB-48E7-8F05-F3CF04E98DEA}" type="pres">
      <dgm:prSet presAssocID="{705A6D9D-0205-479F-8E37-96DEAC613965}" presName="child" presStyleLbl="alignAccFollowNode1" presStyleIdx="1" presStyleCnt="4" custScaleY="152106" custLinFactNeighborX="1189" custLinFactNeighborY="-3397">
        <dgm:presLayoutVars>
          <dgm:chMax val="0"/>
          <dgm:bulletEnabled val="1"/>
        </dgm:presLayoutVars>
      </dgm:prSet>
      <dgm:spPr/>
      <dgm:t>
        <a:bodyPr/>
        <a:lstStyle/>
        <a:p>
          <a:endParaRPr kumimoji="1" lang="ja-JP" altLang="en-US"/>
        </a:p>
      </dgm:t>
    </dgm:pt>
    <dgm:pt modelId="{D9D4330C-2087-414B-991D-C950C7D2A077}" type="pres">
      <dgm:prSet presAssocID="{ED59F2CD-7325-4E0D-B57A-3BE3087BA807}" presName="hSp" presStyleCnt="0"/>
      <dgm:spPr/>
    </dgm:pt>
    <dgm:pt modelId="{688940F4-4EC9-405D-B4E8-8AD26DA658CD}" type="pres">
      <dgm:prSet presAssocID="{566B296E-B4A8-4754-A30B-D93B9099A74A}" presName="vertFlow" presStyleCnt="0"/>
      <dgm:spPr/>
    </dgm:pt>
    <dgm:pt modelId="{EAB921B6-25AE-4FE4-92BA-8E4AD03F14DB}" type="pres">
      <dgm:prSet presAssocID="{566B296E-B4A8-4754-A30B-D93B9099A74A}" presName="header" presStyleLbl="node1" presStyleIdx="1" presStyleCnt="2"/>
      <dgm:spPr/>
      <dgm:t>
        <a:bodyPr/>
        <a:lstStyle/>
        <a:p>
          <a:endParaRPr kumimoji="1" lang="ja-JP" altLang="en-US"/>
        </a:p>
      </dgm:t>
    </dgm:pt>
    <dgm:pt modelId="{E55A8F74-E44D-4672-A455-15CABB90EFEA}" type="pres">
      <dgm:prSet presAssocID="{86DB0668-58EE-4023-93EC-A41A6A9F5689}" presName="parTrans" presStyleLbl="sibTrans2D1" presStyleIdx="2" presStyleCnt="4"/>
      <dgm:spPr/>
      <dgm:t>
        <a:bodyPr/>
        <a:lstStyle/>
        <a:p>
          <a:endParaRPr kumimoji="1" lang="ja-JP" altLang="en-US"/>
        </a:p>
      </dgm:t>
    </dgm:pt>
    <dgm:pt modelId="{DC9DCA81-5604-4E63-A71A-CCCA32336AA4}" type="pres">
      <dgm:prSet presAssocID="{08642E14-15F2-4668-9201-F594AF0CCCA1}" presName="child" presStyleLbl="alignAccFollowNode1" presStyleIdx="2" presStyleCnt="4">
        <dgm:presLayoutVars>
          <dgm:chMax val="0"/>
          <dgm:bulletEnabled val="1"/>
        </dgm:presLayoutVars>
      </dgm:prSet>
      <dgm:spPr/>
      <dgm:t>
        <a:bodyPr/>
        <a:lstStyle/>
        <a:p>
          <a:endParaRPr kumimoji="1" lang="ja-JP" altLang="en-US"/>
        </a:p>
      </dgm:t>
    </dgm:pt>
    <dgm:pt modelId="{4EF3184C-1884-4976-9999-B42549BBBD5E}" type="pres">
      <dgm:prSet presAssocID="{964211F2-38C5-4A7D-B9B0-1CDD0CF911B4}" presName="sibTrans" presStyleLbl="sibTrans2D1" presStyleIdx="3" presStyleCnt="4"/>
      <dgm:spPr/>
      <dgm:t>
        <a:bodyPr/>
        <a:lstStyle/>
        <a:p>
          <a:endParaRPr kumimoji="1" lang="ja-JP" altLang="en-US"/>
        </a:p>
      </dgm:t>
    </dgm:pt>
    <dgm:pt modelId="{9E788FA6-381F-47FD-B90C-BDA951DDD2F0}" type="pres">
      <dgm:prSet presAssocID="{510EFE16-FD2D-4741-9571-59755B53B493}" presName="child" presStyleLbl="alignAccFollowNode1" presStyleIdx="3" presStyleCnt="4" custScaleY="152158">
        <dgm:presLayoutVars>
          <dgm:chMax val="0"/>
          <dgm:bulletEnabled val="1"/>
        </dgm:presLayoutVars>
      </dgm:prSet>
      <dgm:spPr/>
      <dgm:t>
        <a:bodyPr/>
        <a:lstStyle/>
        <a:p>
          <a:endParaRPr kumimoji="1" lang="ja-JP" altLang="en-US"/>
        </a:p>
      </dgm:t>
    </dgm:pt>
  </dgm:ptLst>
  <dgm:cxnLst>
    <dgm:cxn modelId="{339BED2F-D748-4D21-933F-6F0BFD6CB7A1}" type="presOf" srcId="{86DB0668-58EE-4023-93EC-A41A6A9F5689}" destId="{E55A8F74-E44D-4672-A455-15CABB90EFEA}" srcOrd="0" destOrd="0" presId="urn:microsoft.com/office/officeart/2005/8/layout/lProcess1"/>
    <dgm:cxn modelId="{4AD85879-B312-47E9-83A7-DDFCD41BE9FF}" type="presOf" srcId="{A8C56D40-E757-43B2-8D79-3DEF3D9ECE0D}" destId="{918BB53F-B857-4BC0-A91D-EB8CA71AB6FC}" srcOrd="0" destOrd="0" presId="urn:microsoft.com/office/officeart/2005/8/layout/lProcess1"/>
    <dgm:cxn modelId="{5DA88326-6AB6-4AB1-AB46-A86B426D4A31}" type="presOf" srcId="{B2081F65-F226-45F0-B16C-AA218FD09278}" destId="{1D33D3BE-0B9C-4D46-AE8A-2A3EC6D6ADB9}" srcOrd="0" destOrd="0" presId="urn:microsoft.com/office/officeart/2005/8/layout/lProcess1"/>
    <dgm:cxn modelId="{27E3899E-E9D0-464B-B544-8EAF0CC82A8C}" srcId="{566B296E-B4A8-4754-A30B-D93B9099A74A}" destId="{08642E14-15F2-4668-9201-F594AF0CCCA1}" srcOrd="0" destOrd="0" parTransId="{86DB0668-58EE-4023-93EC-A41A6A9F5689}" sibTransId="{964211F2-38C5-4A7D-B9B0-1CDD0CF911B4}"/>
    <dgm:cxn modelId="{63064E76-42F9-42D0-AFB0-897EF62D6C6F}" type="presOf" srcId="{510EFE16-FD2D-4741-9571-59755B53B493}" destId="{9E788FA6-381F-47FD-B90C-BDA951DDD2F0}" srcOrd="0" destOrd="0" presId="urn:microsoft.com/office/officeart/2005/8/layout/lProcess1"/>
    <dgm:cxn modelId="{8FE1921F-EC11-42E2-8E46-76CC1CDAE7E4}" srcId="{ED59F2CD-7325-4E0D-B57A-3BE3087BA807}" destId="{1B1E1AF8-EB98-4FA6-B206-E83E6060AC25}" srcOrd="0" destOrd="0" parTransId="{5E7BBE8F-ECBB-4BC1-B8FB-BFE32A3167CB}" sibTransId="{B2081F65-F226-45F0-B16C-AA218FD09278}"/>
    <dgm:cxn modelId="{C53C5E76-4D01-4CF8-B880-25766A624EC3}" type="presOf" srcId="{ED59F2CD-7325-4E0D-B57A-3BE3087BA807}" destId="{9A0BBEB2-EFD1-4431-AB7D-174E2134E3CF}" srcOrd="0" destOrd="0" presId="urn:microsoft.com/office/officeart/2005/8/layout/lProcess1"/>
    <dgm:cxn modelId="{1FC10641-072E-48AF-9DCF-7151C68EA5D0}" srcId="{ED59F2CD-7325-4E0D-B57A-3BE3087BA807}" destId="{705A6D9D-0205-479F-8E37-96DEAC613965}" srcOrd="1" destOrd="0" parTransId="{73B8DB37-5F00-4A9C-85A2-CAEF5A14FC88}" sibTransId="{65B3F5FC-2D77-4B08-967B-75FF16376673}"/>
    <dgm:cxn modelId="{23A59E7F-2872-4F85-8F7F-5B555D8EAA7F}" type="presOf" srcId="{566B296E-B4A8-4754-A30B-D93B9099A74A}" destId="{EAB921B6-25AE-4FE4-92BA-8E4AD03F14DB}" srcOrd="0" destOrd="0" presId="urn:microsoft.com/office/officeart/2005/8/layout/lProcess1"/>
    <dgm:cxn modelId="{A794BD6D-2588-4BC0-B1F9-4043D7BF206A}" srcId="{A8C56D40-E757-43B2-8D79-3DEF3D9ECE0D}" destId="{ED59F2CD-7325-4E0D-B57A-3BE3087BA807}" srcOrd="0" destOrd="0" parTransId="{42EC7211-7ACE-41ED-9234-FDE6A9BB2603}" sibTransId="{4AF31810-7643-49AE-ACEC-91B59EDA518E}"/>
    <dgm:cxn modelId="{1D4F32FB-22E2-41C5-B490-415C56B29FBF}" srcId="{A8C56D40-E757-43B2-8D79-3DEF3D9ECE0D}" destId="{566B296E-B4A8-4754-A30B-D93B9099A74A}" srcOrd="1" destOrd="0" parTransId="{7D88098F-CF24-4D7D-BF58-F8AB1987D90E}" sibTransId="{CB6E3074-120B-433D-BC43-7388513AE290}"/>
    <dgm:cxn modelId="{911D3A40-A955-4C03-92E9-8B187DC52AFB}" type="presOf" srcId="{705A6D9D-0205-479F-8E37-96DEAC613965}" destId="{D3C2A337-56CB-48E7-8F05-F3CF04E98DEA}" srcOrd="0" destOrd="0" presId="urn:microsoft.com/office/officeart/2005/8/layout/lProcess1"/>
    <dgm:cxn modelId="{D5B8AFB7-6207-4986-9CAD-3C3601AF502B}" type="presOf" srcId="{08642E14-15F2-4668-9201-F594AF0CCCA1}" destId="{DC9DCA81-5604-4E63-A71A-CCCA32336AA4}" srcOrd="0" destOrd="0" presId="urn:microsoft.com/office/officeart/2005/8/layout/lProcess1"/>
    <dgm:cxn modelId="{BF444935-A969-4819-9EA0-747CAE31C61B}" type="presOf" srcId="{1B1E1AF8-EB98-4FA6-B206-E83E6060AC25}" destId="{8EF331DF-20FC-46C7-A6DD-49491AC1E5AC}" srcOrd="0" destOrd="0" presId="urn:microsoft.com/office/officeart/2005/8/layout/lProcess1"/>
    <dgm:cxn modelId="{B79B4774-E4CD-4D01-8CBB-933A7CACDF7F}" type="presOf" srcId="{5E7BBE8F-ECBB-4BC1-B8FB-BFE32A3167CB}" destId="{93B0FDDF-A647-4CAE-9528-7F7255288FA3}" srcOrd="0" destOrd="0" presId="urn:microsoft.com/office/officeart/2005/8/layout/lProcess1"/>
    <dgm:cxn modelId="{5B5CCFFB-4B50-41A3-829A-88B27AC1274B}" type="presOf" srcId="{964211F2-38C5-4A7D-B9B0-1CDD0CF911B4}" destId="{4EF3184C-1884-4976-9999-B42549BBBD5E}" srcOrd="0" destOrd="0" presId="urn:microsoft.com/office/officeart/2005/8/layout/lProcess1"/>
    <dgm:cxn modelId="{7DBE3E3E-0796-4D5A-9399-EF23934FA94F}" srcId="{566B296E-B4A8-4754-A30B-D93B9099A74A}" destId="{510EFE16-FD2D-4741-9571-59755B53B493}" srcOrd="1" destOrd="0" parTransId="{7090B89E-061B-44B6-9058-F38CFF94E833}" sibTransId="{0CF7D666-5294-4F11-AFC6-6BA1966BDE61}"/>
    <dgm:cxn modelId="{9E9F8551-F20B-4538-A167-3694BC8348AA}" type="presParOf" srcId="{918BB53F-B857-4BC0-A91D-EB8CA71AB6FC}" destId="{1B196264-4BEE-43A1-8172-571A2A8F41C6}" srcOrd="0" destOrd="0" presId="urn:microsoft.com/office/officeart/2005/8/layout/lProcess1"/>
    <dgm:cxn modelId="{E73D98CA-1639-44C0-B2A7-0B4C8232D370}" type="presParOf" srcId="{1B196264-4BEE-43A1-8172-571A2A8F41C6}" destId="{9A0BBEB2-EFD1-4431-AB7D-174E2134E3CF}" srcOrd="0" destOrd="0" presId="urn:microsoft.com/office/officeart/2005/8/layout/lProcess1"/>
    <dgm:cxn modelId="{24DC09D7-A0C2-4681-9506-EC5328E6E07E}" type="presParOf" srcId="{1B196264-4BEE-43A1-8172-571A2A8F41C6}" destId="{93B0FDDF-A647-4CAE-9528-7F7255288FA3}" srcOrd="1" destOrd="0" presId="urn:microsoft.com/office/officeart/2005/8/layout/lProcess1"/>
    <dgm:cxn modelId="{B86FDA47-D67D-4554-BE8B-23353051E1A0}" type="presParOf" srcId="{1B196264-4BEE-43A1-8172-571A2A8F41C6}" destId="{8EF331DF-20FC-46C7-A6DD-49491AC1E5AC}" srcOrd="2" destOrd="0" presId="urn:microsoft.com/office/officeart/2005/8/layout/lProcess1"/>
    <dgm:cxn modelId="{E1894806-5AF6-44A0-9BC4-89069B8D1436}" type="presParOf" srcId="{1B196264-4BEE-43A1-8172-571A2A8F41C6}" destId="{1D33D3BE-0B9C-4D46-AE8A-2A3EC6D6ADB9}" srcOrd="3" destOrd="0" presId="urn:microsoft.com/office/officeart/2005/8/layout/lProcess1"/>
    <dgm:cxn modelId="{A01C81CD-06CC-4E8E-B68B-2ED96A63A227}" type="presParOf" srcId="{1B196264-4BEE-43A1-8172-571A2A8F41C6}" destId="{D3C2A337-56CB-48E7-8F05-F3CF04E98DEA}" srcOrd="4" destOrd="0" presId="urn:microsoft.com/office/officeart/2005/8/layout/lProcess1"/>
    <dgm:cxn modelId="{585E7A21-1462-4D7B-A6FF-DFBBAAA9462B}" type="presParOf" srcId="{918BB53F-B857-4BC0-A91D-EB8CA71AB6FC}" destId="{D9D4330C-2087-414B-991D-C950C7D2A077}" srcOrd="1" destOrd="0" presId="urn:microsoft.com/office/officeart/2005/8/layout/lProcess1"/>
    <dgm:cxn modelId="{FAB32D8D-7185-40B1-BB17-CEE4DC90AE43}" type="presParOf" srcId="{918BB53F-B857-4BC0-A91D-EB8CA71AB6FC}" destId="{688940F4-4EC9-405D-B4E8-8AD26DA658CD}" srcOrd="2" destOrd="0" presId="urn:microsoft.com/office/officeart/2005/8/layout/lProcess1"/>
    <dgm:cxn modelId="{35D23BC8-05A2-40B9-B8F2-FCE32378310F}" type="presParOf" srcId="{688940F4-4EC9-405D-B4E8-8AD26DA658CD}" destId="{EAB921B6-25AE-4FE4-92BA-8E4AD03F14DB}" srcOrd="0" destOrd="0" presId="urn:microsoft.com/office/officeart/2005/8/layout/lProcess1"/>
    <dgm:cxn modelId="{728FA4C2-9140-4E78-A9E3-0A257CF29C4C}" type="presParOf" srcId="{688940F4-4EC9-405D-B4E8-8AD26DA658CD}" destId="{E55A8F74-E44D-4672-A455-15CABB90EFEA}" srcOrd="1" destOrd="0" presId="urn:microsoft.com/office/officeart/2005/8/layout/lProcess1"/>
    <dgm:cxn modelId="{1C8094B8-763A-424C-A580-91BC470E7D2F}" type="presParOf" srcId="{688940F4-4EC9-405D-B4E8-8AD26DA658CD}" destId="{DC9DCA81-5604-4E63-A71A-CCCA32336AA4}" srcOrd="2" destOrd="0" presId="urn:microsoft.com/office/officeart/2005/8/layout/lProcess1"/>
    <dgm:cxn modelId="{88E1E91B-509F-4BA6-9038-16EE91FA5504}" type="presParOf" srcId="{688940F4-4EC9-405D-B4E8-8AD26DA658CD}" destId="{4EF3184C-1884-4976-9999-B42549BBBD5E}" srcOrd="3" destOrd="0" presId="urn:microsoft.com/office/officeart/2005/8/layout/lProcess1"/>
    <dgm:cxn modelId="{C61A0854-783E-4E84-88BC-4BFC4FA349BE}" type="presParOf" srcId="{688940F4-4EC9-405D-B4E8-8AD26DA658CD}" destId="{9E788FA6-381F-47FD-B90C-BDA951DDD2F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3EB7B-97F6-469B-BE51-DF7311901B96}"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kumimoji="1" lang="ja-JP" altLang="en-US"/>
        </a:p>
      </dgm:t>
    </dgm:pt>
    <dgm:pt modelId="{FFC26415-A12B-4F18-BF49-BBE736C6A5D6}">
      <dgm:prSet phldrT="[テキスト]"/>
      <dgm:spPr/>
      <dgm:t>
        <a:bodyPr/>
        <a:lstStyle/>
        <a:p>
          <a:r>
            <a:rPr kumimoji="1" lang="ja-JP" altLang="en-US"/>
            <a:t>不当解雇であると認定</a:t>
          </a:r>
        </a:p>
      </dgm:t>
    </dgm:pt>
    <dgm:pt modelId="{0010DE62-0F0F-4810-8931-93B51AD6DD1A}" type="parTrans" cxnId="{BA40E39A-F80B-44E0-8EFD-1109F23CE711}">
      <dgm:prSet/>
      <dgm:spPr/>
      <dgm:t>
        <a:bodyPr/>
        <a:lstStyle/>
        <a:p>
          <a:endParaRPr kumimoji="1" lang="ja-JP" altLang="en-US"/>
        </a:p>
      </dgm:t>
    </dgm:pt>
    <dgm:pt modelId="{75171C15-55B9-40AA-BE4F-D377B03CE5D6}" type="sibTrans" cxnId="{BA40E39A-F80B-44E0-8EFD-1109F23CE711}">
      <dgm:prSet/>
      <dgm:spPr/>
      <dgm:t>
        <a:bodyPr/>
        <a:lstStyle/>
        <a:p>
          <a:endParaRPr kumimoji="1" lang="ja-JP" altLang="en-US"/>
        </a:p>
      </dgm:t>
    </dgm:pt>
    <dgm:pt modelId="{2A6D9785-3EF9-482C-814C-A37AF0D98CB8}">
      <dgm:prSet phldrT="[テキスト]"/>
      <dgm:spPr/>
      <dgm:t>
        <a:bodyPr/>
        <a:lstStyle/>
        <a:p>
          <a:r>
            <a:rPr kumimoji="1" lang="ja-JP" altLang="en-US"/>
            <a:t>復職が認められる</a:t>
          </a:r>
        </a:p>
      </dgm:t>
    </dgm:pt>
    <dgm:pt modelId="{771A0BBF-2F9D-4694-A08C-4F23E6608E0F}" type="parTrans" cxnId="{3AB2C8EA-3ACC-4122-B6A9-E47159769910}">
      <dgm:prSet/>
      <dgm:spPr/>
      <dgm:t>
        <a:bodyPr/>
        <a:lstStyle/>
        <a:p>
          <a:endParaRPr kumimoji="1" lang="ja-JP" altLang="en-US"/>
        </a:p>
      </dgm:t>
    </dgm:pt>
    <dgm:pt modelId="{98C56FDB-D792-4774-A08B-D0511DAB2C07}" type="sibTrans" cxnId="{3AB2C8EA-3ACC-4122-B6A9-E47159769910}">
      <dgm:prSet/>
      <dgm:spPr/>
      <dgm:t>
        <a:bodyPr/>
        <a:lstStyle/>
        <a:p>
          <a:endParaRPr kumimoji="1" lang="ja-JP" altLang="en-US"/>
        </a:p>
      </dgm:t>
    </dgm:pt>
    <dgm:pt modelId="{8CFE9B37-5717-4932-9C11-772DC7D255A4}">
      <dgm:prSet phldrT="[テキスト]"/>
      <dgm:spPr/>
      <dgm:t>
        <a:bodyPr/>
        <a:lstStyle/>
        <a:p>
          <a:r>
            <a:rPr kumimoji="1" lang="ja-JP" altLang="en-US" dirty="0"/>
            <a:t>原則として，解雇期間中の賃金も</a:t>
          </a:r>
          <a:r>
            <a:rPr kumimoji="1" lang="ja-JP" altLang="en-US" dirty="0" smtClean="0"/>
            <a:t>支払われる</a:t>
          </a:r>
          <a:endParaRPr kumimoji="1" lang="en-US" altLang="ja-JP" dirty="0" smtClean="0"/>
        </a:p>
        <a:p>
          <a:r>
            <a:rPr kumimoji="1" lang="ja-JP" altLang="en-US" dirty="0" smtClean="0"/>
            <a:t>（</a:t>
          </a:r>
          <a:r>
            <a:rPr kumimoji="1" lang="ja-JP" altLang="en-US" dirty="0">
              <a:solidFill>
                <a:srgbClr val="FF0000"/>
              </a:solidFill>
            </a:rPr>
            <a:t>ﾊﾞｯｸﾍﾟｲ</a:t>
          </a:r>
          <a:r>
            <a:rPr kumimoji="1" lang="ja-JP" altLang="en-US" dirty="0"/>
            <a:t>）</a:t>
          </a:r>
        </a:p>
      </dgm:t>
    </dgm:pt>
    <dgm:pt modelId="{1C31DE12-22BE-42F2-9291-0544DFB8A8FD}" type="parTrans" cxnId="{B55949C3-3AFE-4929-97E5-A30B183D9E5F}">
      <dgm:prSet/>
      <dgm:spPr/>
      <dgm:t>
        <a:bodyPr/>
        <a:lstStyle/>
        <a:p>
          <a:endParaRPr kumimoji="1" lang="ja-JP" altLang="en-US"/>
        </a:p>
      </dgm:t>
    </dgm:pt>
    <dgm:pt modelId="{7A5730C7-BB60-471C-8127-7D0171D52747}" type="sibTrans" cxnId="{B55949C3-3AFE-4929-97E5-A30B183D9E5F}">
      <dgm:prSet/>
      <dgm:spPr/>
      <dgm:t>
        <a:bodyPr/>
        <a:lstStyle/>
        <a:p>
          <a:endParaRPr kumimoji="1" lang="ja-JP" altLang="en-US"/>
        </a:p>
      </dgm:t>
    </dgm:pt>
    <dgm:pt modelId="{AFDE6D78-517B-4195-ADE5-6B6E35D42CDC}">
      <dgm:prSet phldrT="[テキスト]"/>
      <dgm:spPr/>
      <dgm:t>
        <a:bodyPr/>
        <a:lstStyle/>
        <a:p>
          <a:r>
            <a:rPr kumimoji="1" lang="ja-JP" altLang="en-US"/>
            <a:t>不当解雇ではないと</a:t>
          </a:r>
          <a:endParaRPr kumimoji="1" lang="en-US" altLang="ja-JP"/>
        </a:p>
        <a:p>
          <a:r>
            <a:rPr kumimoji="1" lang="ja-JP" altLang="en-US"/>
            <a:t>認定</a:t>
          </a:r>
        </a:p>
      </dgm:t>
    </dgm:pt>
    <dgm:pt modelId="{C0C967B2-DF58-48A9-B738-D5616146C671}" type="parTrans" cxnId="{1B8ADD95-7C90-4579-9AFE-9C4CBE701F00}">
      <dgm:prSet/>
      <dgm:spPr/>
      <dgm:t>
        <a:bodyPr/>
        <a:lstStyle/>
        <a:p>
          <a:endParaRPr kumimoji="1" lang="ja-JP" altLang="en-US"/>
        </a:p>
      </dgm:t>
    </dgm:pt>
    <dgm:pt modelId="{50416691-4ED0-4853-9517-5E185E5263E6}" type="sibTrans" cxnId="{1B8ADD95-7C90-4579-9AFE-9C4CBE701F00}">
      <dgm:prSet/>
      <dgm:spPr/>
      <dgm:t>
        <a:bodyPr/>
        <a:lstStyle/>
        <a:p>
          <a:endParaRPr kumimoji="1" lang="ja-JP" altLang="en-US"/>
        </a:p>
      </dgm:t>
    </dgm:pt>
    <dgm:pt modelId="{94C25B02-E224-4C10-80B1-857AA47FE75B}">
      <dgm:prSet phldrT="[テキスト]"/>
      <dgm:spPr/>
      <dgm:t>
        <a:bodyPr/>
        <a:lstStyle/>
        <a:p>
          <a:r>
            <a:rPr kumimoji="1" lang="ja-JP" altLang="en-US"/>
            <a:t>労働者の請求は認められない</a:t>
          </a:r>
        </a:p>
      </dgm:t>
    </dgm:pt>
    <dgm:pt modelId="{CEC5DB01-7B23-4622-8E08-AFBEE8C53294}" type="parTrans" cxnId="{59EED7F1-B708-4B2C-9184-FAA399BFDB95}">
      <dgm:prSet/>
      <dgm:spPr/>
      <dgm:t>
        <a:bodyPr/>
        <a:lstStyle/>
        <a:p>
          <a:endParaRPr kumimoji="1" lang="ja-JP" altLang="en-US"/>
        </a:p>
      </dgm:t>
    </dgm:pt>
    <dgm:pt modelId="{51BCB397-BB4A-4D99-A42D-062B81BA2314}" type="sibTrans" cxnId="{59EED7F1-B708-4B2C-9184-FAA399BFDB95}">
      <dgm:prSet/>
      <dgm:spPr/>
      <dgm:t>
        <a:bodyPr/>
        <a:lstStyle/>
        <a:p>
          <a:endParaRPr kumimoji="1" lang="ja-JP" altLang="en-US"/>
        </a:p>
      </dgm:t>
    </dgm:pt>
    <dgm:pt modelId="{697EC423-5E00-4547-AD96-32C4E9389216}" type="pres">
      <dgm:prSet presAssocID="{6423EB7B-97F6-469B-BE51-DF7311901B96}" presName="Name0" presStyleCnt="0">
        <dgm:presLayoutVars>
          <dgm:dir/>
          <dgm:animLvl val="lvl"/>
          <dgm:resizeHandles val="exact"/>
        </dgm:presLayoutVars>
      </dgm:prSet>
      <dgm:spPr/>
      <dgm:t>
        <a:bodyPr/>
        <a:lstStyle/>
        <a:p>
          <a:endParaRPr kumimoji="1" lang="ja-JP" altLang="en-US"/>
        </a:p>
      </dgm:t>
    </dgm:pt>
    <dgm:pt modelId="{BB82B2A1-3025-4534-B8E2-F66CE45E0718}" type="pres">
      <dgm:prSet presAssocID="{FFC26415-A12B-4F18-BF49-BBE736C6A5D6}" presName="vertFlow" presStyleCnt="0"/>
      <dgm:spPr/>
    </dgm:pt>
    <dgm:pt modelId="{5BD1CB97-A6BC-472B-B364-2B349763E648}" type="pres">
      <dgm:prSet presAssocID="{FFC26415-A12B-4F18-BF49-BBE736C6A5D6}" presName="header" presStyleLbl="node1" presStyleIdx="0" presStyleCnt="2"/>
      <dgm:spPr/>
      <dgm:t>
        <a:bodyPr/>
        <a:lstStyle/>
        <a:p>
          <a:endParaRPr kumimoji="1" lang="ja-JP" altLang="en-US"/>
        </a:p>
      </dgm:t>
    </dgm:pt>
    <dgm:pt modelId="{31A11234-C601-4380-B705-0ACE5C350D2C}" type="pres">
      <dgm:prSet presAssocID="{771A0BBF-2F9D-4694-A08C-4F23E6608E0F}" presName="parTrans" presStyleLbl="sibTrans2D1" presStyleIdx="0" presStyleCnt="3"/>
      <dgm:spPr/>
      <dgm:t>
        <a:bodyPr/>
        <a:lstStyle/>
        <a:p>
          <a:endParaRPr kumimoji="1" lang="ja-JP" altLang="en-US"/>
        </a:p>
      </dgm:t>
    </dgm:pt>
    <dgm:pt modelId="{992AD11C-1F14-45A1-A48F-15326EA9C3BA}" type="pres">
      <dgm:prSet presAssocID="{2A6D9785-3EF9-482C-814C-A37AF0D98CB8}" presName="child" presStyleLbl="alignAccFollowNode1" presStyleIdx="0" presStyleCnt="3">
        <dgm:presLayoutVars>
          <dgm:chMax val="0"/>
          <dgm:bulletEnabled val="1"/>
        </dgm:presLayoutVars>
      </dgm:prSet>
      <dgm:spPr/>
      <dgm:t>
        <a:bodyPr/>
        <a:lstStyle/>
        <a:p>
          <a:endParaRPr kumimoji="1" lang="ja-JP" altLang="en-US"/>
        </a:p>
      </dgm:t>
    </dgm:pt>
    <dgm:pt modelId="{9285D8A8-1D63-4C45-A3E1-0545A1C11D35}" type="pres">
      <dgm:prSet presAssocID="{98C56FDB-D792-4774-A08B-D0511DAB2C07}" presName="sibTrans" presStyleLbl="sibTrans2D1" presStyleIdx="1" presStyleCnt="3"/>
      <dgm:spPr/>
      <dgm:t>
        <a:bodyPr/>
        <a:lstStyle/>
        <a:p>
          <a:endParaRPr kumimoji="1" lang="ja-JP" altLang="en-US"/>
        </a:p>
      </dgm:t>
    </dgm:pt>
    <dgm:pt modelId="{19ACA21F-5707-4D82-861D-EF55650B58CB}" type="pres">
      <dgm:prSet presAssocID="{8CFE9B37-5717-4932-9C11-772DC7D255A4}" presName="child" presStyleLbl="alignAccFollowNode1" presStyleIdx="1" presStyleCnt="3" custScaleY="158154" custLinFactNeighborX="-38" custLinFactNeighborY="64563">
        <dgm:presLayoutVars>
          <dgm:chMax val="0"/>
          <dgm:bulletEnabled val="1"/>
        </dgm:presLayoutVars>
      </dgm:prSet>
      <dgm:spPr/>
      <dgm:t>
        <a:bodyPr/>
        <a:lstStyle/>
        <a:p>
          <a:endParaRPr kumimoji="1" lang="ja-JP" altLang="en-US"/>
        </a:p>
      </dgm:t>
    </dgm:pt>
    <dgm:pt modelId="{CC5003B3-6766-4D0F-896A-0A392623D387}" type="pres">
      <dgm:prSet presAssocID="{FFC26415-A12B-4F18-BF49-BBE736C6A5D6}" presName="hSp" presStyleCnt="0"/>
      <dgm:spPr/>
    </dgm:pt>
    <dgm:pt modelId="{AF8182A1-F312-4C48-841B-2CE6F422F079}" type="pres">
      <dgm:prSet presAssocID="{AFDE6D78-517B-4195-ADE5-6B6E35D42CDC}" presName="vertFlow" presStyleCnt="0"/>
      <dgm:spPr/>
    </dgm:pt>
    <dgm:pt modelId="{703C6CBC-4493-4877-8505-C0C41690ED27}" type="pres">
      <dgm:prSet presAssocID="{AFDE6D78-517B-4195-ADE5-6B6E35D42CDC}" presName="header" presStyleLbl="node1" presStyleIdx="1" presStyleCnt="2"/>
      <dgm:spPr/>
      <dgm:t>
        <a:bodyPr/>
        <a:lstStyle/>
        <a:p>
          <a:endParaRPr kumimoji="1" lang="ja-JP" altLang="en-US"/>
        </a:p>
      </dgm:t>
    </dgm:pt>
    <dgm:pt modelId="{E574FEB9-FA37-4CB2-9778-BBC5610A6531}" type="pres">
      <dgm:prSet presAssocID="{CEC5DB01-7B23-4622-8E08-AFBEE8C53294}" presName="parTrans" presStyleLbl="sibTrans2D1" presStyleIdx="2" presStyleCnt="3"/>
      <dgm:spPr/>
      <dgm:t>
        <a:bodyPr/>
        <a:lstStyle/>
        <a:p>
          <a:endParaRPr kumimoji="1" lang="ja-JP" altLang="en-US"/>
        </a:p>
      </dgm:t>
    </dgm:pt>
    <dgm:pt modelId="{41A18A7D-177D-4949-BEDD-7BE1449E178C}" type="pres">
      <dgm:prSet presAssocID="{94C25B02-E224-4C10-80B1-857AA47FE75B}" presName="child" presStyleLbl="alignAccFollowNode1" presStyleIdx="2" presStyleCnt="3">
        <dgm:presLayoutVars>
          <dgm:chMax val="0"/>
          <dgm:bulletEnabled val="1"/>
        </dgm:presLayoutVars>
      </dgm:prSet>
      <dgm:spPr/>
      <dgm:t>
        <a:bodyPr/>
        <a:lstStyle/>
        <a:p>
          <a:endParaRPr kumimoji="1" lang="ja-JP" altLang="en-US"/>
        </a:p>
      </dgm:t>
    </dgm:pt>
  </dgm:ptLst>
  <dgm:cxnLst>
    <dgm:cxn modelId="{1B8ADD95-7C90-4579-9AFE-9C4CBE701F00}" srcId="{6423EB7B-97F6-469B-BE51-DF7311901B96}" destId="{AFDE6D78-517B-4195-ADE5-6B6E35D42CDC}" srcOrd="1" destOrd="0" parTransId="{C0C967B2-DF58-48A9-B738-D5616146C671}" sibTransId="{50416691-4ED0-4853-9517-5E185E5263E6}"/>
    <dgm:cxn modelId="{2A4889C3-2F13-401F-8D8E-29C64C92FEF5}" type="presOf" srcId="{FFC26415-A12B-4F18-BF49-BBE736C6A5D6}" destId="{5BD1CB97-A6BC-472B-B364-2B349763E648}" srcOrd="0" destOrd="0" presId="urn:microsoft.com/office/officeart/2005/8/layout/lProcess1"/>
    <dgm:cxn modelId="{EF5BDE40-3E1D-47CB-8B08-FC785A419467}" type="presOf" srcId="{2A6D9785-3EF9-482C-814C-A37AF0D98CB8}" destId="{992AD11C-1F14-45A1-A48F-15326EA9C3BA}" srcOrd="0" destOrd="0" presId="urn:microsoft.com/office/officeart/2005/8/layout/lProcess1"/>
    <dgm:cxn modelId="{59EED7F1-B708-4B2C-9184-FAA399BFDB95}" srcId="{AFDE6D78-517B-4195-ADE5-6B6E35D42CDC}" destId="{94C25B02-E224-4C10-80B1-857AA47FE75B}" srcOrd="0" destOrd="0" parTransId="{CEC5DB01-7B23-4622-8E08-AFBEE8C53294}" sibTransId="{51BCB397-BB4A-4D99-A42D-062B81BA2314}"/>
    <dgm:cxn modelId="{BA40E39A-F80B-44E0-8EFD-1109F23CE711}" srcId="{6423EB7B-97F6-469B-BE51-DF7311901B96}" destId="{FFC26415-A12B-4F18-BF49-BBE736C6A5D6}" srcOrd="0" destOrd="0" parTransId="{0010DE62-0F0F-4810-8931-93B51AD6DD1A}" sibTransId="{75171C15-55B9-40AA-BE4F-D377B03CE5D6}"/>
    <dgm:cxn modelId="{AFD8EFD9-6E50-4BB3-8DA9-60EEC2E7B2F1}" type="presOf" srcId="{98C56FDB-D792-4774-A08B-D0511DAB2C07}" destId="{9285D8A8-1D63-4C45-A3E1-0545A1C11D35}" srcOrd="0" destOrd="0" presId="urn:microsoft.com/office/officeart/2005/8/layout/lProcess1"/>
    <dgm:cxn modelId="{2CBF1CB6-CDBE-4B51-A730-38C62BEECEBB}" type="presOf" srcId="{94C25B02-E224-4C10-80B1-857AA47FE75B}" destId="{41A18A7D-177D-4949-BEDD-7BE1449E178C}" srcOrd="0" destOrd="0" presId="urn:microsoft.com/office/officeart/2005/8/layout/lProcess1"/>
    <dgm:cxn modelId="{B55949C3-3AFE-4929-97E5-A30B183D9E5F}" srcId="{FFC26415-A12B-4F18-BF49-BBE736C6A5D6}" destId="{8CFE9B37-5717-4932-9C11-772DC7D255A4}" srcOrd="1" destOrd="0" parTransId="{1C31DE12-22BE-42F2-9291-0544DFB8A8FD}" sibTransId="{7A5730C7-BB60-471C-8127-7D0171D52747}"/>
    <dgm:cxn modelId="{BE592975-4990-49EA-B348-0C265946AD49}" type="presOf" srcId="{CEC5DB01-7B23-4622-8E08-AFBEE8C53294}" destId="{E574FEB9-FA37-4CB2-9778-BBC5610A6531}" srcOrd="0" destOrd="0" presId="urn:microsoft.com/office/officeart/2005/8/layout/lProcess1"/>
    <dgm:cxn modelId="{54455B37-A609-4448-9918-BFF265D27BE0}" type="presOf" srcId="{6423EB7B-97F6-469B-BE51-DF7311901B96}" destId="{697EC423-5E00-4547-AD96-32C4E9389216}" srcOrd="0" destOrd="0" presId="urn:microsoft.com/office/officeart/2005/8/layout/lProcess1"/>
    <dgm:cxn modelId="{D0DD52CF-575E-4D96-BEB2-9DBA5B344BD4}" type="presOf" srcId="{771A0BBF-2F9D-4694-A08C-4F23E6608E0F}" destId="{31A11234-C601-4380-B705-0ACE5C350D2C}" srcOrd="0" destOrd="0" presId="urn:microsoft.com/office/officeart/2005/8/layout/lProcess1"/>
    <dgm:cxn modelId="{3AB2C8EA-3ACC-4122-B6A9-E47159769910}" srcId="{FFC26415-A12B-4F18-BF49-BBE736C6A5D6}" destId="{2A6D9785-3EF9-482C-814C-A37AF0D98CB8}" srcOrd="0" destOrd="0" parTransId="{771A0BBF-2F9D-4694-A08C-4F23E6608E0F}" sibTransId="{98C56FDB-D792-4774-A08B-D0511DAB2C07}"/>
    <dgm:cxn modelId="{2E9381A3-3D60-4873-BF7A-ADFD58BD9216}" type="presOf" srcId="{AFDE6D78-517B-4195-ADE5-6B6E35D42CDC}" destId="{703C6CBC-4493-4877-8505-C0C41690ED27}" srcOrd="0" destOrd="0" presId="urn:microsoft.com/office/officeart/2005/8/layout/lProcess1"/>
    <dgm:cxn modelId="{E5A5EE63-2A20-4DC8-9B68-A0BE4871230F}" type="presOf" srcId="{8CFE9B37-5717-4932-9C11-772DC7D255A4}" destId="{19ACA21F-5707-4D82-861D-EF55650B58CB}" srcOrd="0" destOrd="0" presId="urn:microsoft.com/office/officeart/2005/8/layout/lProcess1"/>
    <dgm:cxn modelId="{C7508522-FB78-4875-924C-433D8D5DEF3D}" type="presParOf" srcId="{697EC423-5E00-4547-AD96-32C4E9389216}" destId="{BB82B2A1-3025-4534-B8E2-F66CE45E0718}" srcOrd="0" destOrd="0" presId="urn:microsoft.com/office/officeart/2005/8/layout/lProcess1"/>
    <dgm:cxn modelId="{1533A8B4-8432-4D6A-BA2E-38823DDBA199}" type="presParOf" srcId="{BB82B2A1-3025-4534-B8E2-F66CE45E0718}" destId="{5BD1CB97-A6BC-472B-B364-2B349763E648}" srcOrd="0" destOrd="0" presId="urn:microsoft.com/office/officeart/2005/8/layout/lProcess1"/>
    <dgm:cxn modelId="{579D064E-58AD-49EF-A608-DFDDB5459402}" type="presParOf" srcId="{BB82B2A1-3025-4534-B8E2-F66CE45E0718}" destId="{31A11234-C601-4380-B705-0ACE5C350D2C}" srcOrd="1" destOrd="0" presId="urn:microsoft.com/office/officeart/2005/8/layout/lProcess1"/>
    <dgm:cxn modelId="{B2EAC8A4-3626-473E-AB37-857102F47644}" type="presParOf" srcId="{BB82B2A1-3025-4534-B8E2-F66CE45E0718}" destId="{992AD11C-1F14-45A1-A48F-15326EA9C3BA}" srcOrd="2" destOrd="0" presId="urn:microsoft.com/office/officeart/2005/8/layout/lProcess1"/>
    <dgm:cxn modelId="{2B9ED098-3C8D-41C1-8047-4F58F95945E4}" type="presParOf" srcId="{BB82B2A1-3025-4534-B8E2-F66CE45E0718}" destId="{9285D8A8-1D63-4C45-A3E1-0545A1C11D35}" srcOrd="3" destOrd="0" presId="urn:microsoft.com/office/officeart/2005/8/layout/lProcess1"/>
    <dgm:cxn modelId="{2A54FC5D-135D-464F-939F-4746ABFD7854}" type="presParOf" srcId="{BB82B2A1-3025-4534-B8E2-F66CE45E0718}" destId="{19ACA21F-5707-4D82-861D-EF55650B58CB}" srcOrd="4" destOrd="0" presId="urn:microsoft.com/office/officeart/2005/8/layout/lProcess1"/>
    <dgm:cxn modelId="{84A65E6A-E442-4FE9-92A3-5AE2F4690921}" type="presParOf" srcId="{697EC423-5E00-4547-AD96-32C4E9389216}" destId="{CC5003B3-6766-4D0F-896A-0A392623D387}" srcOrd="1" destOrd="0" presId="urn:microsoft.com/office/officeart/2005/8/layout/lProcess1"/>
    <dgm:cxn modelId="{480D8210-3794-44DE-9CC4-E28BFA57CCFF}" type="presParOf" srcId="{697EC423-5E00-4547-AD96-32C4E9389216}" destId="{AF8182A1-F312-4C48-841B-2CE6F422F079}" srcOrd="2" destOrd="0" presId="urn:microsoft.com/office/officeart/2005/8/layout/lProcess1"/>
    <dgm:cxn modelId="{FD690256-A1E1-4D6A-9DAF-588E07542C34}" type="presParOf" srcId="{AF8182A1-F312-4C48-841B-2CE6F422F079}" destId="{703C6CBC-4493-4877-8505-C0C41690ED27}" srcOrd="0" destOrd="0" presId="urn:microsoft.com/office/officeart/2005/8/layout/lProcess1"/>
    <dgm:cxn modelId="{BF08E512-8376-40F5-9B5F-08C7F1547981}" type="presParOf" srcId="{AF8182A1-F312-4C48-841B-2CE6F422F079}" destId="{E574FEB9-FA37-4CB2-9778-BBC5610A6531}" srcOrd="1" destOrd="0" presId="urn:microsoft.com/office/officeart/2005/8/layout/lProcess1"/>
    <dgm:cxn modelId="{F9A26F3C-BC01-48C2-9122-42741342298A}" type="presParOf" srcId="{AF8182A1-F312-4C48-841B-2CE6F422F079}" destId="{41A18A7D-177D-4949-BEDD-7BE1449E178C}"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2D419-498B-4B00-BE47-9C8C5611443E}">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223221" y="910712"/>
        <a:ext cx="34956" cy="6991"/>
      </dsp:txXfrm>
    </dsp:sp>
    <dsp:sp modelId="{DFDFAF62-6776-49C5-9402-DD00F77C4B62}">
      <dsp:nvSpPr>
        <dsp:cNvPr id="0" name=""/>
        <dsp:cNvSpPr/>
      </dsp:nvSpPr>
      <dsp:spPr>
        <a:xfrm>
          <a:off x="1868572" y="2308"/>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a:t>使用者：</a:t>
          </a:r>
          <a:endParaRPr kumimoji="1" lang="en-US" altLang="ja-JP" sz="2200" kern="1200"/>
        </a:p>
        <a:p>
          <a:pPr lvl="0" algn="ctr" defTabSz="977900">
            <a:lnSpc>
              <a:spcPct val="90000"/>
            </a:lnSpc>
            <a:spcBef>
              <a:spcPct val="0"/>
            </a:spcBef>
            <a:spcAft>
              <a:spcPct val="35000"/>
            </a:spcAft>
          </a:pPr>
          <a:r>
            <a:rPr kumimoji="1" lang="ja-JP" altLang="en-US" sz="2200" kern="1200"/>
            <a:t>解雇の</a:t>
          </a:r>
          <a:endParaRPr kumimoji="1" lang="en-US" altLang="ja-JP" sz="2200" kern="1200"/>
        </a:p>
        <a:p>
          <a:pPr lvl="0" algn="ctr" defTabSz="977900">
            <a:lnSpc>
              <a:spcPct val="90000"/>
            </a:lnSpc>
            <a:spcBef>
              <a:spcPct val="0"/>
            </a:spcBef>
            <a:spcAft>
              <a:spcPct val="35000"/>
            </a:spcAft>
          </a:pPr>
          <a:r>
            <a:rPr kumimoji="1" lang="ja-JP" altLang="en-US" sz="2200" kern="1200"/>
            <a:t>意思表示</a:t>
          </a:r>
        </a:p>
      </dsp:txBody>
      <dsp:txXfrm>
        <a:off x="1868572" y="2308"/>
        <a:ext cx="3039665" cy="1823799"/>
      </dsp:txXfrm>
    </dsp:sp>
    <dsp:sp modelId="{5DA1AE6C-1B45-48F1-8842-7083528768BC}">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162710" y="2155073"/>
        <a:ext cx="190179" cy="6991"/>
      </dsp:txXfrm>
    </dsp:sp>
    <dsp:sp modelId="{C45617CB-FA12-4EDF-BF98-26375B5591B0}">
      <dsp:nvSpPr>
        <dsp:cNvPr id="0" name=""/>
        <dsp:cNvSpPr/>
      </dsp:nvSpPr>
      <dsp:spPr>
        <a:xfrm>
          <a:off x="5607361" y="2308"/>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a:t>労働者：不当解雇を主張するか検討</a:t>
          </a:r>
          <a:endParaRPr kumimoji="1" lang="en-US" altLang="ja-JP" sz="2200" kern="1200"/>
        </a:p>
        <a:p>
          <a:pPr lvl="0" algn="ctr" defTabSz="977900">
            <a:lnSpc>
              <a:spcPct val="90000"/>
            </a:lnSpc>
            <a:spcBef>
              <a:spcPct val="0"/>
            </a:spcBef>
            <a:spcAft>
              <a:spcPct val="35000"/>
            </a:spcAft>
          </a:pPr>
          <a:r>
            <a:rPr kumimoji="1" lang="ja-JP" altLang="en-US" sz="2200" kern="1200"/>
            <a:t>（労基署や弁護士に相談）</a:t>
          </a:r>
        </a:p>
      </dsp:txBody>
      <dsp:txXfrm>
        <a:off x="5607361" y="2308"/>
        <a:ext cx="3039665" cy="1823799"/>
      </dsp:txXfrm>
    </dsp:sp>
    <dsp:sp modelId="{5A405DC6-6D3A-4B1D-BA59-65209E4A3D41}">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223221" y="3433634"/>
        <a:ext cx="34956" cy="6991"/>
      </dsp:txXfrm>
    </dsp:sp>
    <dsp:sp modelId="{956861EF-E95A-432D-B190-E00B7BB69305}">
      <dsp:nvSpPr>
        <dsp:cNvPr id="0" name=""/>
        <dsp:cNvSpPr/>
      </dsp:nvSpPr>
      <dsp:spPr>
        <a:xfrm>
          <a:off x="1868572" y="2525230"/>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t>労働者：不当解雇を主張する場合→復職等を求めて，</a:t>
          </a:r>
          <a:endParaRPr kumimoji="1" lang="en-US" altLang="ja-JP" sz="2200" kern="1200" dirty="0"/>
        </a:p>
        <a:p>
          <a:pPr lvl="0" algn="ctr" defTabSz="977900">
            <a:lnSpc>
              <a:spcPct val="90000"/>
            </a:lnSpc>
            <a:spcBef>
              <a:spcPct val="0"/>
            </a:spcBef>
            <a:spcAft>
              <a:spcPct val="35000"/>
            </a:spcAft>
          </a:pPr>
          <a:r>
            <a:rPr kumimoji="1" lang="ja-JP" altLang="en-US" sz="2200" kern="1200" dirty="0"/>
            <a:t>示談交渉開始</a:t>
          </a:r>
        </a:p>
      </dsp:txBody>
      <dsp:txXfrm>
        <a:off x="1868572" y="2525230"/>
        <a:ext cx="3039665" cy="1823799"/>
      </dsp:txXfrm>
    </dsp:sp>
    <dsp:sp modelId="{18641CD3-1249-4F61-95D9-310C2D4C16DC}">
      <dsp:nvSpPr>
        <dsp:cNvPr id="0" name=""/>
        <dsp:cNvSpPr/>
      </dsp:nvSpPr>
      <dsp:spPr>
        <a:xfrm>
          <a:off x="5607361" y="2525230"/>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a:t>使用者：不当解雇の主張を争うか検討</a:t>
          </a:r>
        </a:p>
      </dsp:txBody>
      <dsp:txXfrm>
        <a:off x="5607361" y="2525230"/>
        <a:ext cx="3039665" cy="182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BBEB2-EFD1-4431-AB7D-174E2134E3CF}">
      <dsp:nvSpPr>
        <dsp:cNvPr id="0" name=""/>
        <dsp:cNvSpPr/>
      </dsp:nvSpPr>
      <dsp:spPr>
        <a:xfrm>
          <a:off x="847395" y="566"/>
          <a:ext cx="4121872" cy="10304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kumimoji="1" lang="ja-JP" altLang="en-US" sz="2700" kern="1200"/>
            <a:t>使用者：不当解雇の主張を争う→示談交渉を拒絶</a:t>
          </a:r>
        </a:p>
      </dsp:txBody>
      <dsp:txXfrm>
        <a:off x="877576" y="30747"/>
        <a:ext cx="4061510" cy="970106"/>
      </dsp:txXfrm>
    </dsp:sp>
    <dsp:sp modelId="{93B0FDDF-A647-4CAE-9528-7F7255288FA3}">
      <dsp:nvSpPr>
        <dsp:cNvPr id="0" name=""/>
        <dsp:cNvSpPr/>
      </dsp:nvSpPr>
      <dsp:spPr>
        <a:xfrm rot="5400000">
          <a:off x="2818166" y="1121201"/>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331DF-20FC-46C7-A6DD-49491AC1E5AC}">
      <dsp:nvSpPr>
        <dsp:cNvPr id="0" name=""/>
        <dsp:cNvSpPr/>
      </dsp:nvSpPr>
      <dsp:spPr>
        <a:xfrm>
          <a:off x="847395" y="1391699"/>
          <a:ext cx="4121872" cy="1030468"/>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a:t>労働者：訴訟を提起</a:t>
          </a:r>
        </a:p>
      </dsp:txBody>
      <dsp:txXfrm>
        <a:off x="877576" y="1421880"/>
        <a:ext cx="4061510" cy="970106"/>
      </dsp:txXfrm>
    </dsp:sp>
    <dsp:sp modelId="{1D33D3BE-0B9C-4D46-AE8A-2A3EC6D6ADB9}">
      <dsp:nvSpPr>
        <dsp:cNvPr id="0" name=""/>
        <dsp:cNvSpPr/>
      </dsp:nvSpPr>
      <dsp:spPr>
        <a:xfrm rot="5297756">
          <a:off x="2844726" y="2506207"/>
          <a:ext cx="168234"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2A337-56CB-48E7-8F05-F3CF04E98DEA}">
      <dsp:nvSpPr>
        <dsp:cNvPr id="0" name=""/>
        <dsp:cNvSpPr/>
      </dsp:nvSpPr>
      <dsp:spPr>
        <a:xfrm>
          <a:off x="896405" y="2770579"/>
          <a:ext cx="4121872" cy="1567404"/>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労働者及び使用者：最後まで争うか，途中で</a:t>
          </a:r>
          <a:r>
            <a:rPr kumimoji="1" lang="ja-JP" altLang="en-US" sz="2000" kern="1200" dirty="0">
              <a:solidFill>
                <a:srgbClr val="FF0000"/>
              </a:solidFill>
            </a:rPr>
            <a:t>和解</a:t>
          </a:r>
          <a:r>
            <a:rPr kumimoji="1" lang="ja-JP" altLang="en-US" sz="2000" kern="1200" dirty="0"/>
            <a:t>をするか（訴訟の進行状況次第で，勝ち負けが見えてくると，それを見越した和解が成立しやすくなる）</a:t>
          </a:r>
        </a:p>
      </dsp:txBody>
      <dsp:txXfrm>
        <a:off x="942313" y="2816487"/>
        <a:ext cx="4030056" cy="1475588"/>
      </dsp:txXfrm>
    </dsp:sp>
    <dsp:sp modelId="{EAB921B6-25AE-4FE4-92BA-8E4AD03F14DB}">
      <dsp:nvSpPr>
        <dsp:cNvPr id="0" name=""/>
        <dsp:cNvSpPr/>
      </dsp:nvSpPr>
      <dsp:spPr>
        <a:xfrm>
          <a:off x="5546331" y="566"/>
          <a:ext cx="4121872" cy="10304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kumimoji="1" lang="ja-JP" altLang="en-US" sz="2700" kern="1200"/>
            <a:t>使用者：不当解雇の主張を争わない→示談交渉を行う</a:t>
          </a:r>
        </a:p>
      </dsp:txBody>
      <dsp:txXfrm>
        <a:off x="5576512" y="30747"/>
        <a:ext cx="4061510" cy="970106"/>
      </dsp:txXfrm>
    </dsp:sp>
    <dsp:sp modelId="{E55A8F74-E44D-4672-A455-15CABB90EFEA}">
      <dsp:nvSpPr>
        <dsp:cNvPr id="0" name=""/>
        <dsp:cNvSpPr/>
      </dsp:nvSpPr>
      <dsp:spPr>
        <a:xfrm rot="5400000">
          <a:off x="7517101" y="1121201"/>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DCA81-5604-4E63-A71A-CCCA32336AA4}">
      <dsp:nvSpPr>
        <dsp:cNvPr id="0" name=""/>
        <dsp:cNvSpPr/>
      </dsp:nvSpPr>
      <dsp:spPr>
        <a:xfrm>
          <a:off x="5546331" y="1391699"/>
          <a:ext cx="4121872" cy="1030468"/>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a:t>使用者：復職を認める。解雇期間の賃金を支払う。</a:t>
          </a:r>
        </a:p>
      </dsp:txBody>
      <dsp:txXfrm>
        <a:off x="5576512" y="1421880"/>
        <a:ext cx="4061510" cy="970106"/>
      </dsp:txXfrm>
    </dsp:sp>
    <dsp:sp modelId="{4EF3184C-1884-4976-9999-B42549BBBD5E}">
      <dsp:nvSpPr>
        <dsp:cNvPr id="0" name=""/>
        <dsp:cNvSpPr/>
      </dsp:nvSpPr>
      <dsp:spPr>
        <a:xfrm rot="5400000">
          <a:off x="7517101" y="2512333"/>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788FA6-381F-47FD-B90C-BDA951DDD2F0}">
      <dsp:nvSpPr>
        <dsp:cNvPr id="0" name=""/>
        <dsp:cNvSpPr/>
      </dsp:nvSpPr>
      <dsp:spPr>
        <a:xfrm>
          <a:off x="5546331" y="2782831"/>
          <a:ext cx="4121872" cy="1567939"/>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kumimoji="1" lang="ja-JP" altLang="en-US" sz="2900" kern="1200" dirty="0"/>
            <a:t>もしくは，一定の</a:t>
          </a:r>
          <a:r>
            <a:rPr kumimoji="1" lang="ja-JP" altLang="en-US" sz="2900" kern="1200" dirty="0">
              <a:solidFill>
                <a:srgbClr val="FF0000"/>
              </a:solidFill>
            </a:rPr>
            <a:t>解決金</a:t>
          </a:r>
          <a:r>
            <a:rPr kumimoji="1" lang="ja-JP" altLang="en-US" sz="2900" kern="1200" dirty="0"/>
            <a:t>を支払う等して，円満退職してもらう。</a:t>
          </a:r>
        </a:p>
      </dsp:txBody>
      <dsp:txXfrm>
        <a:off x="5592254" y="2828754"/>
        <a:ext cx="4030026" cy="1476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1CB97-A6BC-472B-B364-2B349763E648}">
      <dsp:nvSpPr>
        <dsp:cNvPr id="0" name=""/>
        <dsp:cNvSpPr/>
      </dsp:nvSpPr>
      <dsp:spPr>
        <a:xfrm>
          <a:off x="911051" y="1512"/>
          <a:ext cx="4062381" cy="101559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kumimoji="1" lang="ja-JP" altLang="en-US" sz="2500" kern="1200"/>
            <a:t>不当解雇であると認定</a:t>
          </a:r>
        </a:p>
      </dsp:txBody>
      <dsp:txXfrm>
        <a:off x="940797" y="31258"/>
        <a:ext cx="4002889" cy="956103"/>
      </dsp:txXfrm>
    </dsp:sp>
    <dsp:sp modelId="{31A11234-C601-4380-B705-0ACE5C350D2C}">
      <dsp:nvSpPr>
        <dsp:cNvPr id="0" name=""/>
        <dsp:cNvSpPr/>
      </dsp:nvSpPr>
      <dsp:spPr>
        <a:xfrm rot="5400000">
          <a:off x="2853377" y="1105972"/>
          <a:ext cx="177729"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AD11C-1F14-45A1-A48F-15326EA9C3BA}">
      <dsp:nvSpPr>
        <dsp:cNvPr id="0" name=""/>
        <dsp:cNvSpPr/>
      </dsp:nvSpPr>
      <dsp:spPr>
        <a:xfrm>
          <a:off x="911051" y="1372566"/>
          <a:ext cx="4062381" cy="101559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a:t>復職が認められる</a:t>
          </a:r>
        </a:p>
      </dsp:txBody>
      <dsp:txXfrm>
        <a:off x="940797" y="1402312"/>
        <a:ext cx="4002889" cy="956103"/>
      </dsp:txXfrm>
    </dsp:sp>
    <dsp:sp modelId="{9285D8A8-1D63-4C45-A3E1-0545A1C11D35}">
      <dsp:nvSpPr>
        <dsp:cNvPr id="0" name=""/>
        <dsp:cNvSpPr/>
      </dsp:nvSpPr>
      <dsp:spPr>
        <a:xfrm rot="5403182">
          <a:off x="2851986" y="2477782"/>
          <a:ext cx="179242"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CA21F-5707-4D82-861D-EF55650B58CB}">
      <dsp:nvSpPr>
        <dsp:cNvPr id="0" name=""/>
        <dsp:cNvSpPr/>
      </dsp:nvSpPr>
      <dsp:spPr>
        <a:xfrm>
          <a:off x="909507" y="2745133"/>
          <a:ext cx="4062381" cy="1606204"/>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a:t>原則として，解雇期間中の賃金も</a:t>
          </a:r>
          <a:r>
            <a:rPr kumimoji="1" lang="ja-JP" altLang="en-US" sz="2800" kern="1200" dirty="0" smtClean="0"/>
            <a:t>支払われる</a:t>
          </a:r>
          <a:endParaRPr kumimoji="1" lang="en-US" altLang="ja-JP" sz="2800" kern="1200" dirty="0" smtClean="0"/>
        </a:p>
        <a:p>
          <a:pPr lvl="0" algn="ctr" defTabSz="1244600">
            <a:lnSpc>
              <a:spcPct val="90000"/>
            </a:lnSpc>
            <a:spcBef>
              <a:spcPct val="0"/>
            </a:spcBef>
            <a:spcAft>
              <a:spcPct val="35000"/>
            </a:spcAft>
          </a:pPr>
          <a:r>
            <a:rPr kumimoji="1" lang="ja-JP" altLang="en-US" sz="2800" kern="1200" dirty="0" smtClean="0"/>
            <a:t>（</a:t>
          </a:r>
          <a:r>
            <a:rPr kumimoji="1" lang="ja-JP" altLang="en-US" sz="2800" kern="1200" dirty="0">
              <a:solidFill>
                <a:srgbClr val="FF0000"/>
              </a:solidFill>
            </a:rPr>
            <a:t>ﾊﾞｯｸﾍﾟｲ</a:t>
          </a:r>
          <a:r>
            <a:rPr kumimoji="1" lang="ja-JP" altLang="en-US" sz="2800" kern="1200" dirty="0"/>
            <a:t>）</a:t>
          </a:r>
        </a:p>
      </dsp:txBody>
      <dsp:txXfrm>
        <a:off x="956551" y="2792177"/>
        <a:ext cx="3968293" cy="1512116"/>
      </dsp:txXfrm>
    </dsp:sp>
    <dsp:sp modelId="{703C6CBC-4493-4877-8505-C0C41690ED27}">
      <dsp:nvSpPr>
        <dsp:cNvPr id="0" name=""/>
        <dsp:cNvSpPr/>
      </dsp:nvSpPr>
      <dsp:spPr>
        <a:xfrm>
          <a:off x="5542166" y="1512"/>
          <a:ext cx="4062381" cy="101559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kumimoji="1" lang="ja-JP" altLang="en-US" sz="2500" kern="1200"/>
            <a:t>不当解雇ではないと</a:t>
          </a:r>
          <a:endParaRPr kumimoji="1" lang="en-US" altLang="ja-JP" sz="2500" kern="1200"/>
        </a:p>
        <a:p>
          <a:pPr lvl="0" algn="ctr" defTabSz="1111250">
            <a:lnSpc>
              <a:spcPct val="90000"/>
            </a:lnSpc>
            <a:spcBef>
              <a:spcPct val="0"/>
            </a:spcBef>
            <a:spcAft>
              <a:spcPct val="35000"/>
            </a:spcAft>
          </a:pPr>
          <a:r>
            <a:rPr kumimoji="1" lang="ja-JP" altLang="en-US" sz="2500" kern="1200"/>
            <a:t>認定</a:t>
          </a:r>
        </a:p>
      </dsp:txBody>
      <dsp:txXfrm>
        <a:off x="5571912" y="31258"/>
        <a:ext cx="4002889" cy="956103"/>
      </dsp:txXfrm>
    </dsp:sp>
    <dsp:sp modelId="{E574FEB9-FA37-4CB2-9778-BBC5610A6531}">
      <dsp:nvSpPr>
        <dsp:cNvPr id="0" name=""/>
        <dsp:cNvSpPr/>
      </dsp:nvSpPr>
      <dsp:spPr>
        <a:xfrm rot="5400000">
          <a:off x="7484493" y="1105972"/>
          <a:ext cx="177729"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18A7D-177D-4949-BEDD-7BE1449E178C}">
      <dsp:nvSpPr>
        <dsp:cNvPr id="0" name=""/>
        <dsp:cNvSpPr/>
      </dsp:nvSpPr>
      <dsp:spPr>
        <a:xfrm>
          <a:off x="5542166" y="1372566"/>
          <a:ext cx="4062381" cy="101559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a:t>労働者の請求は認められない</a:t>
          </a:r>
        </a:p>
      </dsp:txBody>
      <dsp:txXfrm>
        <a:off x="5571912" y="1402312"/>
        <a:ext cx="4002889" cy="95610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B633EB2B-12A0-4C4E-A94E-A9849D8D30B2}" type="datetimeFigureOut">
              <a:rPr kumimoji="1" lang="ja-JP" altLang="en-US" smtClean="0"/>
              <a:t>2017/2/9</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7A1A2983-C601-477D-97A3-A9FA6A4F3EB0}" type="slidenum">
              <a:rPr kumimoji="1" lang="ja-JP" altLang="en-US" smtClean="0"/>
              <a:t>‹#›</a:t>
            </a:fld>
            <a:endParaRPr kumimoji="1" lang="ja-JP" altLang="en-US"/>
          </a:p>
        </p:txBody>
      </p:sp>
    </p:spTree>
    <p:extLst>
      <p:ext uri="{BB962C8B-B14F-4D97-AF65-F5344CB8AC3E}">
        <p14:creationId xmlns:p14="http://schemas.microsoft.com/office/powerpoint/2010/main" val="317062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3592E29-ADA7-49B4-9E1C-F458023391CD}" type="datetimeFigureOut">
              <a:rPr kumimoji="1" lang="ja-JP" altLang="en-US" smtClean="0"/>
              <a:t>2017/2/9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BD3FBCA-7118-456A-8687-D0EC6D67DFBD}" type="slidenum">
              <a:rPr kumimoji="1" lang="ja-JP" altLang="en-US" smtClean="0"/>
              <a:t>‹#›</a:t>
            </a:fld>
            <a:endParaRPr kumimoji="1" lang="ja-JP" altLang="en-US"/>
          </a:p>
        </p:txBody>
      </p:sp>
    </p:spTree>
    <p:extLst>
      <p:ext uri="{BB962C8B-B14F-4D97-AF65-F5344CB8AC3E}">
        <p14:creationId xmlns:p14="http://schemas.microsoft.com/office/powerpoint/2010/main" val="3801157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D3FBCA-7118-456A-8687-D0EC6D67DFBD}" type="slidenum">
              <a:rPr kumimoji="1" lang="ja-JP" altLang="en-US" smtClean="0"/>
              <a:t>1</a:t>
            </a:fld>
            <a:endParaRPr kumimoji="1" lang="ja-JP" altLang="en-US"/>
          </a:p>
        </p:txBody>
      </p:sp>
    </p:spTree>
    <p:extLst>
      <p:ext uri="{BB962C8B-B14F-4D97-AF65-F5344CB8AC3E}">
        <p14:creationId xmlns:p14="http://schemas.microsoft.com/office/powerpoint/2010/main" val="23629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これまで</a:t>
            </a:r>
            <a:r>
              <a:rPr kumimoji="1" lang="en-US" altLang="ja-JP" sz="1200" kern="1200" dirty="0">
                <a:solidFill>
                  <a:schemeClr val="tx1"/>
                </a:solidFill>
                <a:effectLst/>
                <a:latin typeface="+mn-lt"/>
                <a:ea typeface="+mn-ea"/>
                <a:cs typeface="+mn-cs"/>
              </a:rPr>
              <a:t>3</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判例を見てきましたが、最後は今日のテーマに関連するよくある誤解チェックリストをお話しします。</a:t>
            </a:r>
          </a:p>
          <a:p>
            <a:r>
              <a:rPr kumimoji="1" lang="ja-JP" altLang="ja-JP" sz="1200" kern="1200" dirty="0">
                <a:solidFill>
                  <a:schemeClr val="tx1"/>
                </a:solidFill>
                <a:effectLst/>
                <a:latin typeface="+mn-lt"/>
                <a:ea typeface="+mn-ea"/>
                <a:cs typeface="+mn-cs"/>
              </a:rPr>
              <a:t>（①本文を読み上げる）</a:t>
            </a:r>
          </a:p>
          <a:p>
            <a:r>
              <a:rPr kumimoji="1" lang="ja-JP" altLang="ja-JP" sz="1200" kern="1200" dirty="0">
                <a:solidFill>
                  <a:schemeClr val="tx1"/>
                </a:solidFill>
                <a:effectLst/>
                <a:latin typeface="+mn-lt"/>
                <a:ea typeface="+mn-ea"/>
                <a:cs typeface="+mn-cs"/>
              </a:rPr>
              <a:t>（②本文を読み上げる）</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日入社のはずだったのを会社の都合で延ばすと、支払わないといけない可能性があります。</a:t>
            </a:r>
          </a:p>
          <a:p>
            <a:r>
              <a:rPr kumimoji="1" lang="ja-JP" altLang="ja-JP" sz="1200" kern="1200" dirty="0">
                <a:solidFill>
                  <a:schemeClr val="tx1"/>
                </a:solidFill>
                <a:effectLst/>
                <a:latin typeface="+mn-lt"/>
                <a:ea typeface="+mn-ea"/>
                <a:cs typeface="+mn-cs"/>
              </a:rPr>
              <a:t>（③本文を読み上げる）雇用契約に基づき義務を伴うなら支払う。自由参加なら不要となる。</a:t>
            </a:r>
          </a:p>
          <a:p>
            <a:r>
              <a:rPr kumimoji="1" lang="ja-JP" altLang="ja-JP" sz="1200" kern="1200" dirty="0">
                <a:solidFill>
                  <a:schemeClr val="tx1"/>
                </a:solidFill>
                <a:effectLst/>
                <a:latin typeface="+mn-lt"/>
                <a:ea typeface="+mn-ea"/>
                <a:cs typeface="+mn-cs"/>
              </a:rPr>
              <a:t>（④本文を読み上げる）</a:t>
            </a:r>
            <a:endParaRPr kumimoji="1" lang="ja-JP" altLang="en-US" dirty="0"/>
          </a:p>
        </p:txBody>
      </p:sp>
      <p:sp>
        <p:nvSpPr>
          <p:cNvPr id="4" name="スライド番号プレースホルダー 3"/>
          <p:cNvSpPr>
            <a:spLocks noGrp="1"/>
          </p:cNvSpPr>
          <p:nvPr>
            <p:ph type="sldNum" sz="quarter" idx="10"/>
          </p:nvPr>
        </p:nvSpPr>
        <p:spPr/>
        <p:txBody>
          <a:bodyPr/>
          <a:lstStyle/>
          <a:p>
            <a:fld id="{DCB08B5D-86EA-4F69-8864-A23B544CD60A}" type="slidenum">
              <a:rPr kumimoji="1" lang="ja-JP" altLang="en-US" smtClean="0"/>
              <a:t>76</a:t>
            </a:fld>
            <a:endParaRPr kumimoji="1" lang="ja-JP" altLang="en-US"/>
          </a:p>
        </p:txBody>
      </p:sp>
    </p:spTree>
    <p:extLst>
      <p:ext uri="{BB962C8B-B14F-4D97-AF65-F5344CB8AC3E}">
        <p14:creationId xmlns:p14="http://schemas.microsoft.com/office/powerpoint/2010/main" val="155479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⑤本文を読み上げる）今まではなかったのですが、今後は労働者の申し出によって無期契約になることがあります。中小の経営者の方の中には知らない方もいらっしゃるようですので注意が必要です。また世用の例外もありますので、正確な情報は、厚労省のＨＰをご覧ください。</a:t>
            </a:r>
          </a:p>
          <a:p>
            <a:r>
              <a:rPr kumimoji="1" lang="ja-JP" altLang="ja-JP" sz="1200" kern="1200" dirty="0">
                <a:solidFill>
                  <a:schemeClr val="tx1"/>
                </a:solidFill>
                <a:effectLst/>
                <a:latin typeface="+mn-lt"/>
                <a:ea typeface="+mn-ea"/>
                <a:cs typeface="+mn-cs"/>
              </a:rPr>
              <a:t>（⑥本文を読み上げる）ファーストフード店の店クラスでは、管理監督者には当たらい。よく言われるのは、経営者と一体の立場であるか、待遇や、時間管理、人事権などで判断されます。</a:t>
            </a:r>
          </a:p>
          <a:p>
            <a:r>
              <a:rPr kumimoji="1" lang="ja-JP" altLang="ja-JP" sz="1200" kern="1200" dirty="0">
                <a:solidFill>
                  <a:schemeClr val="tx1"/>
                </a:solidFill>
                <a:effectLst/>
                <a:latin typeface="+mn-lt"/>
                <a:ea typeface="+mn-ea"/>
                <a:cs typeface="+mn-cs"/>
              </a:rPr>
              <a:t>（⑦本文を読み上げる）管理監督者に該当しても割増賃金は発生することがあります。</a:t>
            </a:r>
          </a:p>
          <a:p>
            <a:r>
              <a:rPr kumimoji="1" lang="ja-JP" altLang="ja-JP" sz="1200" kern="1200" dirty="0">
                <a:solidFill>
                  <a:schemeClr val="tx1"/>
                </a:solidFill>
                <a:effectLst/>
                <a:latin typeface="+mn-lt"/>
                <a:ea typeface="+mn-ea"/>
                <a:cs typeface="+mn-cs"/>
              </a:rPr>
              <a:t>（⑧）本文を読み上げる）声もよく聞かれることです。年棒制と残業は関係ありません。すべて発生します。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F55B396-E81C-43A9-AB46-DEC467E036F5}" type="slidenum">
              <a:rPr kumimoji="1" lang="ja-JP" altLang="en-US" smtClean="0"/>
              <a:t>77</a:t>
            </a:fld>
            <a:endParaRPr kumimoji="1" lang="ja-JP" altLang="en-US"/>
          </a:p>
        </p:txBody>
      </p:sp>
    </p:spTree>
    <p:extLst>
      <p:ext uri="{BB962C8B-B14F-4D97-AF65-F5344CB8AC3E}">
        <p14:creationId xmlns:p14="http://schemas.microsoft.com/office/powerpoint/2010/main" val="88724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（⑨本文を読み上げる）これはよく出る論点です。</a:t>
            </a:r>
          </a:p>
          <a:p>
            <a:r>
              <a:rPr kumimoji="1" lang="ja-JP" altLang="ja-JP" sz="1200" kern="1200" dirty="0">
                <a:solidFill>
                  <a:schemeClr val="tx1"/>
                </a:solidFill>
                <a:effectLst/>
                <a:latin typeface="+mn-lt"/>
                <a:ea typeface="+mn-ea"/>
                <a:cs typeface="+mn-cs"/>
              </a:rPr>
              <a:t>（⑩本文を読み上げる）うちは規程がないのですがやりたい、又はこんなに悪いことをしたから懲戒したい、との相談ですが、これはできません。戒告やけん責、減給、出勤停止、諭旨解雇、懲会解雇などはできません。</a:t>
            </a:r>
          </a:p>
          <a:p>
            <a:r>
              <a:rPr kumimoji="1" lang="ja-JP" altLang="ja-JP" sz="1200" kern="1200" dirty="0">
                <a:solidFill>
                  <a:schemeClr val="tx1"/>
                </a:solidFill>
                <a:effectLst/>
                <a:latin typeface="+mn-lt"/>
                <a:ea typeface="+mn-ea"/>
                <a:cs typeface="+mn-cs"/>
              </a:rPr>
              <a:t>（⑪本文を読み上げる）厚労省に寄せられる最も多いものです。</a:t>
            </a:r>
          </a:p>
          <a:p>
            <a:r>
              <a:rPr kumimoji="1" lang="ja-JP" altLang="ja-JP" sz="1200" kern="1200" dirty="0">
                <a:solidFill>
                  <a:schemeClr val="tx1"/>
                </a:solidFill>
                <a:effectLst/>
                <a:latin typeface="+mn-lt"/>
                <a:ea typeface="+mn-ea"/>
                <a:cs typeface="+mn-cs"/>
              </a:rPr>
              <a:t>（⑫本文を読み上げる）</a:t>
            </a:r>
            <a:r>
              <a:rPr kumimoji="1" lang="en-US" altLang="ja-JP" sz="1200" kern="1200" dirty="0">
                <a:solidFill>
                  <a:schemeClr val="tx1"/>
                </a:solidFill>
                <a:effectLst/>
                <a:latin typeface="+mn-lt"/>
                <a:ea typeface="+mn-ea"/>
                <a:cs typeface="+mn-cs"/>
              </a:rPr>
              <a:t>55</a:t>
            </a:r>
            <a:r>
              <a:rPr kumimoji="1" lang="ja-JP" altLang="ja-JP" sz="1200" kern="1200" dirty="0">
                <a:solidFill>
                  <a:schemeClr val="tx1"/>
                </a:solidFill>
                <a:effectLst/>
                <a:latin typeface="+mn-lt"/>
                <a:ea typeface="+mn-ea"/>
                <a:cs typeface="+mn-cs"/>
              </a:rPr>
              <a:t>歳では、定年無しになる可能性がある。学者の間で判断が分かれており定年無し又は</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歳という意見がある。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F55B396-E81C-43A9-AB46-DEC467E036F5}" type="slidenum">
              <a:rPr kumimoji="1" lang="ja-JP" altLang="en-US" smtClean="0"/>
              <a:t>78</a:t>
            </a:fld>
            <a:endParaRPr kumimoji="1" lang="ja-JP" altLang="en-US"/>
          </a:p>
        </p:txBody>
      </p:sp>
    </p:spTree>
    <p:extLst>
      <p:ext uri="{BB962C8B-B14F-4D97-AF65-F5344CB8AC3E}">
        <p14:creationId xmlns:p14="http://schemas.microsoft.com/office/powerpoint/2010/main" val="171565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（⑬～⑯本文を読み上げる）</a:t>
            </a:r>
            <a:endParaRPr kumimoji="1" lang="ja-JP" altLang="en-US" dirty="0"/>
          </a:p>
        </p:txBody>
      </p:sp>
      <p:sp>
        <p:nvSpPr>
          <p:cNvPr id="4" name="スライド番号プレースホルダー 3"/>
          <p:cNvSpPr>
            <a:spLocks noGrp="1"/>
          </p:cNvSpPr>
          <p:nvPr>
            <p:ph type="sldNum" sz="quarter" idx="10"/>
          </p:nvPr>
        </p:nvSpPr>
        <p:spPr/>
        <p:txBody>
          <a:bodyPr/>
          <a:lstStyle/>
          <a:p>
            <a:fld id="{2F55B396-E81C-43A9-AB46-DEC467E036F5}" type="slidenum">
              <a:rPr kumimoji="1" lang="ja-JP" altLang="en-US" smtClean="0"/>
              <a:t>79</a:t>
            </a:fld>
            <a:endParaRPr kumimoji="1" lang="ja-JP" altLang="en-US"/>
          </a:p>
        </p:txBody>
      </p:sp>
    </p:spTree>
    <p:extLst>
      <p:ext uri="{BB962C8B-B14F-4D97-AF65-F5344CB8AC3E}">
        <p14:creationId xmlns:p14="http://schemas.microsoft.com/office/powerpoint/2010/main" val="413717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⑰これはテレビドラマによくある「明日から来るな！」と叫ばれる主人公。主人公はもう行かないことが多いのですが、今は、インターネットで調べて、不当解雇の可能性が大です。（⑰本文を読み上げる）１年働いていないで、不当解雇と判断されたら、</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年分を支払う可能性があります。「明日から来るな！」は相当リスクがあります。</a:t>
            </a:r>
          </a:p>
          <a:p>
            <a:r>
              <a:rPr kumimoji="1" lang="ja-JP" altLang="ja-JP" sz="1200" kern="1200" dirty="0">
                <a:solidFill>
                  <a:schemeClr val="tx1"/>
                </a:solidFill>
                <a:effectLst/>
                <a:latin typeface="+mn-lt"/>
                <a:ea typeface="+mn-ea"/>
                <a:cs typeface="+mn-cs"/>
              </a:rPr>
              <a:t>⑱ですが、これもよく聞かれる。</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日分払えば、解雇できるんでしょ</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全くそうではありません。（⑱本文を読み上げる）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F55B396-E81C-43A9-AB46-DEC467E036F5}" type="slidenum">
              <a:rPr kumimoji="1" lang="ja-JP" altLang="en-US" smtClean="0"/>
              <a:t>80</a:t>
            </a:fld>
            <a:endParaRPr kumimoji="1" lang="ja-JP" altLang="en-US"/>
          </a:p>
        </p:txBody>
      </p:sp>
    </p:spTree>
    <p:extLst>
      <p:ext uri="{BB962C8B-B14F-4D97-AF65-F5344CB8AC3E}">
        <p14:creationId xmlns:p14="http://schemas.microsoft.com/office/powerpoint/2010/main" val="407986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D3FBCA-7118-456A-8687-D0EC6D67DFBD}" type="slidenum">
              <a:rPr kumimoji="1" lang="ja-JP" altLang="en-US" smtClean="0"/>
              <a:t>90</a:t>
            </a:fld>
            <a:endParaRPr kumimoji="1" lang="ja-JP" altLang="en-US"/>
          </a:p>
        </p:txBody>
      </p:sp>
    </p:spTree>
    <p:extLst>
      <p:ext uri="{BB962C8B-B14F-4D97-AF65-F5344CB8AC3E}">
        <p14:creationId xmlns:p14="http://schemas.microsoft.com/office/powerpoint/2010/main" val="12812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D3FBCA-7118-456A-8687-D0EC6D67DFBD}" type="slidenum">
              <a:rPr kumimoji="1" lang="ja-JP" altLang="en-US" smtClean="0"/>
              <a:t>123</a:t>
            </a:fld>
            <a:endParaRPr kumimoji="1" lang="ja-JP" altLang="en-US"/>
          </a:p>
        </p:txBody>
      </p:sp>
    </p:spTree>
    <p:extLst>
      <p:ext uri="{BB962C8B-B14F-4D97-AF65-F5344CB8AC3E}">
        <p14:creationId xmlns:p14="http://schemas.microsoft.com/office/powerpoint/2010/main" val="41687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F00973A-AB54-459C-B15C-0A7021E2F285}" type="datetime1">
              <a:rPr kumimoji="1" lang="ja-JP" altLang="en-US" smtClean="0"/>
              <a:t>2017/2/9</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00407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6C46A6-A299-466A-9CE2-09D7CE8F669C}" type="datetime1">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5397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55B2712-E6B6-4BCC-9F26-7280803B4C91}"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52189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C403D3C-BBCE-48F2-9CE6-75242F0CA051}"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4119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A598A1F-2B8B-421B-B684-1EE32CFD4461}"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603151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4EB13A-3E67-4D1F-B309-B4B55CCA39A6}"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75566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942CF6A-D803-4816-AB3A-FB7AB79F4982}"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5556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668E4C-F8F9-40C6-B829-2176A9C46CD5}"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60697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00801B-BF17-4240-A8AF-43E20D74A9AF}"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126478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76479E3-ACCD-4D73-B6D6-FC3EDED4FB75}"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8387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F91C21-A81D-4736-93CA-5629E4751B95}"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706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A612171-1028-427C-B64A-0ABBA19C04D9}"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658107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59399F-2CF3-4027-A336-A0A3370CEFB1}"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44435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9B8EB6-6EB1-4AD1-9AD8-1E9D576FA684}"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0926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D3B247E-F3FB-49EB-BFE8-95B45C651579}" type="datetime1">
              <a:rPr kumimoji="1" lang="ja-JP" altLang="en-US" smtClean="0"/>
              <a:t>2017/2/9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9" name="スライド番号プレースホルダー 8"/>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2201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7219B5-9173-4208-8B7C-B1E82D02ABF2}" type="datetime1">
              <a:rPr kumimoji="1" lang="ja-JP" altLang="en-US" smtClean="0"/>
              <a:t>2017/2/9</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664521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8DC5CE-78FB-43E1-AAC5-3085C5296B00}" type="datetime1">
              <a:rPr kumimoji="1" lang="ja-JP" altLang="en-US" smtClean="0"/>
              <a:t>2017/2/9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74654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B3A51F-E05D-4047-8998-06A12BD2E550}"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31298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8A9695-DD31-40D6-A587-933D3F46F167}"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918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1C8B77-7687-4741-B1E0-E24DE1868317}"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670749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C87998-A6E6-407A-9ED4-9E24BA00AEBF}"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3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734AED-1B50-4CF0-88BA-040AB70DF74D}" type="datetime1">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56978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9CAB697-D15D-475F-92CF-62EBC922F974}" type="datetime1">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98004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27CC1F5-069F-4363-BB05-396A3E490ACE}" type="datetime1">
              <a:rPr kumimoji="1" lang="ja-JP" altLang="en-US" smtClean="0"/>
              <a:t>2017/2/9</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9" name="Slide Number Placeholder 8"/>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06365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91AA274-C7CA-44E1-B930-ACBAD01FC751}" type="datetime1">
              <a:rPr kumimoji="1" lang="ja-JP" altLang="en-US" smtClean="0"/>
              <a:t>2017/2/9</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Slide Number Placeholder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06471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92AFB-4BCE-4D49-A7D6-B1E95335943A}" type="datetime1">
              <a:rPr kumimoji="1" lang="ja-JP" altLang="en-US" smtClean="0"/>
              <a:t>2017/2/9</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4" name="Slide Number Placeholder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40568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C41F2C-E800-4622-8B2D-42640B7F8542}" type="datetime1">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62783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DC60A5F-C87C-49A4-AB75-334828E11648}" type="datetime1">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57322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9111E8-2332-4576-BFB0-34B658B16766}" type="datetime1">
              <a:rPr kumimoji="1" lang="ja-JP" altLang="en-US" smtClean="0"/>
              <a:t>2017/2/9</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en-US" altLang="ja-JP" smtClean="0"/>
              <a:t>Copyright © 2017 Takehisa Todo All Rights Reserved</a:t>
            </a:r>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5085017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A087E-8AB4-4CC8-AA31-CDD3F37CB366}" type="datetime1">
              <a:rPr kumimoji="1" lang="ja-JP" altLang="en-US" smtClean="0"/>
              <a:t>2017/2/9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Copyright © 2017 Takehisa Todo All Rights Reserved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289398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6538" y="590233"/>
            <a:ext cx="10673541" cy="2331589"/>
          </a:xfrm>
        </p:spPr>
        <p:txBody>
          <a:bodyPr>
            <a:normAutofit fontScale="90000"/>
          </a:bodyPr>
          <a:lstStyle/>
          <a:p>
            <a:pPr algn="ctr"/>
            <a:r>
              <a:rPr lang="ja-JP" altLang="en-US" sz="6600" dirty="0" smtClean="0"/>
              <a:t>人事コンサルティングに活かすよくある経営者の誤解と回答例</a:t>
            </a:r>
            <a:endParaRPr kumimoji="1" lang="ja-JP" altLang="en-US" sz="3600" dirty="0"/>
          </a:p>
        </p:txBody>
      </p:sp>
      <p:sp>
        <p:nvSpPr>
          <p:cNvPr id="3" name="サブタイトル 2"/>
          <p:cNvSpPr>
            <a:spLocks noGrp="1"/>
          </p:cNvSpPr>
          <p:nvPr>
            <p:ph type="subTitle" idx="1"/>
          </p:nvPr>
        </p:nvSpPr>
        <p:spPr>
          <a:xfrm>
            <a:off x="3056021" y="3007895"/>
            <a:ext cx="8447001" cy="2548843"/>
          </a:xfrm>
        </p:spPr>
        <p:txBody>
          <a:bodyPr>
            <a:noAutofit/>
          </a:bodyPr>
          <a:lstStyle/>
          <a:p>
            <a:pPr algn="l"/>
            <a:endParaRPr kumimoji="1" lang="en-US" altLang="ja-JP" sz="2800" dirty="0" smtClean="0"/>
          </a:p>
          <a:p>
            <a:pPr algn="l"/>
            <a:r>
              <a:rPr lang="ja-JP" altLang="en-US" sz="2400" dirty="0" smtClean="0"/>
              <a:t>事業再生研究会様（</a:t>
            </a:r>
            <a:r>
              <a:rPr kumimoji="1" lang="ja-JP" altLang="en-US" sz="2400" dirty="0" smtClean="0"/>
              <a:t>平成２９年２月１１日）</a:t>
            </a:r>
            <a:endParaRPr kumimoji="1" lang="en-US" altLang="ja-JP" sz="2800" dirty="0" smtClean="0"/>
          </a:p>
          <a:p>
            <a:pPr algn="l"/>
            <a:r>
              <a:rPr kumimoji="1" lang="ja-JP" altLang="en-US" sz="2800" dirty="0" smtClean="0"/>
              <a:t>　　　　　　　　　　　弁護士・中小企業診断士</a:t>
            </a:r>
            <a:endParaRPr kumimoji="1" lang="en-US" altLang="ja-JP" sz="2800" dirty="0" smtClean="0"/>
          </a:p>
          <a:p>
            <a:pPr algn="l"/>
            <a:r>
              <a:rPr lang="ja-JP" altLang="en-US" sz="2800" dirty="0"/>
              <a:t>　</a:t>
            </a:r>
            <a:r>
              <a:rPr lang="ja-JP" altLang="en-US" sz="2800" dirty="0" smtClean="0"/>
              <a:t>　　　　　　　　　　　　　藤　堂　　武　久</a:t>
            </a:r>
            <a:endParaRPr kumimoji="1" lang="ja-JP" altLang="en-US" sz="28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a:xfrm>
            <a:off x="5332412" y="5642811"/>
            <a:ext cx="4324044" cy="605589"/>
          </a:xfrm>
        </p:spPr>
        <p:txBody>
          <a:bodyPr/>
          <a:lstStyle/>
          <a:p>
            <a:r>
              <a:rPr kumimoji="1" lang="en-US" altLang="ja-JP" sz="1400" dirty="0" smtClean="0"/>
              <a:t>Copyright © 2017 </a:t>
            </a:r>
            <a:r>
              <a:rPr kumimoji="1" lang="en-US" altLang="ja-JP" sz="1400" dirty="0" err="1" smtClean="0"/>
              <a:t>Takehisa</a:t>
            </a:r>
            <a:r>
              <a:rPr kumimoji="1" lang="en-US" altLang="ja-JP" sz="1400" dirty="0" smtClean="0"/>
              <a:t> Todo All Rights Reserved</a:t>
            </a:r>
            <a:endParaRPr kumimoji="1" lang="ja-JP" altLang="en-US" sz="1400" dirty="0"/>
          </a:p>
        </p:txBody>
      </p:sp>
    </p:spTree>
    <p:extLst>
      <p:ext uri="{BB962C8B-B14F-4D97-AF65-F5344CB8AC3E}">
        <p14:creationId xmlns:p14="http://schemas.microsoft.com/office/powerpoint/2010/main" val="3959085679"/>
      </p:ext>
    </p:extLst>
  </p:cSld>
  <p:clrMapOvr>
    <a:masterClrMapping/>
  </p:clrMapOvr>
  <mc:AlternateContent xmlns:mc="http://schemas.openxmlformats.org/markup-compatibility/2006" xmlns:p14="http://schemas.microsoft.com/office/powerpoint/2010/main">
    <mc:Choice Requires="p14">
      <p:transition spd="slow" p14:dur="2000" advTm="34910"/>
    </mc:Choice>
    <mc:Fallback xmlns="">
      <p:transition spd="slow" advTm="3491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5642" y="1540042"/>
            <a:ext cx="10635916" cy="3770263"/>
          </a:xfrm>
          <a:prstGeom prst="rect">
            <a:avLst/>
          </a:prstGeom>
          <a:noFill/>
        </p:spPr>
        <p:txBody>
          <a:bodyPr wrap="square" rtlCol="0">
            <a:spAutoFit/>
          </a:bodyPr>
          <a:lstStyle/>
          <a:p>
            <a:r>
              <a:rPr lang="ja-JP" altLang="en-US" sz="23900" dirty="0" smtClean="0"/>
              <a:t>３０日分</a:t>
            </a:r>
            <a:endParaRPr kumimoji="1" lang="ja-JP" altLang="en-US" sz="2000" dirty="0"/>
          </a:p>
        </p:txBody>
      </p:sp>
    </p:spTree>
    <p:extLst>
      <p:ext uri="{BB962C8B-B14F-4D97-AF65-F5344CB8AC3E}">
        <p14:creationId xmlns:p14="http://schemas.microsoft.com/office/powerpoint/2010/main" val="29783576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8035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smtClean="0"/>
              <a:t>残業代</a:t>
            </a:r>
            <a:endParaRPr kumimoji="1" lang="ja-JP" altLang="en-US" sz="23900" dirty="0"/>
          </a:p>
        </p:txBody>
      </p:sp>
    </p:spTree>
    <p:extLst>
      <p:ext uri="{BB962C8B-B14F-4D97-AF65-F5344CB8AC3E}">
        <p14:creationId xmlns:p14="http://schemas.microsoft.com/office/powerpoint/2010/main" val="40206401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39378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09627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smtClean="0"/>
              <a:t>募集費用</a:t>
            </a:r>
            <a:r>
              <a:rPr kumimoji="1" lang="en-US" altLang="ja-JP" sz="19900" dirty="0" smtClean="0"/>
              <a:t/>
            </a:r>
            <a:br>
              <a:rPr kumimoji="1" lang="en-US" altLang="ja-JP" sz="19900" dirty="0" smtClean="0"/>
            </a:br>
            <a:r>
              <a:rPr lang="ja-JP" altLang="en-US" sz="19900" dirty="0" smtClean="0"/>
              <a:t>求人</a:t>
            </a:r>
            <a:r>
              <a:rPr lang="ja-JP" altLang="en-US" sz="19900" dirty="0"/>
              <a:t>広告</a:t>
            </a:r>
            <a:endParaRPr kumimoji="1" lang="ja-JP" altLang="en-US" sz="23900" dirty="0"/>
          </a:p>
        </p:txBody>
      </p:sp>
    </p:spTree>
    <p:extLst>
      <p:ext uri="{BB962C8B-B14F-4D97-AF65-F5344CB8AC3E}">
        <p14:creationId xmlns:p14="http://schemas.microsoft.com/office/powerpoint/2010/main" val="2847985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7997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7176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smtClean="0"/>
              <a:t>研修代</a:t>
            </a:r>
            <a:r>
              <a:rPr kumimoji="1" lang="en-US" altLang="ja-JP" sz="23900" dirty="0" smtClean="0"/>
              <a:t/>
            </a:r>
            <a:br>
              <a:rPr kumimoji="1" lang="en-US" altLang="ja-JP" sz="23900" dirty="0" smtClean="0"/>
            </a:br>
            <a:r>
              <a:rPr lang="ja-JP" altLang="en-US" sz="23900" dirty="0"/>
              <a:t>教育費</a:t>
            </a:r>
            <a:endParaRPr kumimoji="1" lang="ja-JP" altLang="en-US" sz="23900" dirty="0"/>
          </a:p>
        </p:txBody>
      </p:sp>
    </p:spTree>
    <p:extLst>
      <p:ext uri="{BB962C8B-B14F-4D97-AF65-F5344CB8AC3E}">
        <p14:creationId xmlns:p14="http://schemas.microsoft.com/office/powerpoint/2010/main" val="3195033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59745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25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158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1500" dirty="0" smtClean="0"/>
              <a:t>①残業削減</a:t>
            </a:r>
            <a:r>
              <a:rPr kumimoji="1" lang="en-US" altLang="ja-JP" sz="11500" dirty="0" smtClean="0"/>
              <a:t/>
            </a:r>
            <a:br>
              <a:rPr kumimoji="1" lang="en-US" altLang="ja-JP" sz="11500" dirty="0" smtClean="0"/>
            </a:br>
            <a:r>
              <a:rPr lang="ja-JP" altLang="en-US" sz="11500" dirty="0" smtClean="0"/>
              <a:t>②求人広告費</a:t>
            </a:r>
            <a:r>
              <a:rPr lang="en-US" altLang="ja-JP" sz="11500" dirty="0" smtClean="0"/>
              <a:t/>
            </a:r>
            <a:br>
              <a:rPr lang="en-US" altLang="ja-JP" sz="11500" dirty="0" smtClean="0"/>
            </a:br>
            <a:r>
              <a:rPr lang="ja-JP" altLang="en-US" sz="11500" dirty="0" smtClean="0"/>
              <a:t>③研修費</a:t>
            </a:r>
            <a:endParaRPr kumimoji="1" lang="ja-JP" altLang="en-US" sz="11500" dirty="0"/>
          </a:p>
        </p:txBody>
      </p:sp>
    </p:spTree>
    <p:extLst>
      <p:ext uri="{BB962C8B-B14F-4D97-AF65-F5344CB8AC3E}">
        <p14:creationId xmlns:p14="http://schemas.microsoft.com/office/powerpoint/2010/main" val="4407762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0519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rmAutofit/>
          </a:bodyPr>
          <a:lstStyle/>
          <a:p>
            <a:r>
              <a:rPr lang="ja-JP" altLang="en-US" sz="8800" b="1" dirty="0">
                <a:ln w="3175">
                  <a:noFill/>
                </a:ln>
                <a:latin typeface="+mn-ea"/>
              </a:rPr>
              <a:t>①仕事</a:t>
            </a:r>
            <a:r>
              <a:rPr lang="ja-JP" altLang="en-US" sz="8800" b="1" dirty="0" smtClean="0">
                <a:ln w="3175">
                  <a:noFill/>
                </a:ln>
                <a:latin typeface="+mn-ea"/>
              </a:rPr>
              <a:t>しらべ　</a:t>
            </a:r>
            <a:r>
              <a:rPr lang="en-US" altLang="ja-JP" sz="8800" b="1" dirty="0" smtClean="0">
                <a:ln w="3175">
                  <a:noFill/>
                </a:ln>
                <a:latin typeface="+mn-ea"/>
              </a:rPr>
              <a:t/>
            </a:r>
            <a:br>
              <a:rPr lang="en-US" altLang="ja-JP" sz="8800" b="1" dirty="0" smtClean="0">
                <a:ln w="3175">
                  <a:noFill/>
                </a:ln>
                <a:latin typeface="+mn-ea"/>
              </a:rPr>
            </a:br>
            <a:r>
              <a:rPr lang="ja-JP" altLang="en-US" sz="8800" b="1" dirty="0" smtClean="0">
                <a:ln w="3175">
                  <a:noFill/>
                </a:ln>
                <a:latin typeface="+mn-ea"/>
              </a:rPr>
              <a:t>②業務</a:t>
            </a:r>
            <a:r>
              <a:rPr lang="ja-JP" altLang="en-US" sz="8800" b="1" dirty="0">
                <a:ln w="3175">
                  <a:noFill/>
                </a:ln>
                <a:latin typeface="+mn-ea"/>
              </a:rPr>
              <a:t>実施上</a:t>
            </a:r>
            <a:r>
              <a:rPr lang="ja-JP" altLang="en-US" sz="8800" b="1" dirty="0" smtClean="0">
                <a:ln w="3175">
                  <a:noFill/>
                </a:ln>
                <a:latin typeface="+mn-ea"/>
              </a:rPr>
              <a:t>の</a:t>
            </a:r>
            <a:r>
              <a:rPr lang="en-US" altLang="ja-JP" sz="8800" b="1" dirty="0" smtClean="0">
                <a:ln w="3175">
                  <a:noFill/>
                </a:ln>
                <a:latin typeface="+mn-ea"/>
              </a:rPr>
              <a:t/>
            </a:r>
            <a:br>
              <a:rPr lang="en-US" altLang="ja-JP" sz="8800" b="1" dirty="0" smtClean="0">
                <a:ln w="3175">
                  <a:noFill/>
                </a:ln>
                <a:latin typeface="+mn-ea"/>
              </a:rPr>
            </a:br>
            <a:r>
              <a:rPr lang="ja-JP" altLang="en-US" sz="8800" b="1" dirty="0">
                <a:ln w="3175">
                  <a:noFill/>
                </a:ln>
                <a:latin typeface="+mn-ea"/>
              </a:rPr>
              <a:t>　</a:t>
            </a:r>
            <a:r>
              <a:rPr lang="ja-JP" altLang="en-US" sz="8800" b="1" dirty="0" smtClean="0">
                <a:ln w="3175">
                  <a:noFill/>
                </a:ln>
                <a:latin typeface="+mn-ea"/>
              </a:rPr>
              <a:t>　　コツ</a:t>
            </a:r>
            <a:r>
              <a:rPr lang="ja-JP" altLang="en-US" sz="8800" b="1" dirty="0">
                <a:ln w="3175">
                  <a:noFill/>
                </a:ln>
                <a:latin typeface="+mn-ea"/>
              </a:rPr>
              <a:t>の</a:t>
            </a:r>
            <a:r>
              <a:rPr lang="ja-JP" altLang="en-US" sz="8800" b="1" dirty="0" smtClean="0">
                <a:ln w="3175">
                  <a:noFill/>
                </a:ln>
                <a:latin typeface="+mn-ea"/>
              </a:rPr>
              <a:t>マニュアル化</a:t>
            </a:r>
            <a:r>
              <a:rPr lang="en-US" altLang="ja-JP" sz="8800" b="1" dirty="0" smtClean="0">
                <a:ln w="3175">
                  <a:noFill/>
                </a:ln>
                <a:latin typeface="+mn-ea"/>
              </a:rPr>
              <a:t/>
            </a:r>
            <a:br>
              <a:rPr lang="en-US" altLang="ja-JP" sz="8800" b="1" dirty="0" smtClean="0">
                <a:ln w="3175">
                  <a:noFill/>
                </a:ln>
                <a:latin typeface="+mn-ea"/>
              </a:rPr>
            </a:br>
            <a:r>
              <a:rPr lang="ja-JP" altLang="en-US" sz="8800" b="1" dirty="0" smtClean="0">
                <a:ln w="3175">
                  <a:noFill/>
                </a:ln>
                <a:latin typeface="+mn-ea"/>
              </a:rPr>
              <a:t>③子供参観日</a:t>
            </a:r>
            <a:r>
              <a:rPr lang="en-US" altLang="ja-JP" sz="8800" b="1" dirty="0" smtClean="0">
                <a:ln w="3175">
                  <a:noFill/>
                </a:ln>
                <a:latin typeface="+mn-ea"/>
              </a:rPr>
              <a:t/>
            </a:r>
            <a:br>
              <a:rPr lang="en-US" altLang="ja-JP" sz="8800" b="1" dirty="0" smtClean="0">
                <a:ln w="3175">
                  <a:noFill/>
                </a:ln>
                <a:latin typeface="+mn-ea"/>
              </a:rPr>
            </a:br>
            <a:r>
              <a:rPr lang="ja-JP" altLang="en-US" sz="8800" b="1" dirty="0" smtClean="0">
                <a:ln w="3175">
                  <a:noFill/>
                </a:ln>
                <a:latin typeface="+mn-ea"/>
              </a:rPr>
              <a:t>④ファミリーサービスデー</a:t>
            </a:r>
            <a:r>
              <a:rPr lang="en-US" altLang="ja-JP" sz="4800" b="1" dirty="0" smtClean="0">
                <a:ln w="3175">
                  <a:noFill/>
                </a:ln>
                <a:latin typeface="+mn-ea"/>
              </a:rPr>
              <a:t/>
            </a:r>
            <a:br>
              <a:rPr lang="en-US" altLang="ja-JP" sz="4800" b="1" dirty="0" smtClean="0">
                <a:ln w="3175">
                  <a:noFill/>
                </a:ln>
                <a:latin typeface="+mn-ea"/>
              </a:rPr>
            </a:br>
            <a:endParaRPr kumimoji="1" lang="ja-JP" altLang="en-US" sz="4800" dirty="0"/>
          </a:p>
        </p:txBody>
      </p:sp>
    </p:spTree>
    <p:extLst>
      <p:ext uri="{BB962C8B-B14F-4D97-AF65-F5344CB8AC3E}">
        <p14:creationId xmlns:p14="http://schemas.microsoft.com/office/powerpoint/2010/main" val="8667454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Autofit/>
          </a:bodyPr>
          <a:lstStyle/>
          <a:p>
            <a:r>
              <a:rPr lang="ja-JP" altLang="en-US" sz="8000" b="1" dirty="0">
                <a:ln w="3175">
                  <a:noFill/>
                </a:ln>
                <a:latin typeface="+mn-ea"/>
              </a:rPr>
              <a:t>⑤計画的な年休取得</a:t>
            </a:r>
            <a:r>
              <a:rPr lang="en-US" altLang="ja-JP" sz="8000" b="1" dirty="0">
                <a:ln w="3175">
                  <a:noFill/>
                </a:ln>
                <a:latin typeface="+mn-ea"/>
              </a:rPr>
              <a:t/>
            </a:r>
            <a:br>
              <a:rPr lang="en-US" altLang="ja-JP" sz="8000" b="1" dirty="0">
                <a:ln w="3175">
                  <a:noFill/>
                </a:ln>
                <a:latin typeface="+mn-ea"/>
              </a:rPr>
            </a:br>
            <a:r>
              <a:rPr lang="ja-JP" altLang="en-US" sz="8000" b="1" dirty="0">
                <a:ln w="3175">
                  <a:noFill/>
                </a:ln>
                <a:latin typeface="+mn-ea"/>
              </a:rPr>
              <a:t>⑥男性育児休業</a:t>
            </a:r>
            <a:r>
              <a:rPr lang="en-US" altLang="ja-JP" sz="8000" b="1" dirty="0">
                <a:ln w="3175">
                  <a:noFill/>
                </a:ln>
                <a:latin typeface="+mn-ea"/>
              </a:rPr>
              <a:t/>
            </a:r>
            <a:br>
              <a:rPr lang="en-US" altLang="ja-JP" sz="8000" b="1" dirty="0">
                <a:ln w="3175">
                  <a:noFill/>
                </a:ln>
                <a:latin typeface="+mn-ea"/>
              </a:rPr>
            </a:br>
            <a:r>
              <a:rPr lang="ja-JP" altLang="en-US" sz="8000" b="1" dirty="0">
                <a:ln w="3175">
                  <a:noFill/>
                </a:ln>
                <a:latin typeface="+mn-ea"/>
              </a:rPr>
              <a:t>　　　５日間有給化</a:t>
            </a:r>
            <a:r>
              <a:rPr lang="en-US" altLang="ja-JP" sz="8000" b="1" dirty="0">
                <a:ln w="3175">
                  <a:noFill/>
                </a:ln>
                <a:latin typeface="+mn-ea"/>
              </a:rPr>
              <a:t/>
            </a:r>
            <a:br>
              <a:rPr lang="en-US" altLang="ja-JP" sz="8000" b="1" dirty="0">
                <a:ln w="3175">
                  <a:noFill/>
                </a:ln>
                <a:latin typeface="+mn-ea"/>
              </a:rPr>
            </a:br>
            <a:r>
              <a:rPr lang="ja-JP" altLang="en-US" sz="8000" b="1" dirty="0">
                <a:ln w="3175">
                  <a:noFill/>
                </a:ln>
                <a:latin typeface="+mn-ea"/>
              </a:rPr>
              <a:t>⑦ 「子育てサポート企業」</a:t>
            </a:r>
            <a:r>
              <a:rPr lang="en-US" altLang="ja-JP" sz="8000" b="1" dirty="0">
                <a:ln w="3175">
                  <a:noFill/>
                </a:ln>
                <a:latin typeface="+mn-ea"/>
              </a:rPr>
              <a:t/>
            </a:r>
            <a:br>
              <a:rPr lang="en-US" altLang="ja-JP" sz="8000" b="1" dirty="0">
                <a:ln w="3175">
                  <a:noFill/>
                </a:ln>
                <a:latin typeface="+mn-ea"/>
              </a:rPr>
            </a:br>
            <a:r>
              <a:rPr lang="ja-JP" altLang="en-US" sz="8000" b="1" dirty="0">
                <a:ln w="3175">
                  <a:noFill/>
                </a:ln>
                <a:latin typeface="+mn-ea"/>
              </a:rPr>
              <a:t>　　　認定</a:t>
            </a:r>
            <a:r>
              <a:rPr lang="en-US" altLang="ja-JP" sz="8000" b="1" dirty="0">
                <a:ln w="3175">
                  <a:noFill/>
                </a:ln>
                <a:latin typeface="+mn-ea"/>
              </a:rPr>
              <a:t>(</a:t>
            </a:r>
            <a:r>
              <a:rPr lang="ja-JP" altLang="en-US" sz="8000" b="1" dirty="0" err="1">
                <a:ln w="3175">
                  <a:noFill/>
                </a:ln>
                <a:latin typeface="+mn-ea"/>
              </a:rPr>
              <a:t>くるみん</a:t>
            </a:r>
            <a:r>
              <a:rPr lang="ja-JP" altLang="en-US" sz="8000" b="1" dirty="0">
                <a:ln w="3175">
                  <a:noFill/>
                </a:ln>
                <a:latin typeface="+mn-ea"/>
              </a:rPr>
              <a:t>認定）</a:t>
            </a:r>
            <a:endParaRPr kumimoji="1" lang="ja-JP" altLang="en-US" sz="8000" dirty="0"/>
          </a:p>
        </p:txBody>
      </p:sp>
    </p:spTree>
    <p:extLst>
      <p:ext uri="{BB962C8B-B14F-4D97-AF65-F5344CB8AC3E}">
        <p14:creationId xmlns:p14="http://schemas.microsoft.com/office/powerpoint/2010/main" val="41731398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0455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48175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34400" dirty="0" smtClean="0"/>
              <a:t>取材</a:t>
            </a:r>
            <a:endParaRPr kumimoji="1" lang="ja-JP" altLang="en-US" sz="23900" dirty="0"/>
          </a:p>
        </p:txBody>
      </p:sp>
    </p:spTree>
    <p:extLst>
      <p:ext uri="{BB962C8B-B14F-4D97-AF65-F5344CB8AC3E}">
        <p14:creationId xmlns:p14="http://schemas.microsoft.com/office/powerpoint/2010/main" val="16861034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smtClean="0"/>
              <a:t>定着率</a:t>
            </a:r>
            <a:endParaRPr kumimoji="1" lang="ja-JP" altLang="en-US" sz="23900" dirty="0"/>
          </a:p>
        </p:txBody>
      </p:sp>
    </p:spTree>
    <p:extLst>
      <p:ext uri="{BB962C8B-B14F-4D97-AF65-F5344CB8AC3E}">
        <p14:creationId xmlns:p14="http://schemas.microsoft.com/office/powerpoint/2010/main" val="27848847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lang="ja-JP" altLang="en-US" sz="23900" dirty="0" smtClean="0"/>
              <a:t>復</a:t>
            </a:r>
            <a:r>
              <a:rPr kumimoji="1" lang="ja-JP" altLang="en-US" sz="23900" dirty="0" smtClean="0"/>
              <a:t>職増</a:t>
            </a:r>
            <a:endParaRPr kumimoji="1" lang="ja-JP" altLang="en-US" sz="23900" dirty="0"/>
          </a:p>
        </p:txBody>
      </p:sp>
    </p:spTree>
    <p:extLst>
      <p:ext uri="{BB962C8B-B14F-4D97-AF65-F5344CB8AC3E}">
        <p14:creationId xmlns:p14="http://schemas.microsoft.com/office/powerpoint/2010/main" val="3548553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smtClean="0"/>
              <a:t>残業削減</a:t>
            </a:r>
            <a:endParaRPr kumimoji="1" lang="ja-JP" altLang="en-US" sz="19900" dirty="0"/>
          </a:p>
        </p:txBody>
      </p:sp>
    </p:spTree>
    <p:extLst>
      <p:ext uri="{BB962C8B-B14F-4D97-AF65-F5344CB8AC3E}">
        <p14:creationId xmlns:p14="http://schemas.microsoft.com/office/powerpoint/2010/main" val="374734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39946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1140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6035675"/>
          </a:xfrm>
        </p:spPr>
        <p:txBody>
          <a:bodyPr>
            <a:noAutofit/>
          </a:bodyPr>
          <a:lstStyle/>
          <a:p>
            <a:r>
              <a:rPr kumimoji="1" lang="ja-JP" altLang="en-US" sz="16600" dirty="0" smtClean="0"/>
              <a:t>融資</a:t>
            </a:r>
            <a:r>
              <a:rPr kumimoji="1" lang="en-US" altLang="ja-JP" sz="16600" dirty="0" smtClean="0"/>
              <a:t/>
            </a:r>
            <a:br>
              <a:rPr kumimoji="1" lang="en-US" altLang="ja-JP" sz="16600" dirty="0" smtClean="0"/>
            </a:br>
            <a:r>
              <a:rPr lang="ja-JP" altLang="en-US" sz="16600" dirty="0"/>
              <a:t>補助</a:t>
            </a:r>
            <a:r>
              <a:rPr lang="ja-JP" altLang="en-US" sz="16600" dirty="0" smtClean="0"/>
              <a:t>金</a:t>
            </a:r>
            <a:r>
              <a:rPr lang="en-US" altLang="ja-JP" sz="16600" dirty="0"/>
              <a:t/>
            </a:r>
            <a:br>
              <a:rPr lang="en-US" altLang="ja-JP" sz="16600" dirty="0"/>
            </a:br>
            <a:r>
              <a:rPr lang="ja-JP" altLang="en-US" sz="16600" dirty="0" smtClean="0"/>
              <a:t>助成金</a:t>
            </a:r>
            <a:endParaRPr kumimoji="1" lang="ja-JP" altLang="en-US" sz="34400" dirty="0"/>
          </a:p>
        </p:txBody>
      </p:sp>
    </p:spTree>
    <p:extLst>
      <p:ext uri="{BB962C8B-B14F-4D97-AF65-F5344CB8AC3E}">
        <p14:creationId xmlns:p14="http://schemas.microsoft.com/office/powerpoint/2010/main" val="41821867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5503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63880" y="365125"/>
            <a:ext cx="10789920" cy="5761355"/>
          </a:xfrm>
        </p:spPr>
        <p:txBody>
          <a:bodyPr>
            <a:normAutofit/>
          </a:bodyPr>
          <a:lstStyle/>
          <a:p>
            <a:r>
              <a:rPr kumimoji="1" lang="ja-JP" altLang="en-US" sz="8000" dirty="0" smtClean="0"/>
              <a:t>継続的に，お得な情報を提供していると，発言力が上がり，難しい提案でも，聞いてもらえるようになる。⇒</a:t>
            </a:r>
            <a:r>
              <a:rPr kumimoji="1" lang="ja-JP" altLang="en-US" sz="8000" dirty="0" smtClean="0">
                <a:solidFill>
                  <a:srgbClr val="FF0000"/>
                </a:solidFill>
              </a:rPr>
              <a:t>情報発信活動</a:t>
            </a:r>
            <a:endParaRPr kumimoji="1" lang="ja-JP" altLang="en-US" sz="8000" dirty="0">
              <a:solidFill>
                <a:srgbClr val="FF0000"/>
              </a:solidFill>
            </a:endParaRPr>
          </a:p>
        </p:txBody>
      </p:sp>
      <p:sp>
        <p:nvSpPr>
          <p:cNvPr id="2" name="フッター プレースホルダー 1"/>
          <p:cNvSpPr>
            <a:spLocks noGrp="1"/>
          </p:cNvSpPr>
          <p:nvPr>
            <p:ph type="ftr" sz="quarter" idx="11"/>
          </p:nvPr>
        </p:nvSpPr>
        <p:spPr/>
        <p:txBody>
          <a:bodyPr/>
          <a:lstStyle/>
          <a:p>
            <a:r>
              <a:rPr kumimoji="1" lang="en-US" altLang="ja-JP" dirty="0" smtClean="0"/>
              <a:t>Copyright © 2017 </a:t>
            </a:r>
            <a:r>
              <a:rPr kumimoji="1" lang="en-US" altLang="ja-JP" dirty="0" err="1" smtClean="0"/>
              <a:t>Takehisa</a:t>
            </a:r>
            <a:r>
              <a:rPr kumimoji="1" lang="en-US" altLang="ja-JP" dirty="0" smtClean="0"/>
              <a:t> Todo All Rights Reserved</a:t>
            </a:r>
            <a:endParaRPr kumimoji="1" lang="ja-JP" altLang="en-US" dirty="0"/>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123</a:t>
            </a:fld>
            <a:endParaRPr kumimoji="1" lang="ja-JP" altLang="en-US"/>
          </a:p>
        </p:txBody>
      </p:sp>
    </p:spTree>
    <p:extLst>
      <p:ext uri="{BB962C8B-B14F-4D97-AF65-F5344CB8AC3E}">
        <p14:creationId xmlns:p14="http://schemas.microsoft.com/office/powerpoint/2010/main" val="32088319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Autofit/>
          </a:bodyPr>
          <a:lstStyle/>
          <a:p>
            <a:r>
              <a:rPr lang="ja-JP" altLang="en-US" sz="11500" dirty="0" smtClean="0"/>
              <a:t>予防がコストも</a:t>
            </a:r>
            <a:r>
              <a:rPr lang="en-US" altLang="ja-JP" sz="11500" dirty="0" smtClean="0"/>
              <a:t/>
            </a:r>
            <a:br>
              <a:rPr lang="en-US" altLang="ja-JP" sz="11500" dirty="0" smtClean="0"/>
            </a:br>
            <a:r>
              <a:rPr lang="ja-JP" altLang="en-US" sz="11500" dirty="0"/>
              <a:t>　</a:t>
            </a:r>
            <a:r>
              <a:rPr lang="ja-JP" altLang="en-US" sz="11500" dirty="0" smtClean="0"/>
              <a:t>　　効果も最良</a:t>
            </a:r>
            <a:r>
              <a:rPr lang="en-US" altLang="ja-JP" sz="11500" dirty="0" smtClean="0"/>
              <a:t/>
            </a:r>
            <a:br>
              <a:rPr lang="en-US" altLang="ja-JP" sz="11500" dirty="0" smtClean="0"/>
            </a:br>
            <a:r>
              <a:rPr lang="ja-JP" altLang="en-US" sz="11500" dirty="0" smtClean="0"/>
              <a:t>コンサルタント</a:t>
            </a:r>
            <a:r>
              <a:rPr lang="en-US" altLang="ja-JP" sz="11500" dirty="0" smtClean="0"/>
              <a:t/>
            </a:r>
            <a:br>
              <a:rPr lang="en-US" altLang="ja-JP" sz="11500" dirty="0" smtClean="0"/>
            </a:br>
            <a:r>
              <a:rPr lang="ja-JP" altLang="en-US" sz="11500" dirty="0"/>
              <a:t>　</a:t>
            </a:r>
            <a:r>
              <a:rPr lang="ja-JP" altLang="en-US" sz="11500" dirty="0" smtClean="0"/>
              <a:t>　　　　の強み</a:t>
            </a:r>
            <a:endParaRPr kumimoji="1" lang="ja-JP" altLang="en-US" sz="11500" dirty="0"/>
          </a:p>
        </p:txBody>
      </p:sp>
      <p:sp>
        <p:nvSpPr>
          <p:cNvPr id="3" name="フッター プレースホルダー 2"/>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124</a:t>
            </a:fld>
            <a:endParaRPr kumimoji="1" lang="ja-JP" altLang="en-US"/>
          </a:p>
        </p:txBody>
      </p:sp>
    </p:spTree>
    <p:extLst>
      <p:ext uri="{BB962C8B-B14F-4D97-AF65-F5344CB8AC3E}">
        <p14:creationId xmlns:p14="http://schemas.microsoft.com/office/powerpoint/2010/main" val="2899696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125</a:t>
            </a:fld>
            <a:endParaRPr kumimoji="1" lang="ja-JP" altLang="en-US"/>
          </a:p>
        </p:txBody>
      </p:sp>
      <p:sp>
        <p:nvSpPr>
          <p:cNvPr id="4" name="テキスト ボックス 3"/>
          <p:cNvSpPr txBox="1"/>
          <p:nvPr/>
        </p:nvSpPr>
        <p:spPr>
          <a:xfrm>
            <a:off x="375138" y="339969"/>
            <a:ext cx="11500339" cy="5693866"/>
          </a:xfrm>
          <a:prstGeom prst="rect">
            <a:avLst/>
          </a:prstGeom>
          <a:noFill/>
        </p:spPr>
        <p:txBody>
          <a:bodyPr wrap="square" rtlCol="0">
            <a:spAutoFit/>
          </a:bodyPr>
          <a:lstStyle/>
          <a:p>
            <a:pPr algn="ctr"/>
            <a:r>
              <a:rPr lang="ja-JP" altLang="en-US" sz="9600" u="sng" dirty="0" smtClean="0"/>
              <a:t>法　律</a:t>
            </a:r>
            <a:endParaRPr lang="en-US" altLang="ja-JP" sz="9600" u="sng" dirty="0" smtClean="0"/>
          </a:p>
          <a:p>
            <a:r>
              <a:rPr lang="ja-JP" altLang="en-US" sz="5400" dirty="0" smtClean="0"/>
              <a:t>○知らなかっただけで大変な目に遭う</a:t>
            </a:r>
            <a:endParaRPr lang="en-US" altLang="ja-JP" sz="5400" dirty="0" smtClean="0"/>
          </a:p>
          <a:p>
            <a:r>
              <a:rPr lang="ja-JP" altLang="en-US" sz="5400" dirty="0" smtClean="0"/>
              <a:t>○知っているだけで得をする</a:t>
            </a:r>
            <a:endParaRPr lang="en-US" altLang="ja-JP" sz="5400" dirty="0" smtClean="0"/>
          </a:p>
          <a:p>
            <a:r>
              <a:rPr kumimoji="1" lang="ja-JP" altLang="en-US" sz="8000" dirty="0" smtClean="0">
                <a:solidFill>
                  <a:srgbClr val="FF0000"/>
                </a:solidFill>
              </a:rPr>
              <a:t>⇒経営者に伝えてあげるだけで，喜ばれる</a:t>
            </a:r>
            <a:endParaRPr kumimoji="1" lang="en-US" altLang="ja-JP" sz="8000" dirty="0">
              <a:solidFill>
                <a:srgbClr val="FF0000"/>
              </a:solidFill>
            </a:endParaRPr>
          </a:p>
        </p:txBody>
      </p:sp>
    </p:spTree>
    <p:extLst>
      <p:ext uri="{BB962C8B-B14F-4D97-AF65-F5344CB8AC3E}">
        <p14:creationId xmlns:p14="http://schemas.microsoft.com/office/powerpoint/2010/main" val="7994794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04800"/>
            <a:ext cx="10515600" cy="5872163"/>
          </a:xfrm>
        </p:spPr>
        <p:txBody>
          <a:bodyPr>
            <a:noAutofit/>
          </a:bodyPr>
          <a:lstStyle/>
          <a:p>
            <a:pPr marL="0" indent="0">
              <a:buNone/>
            </a:pPr>
            <a:r>
              <a:rPr kumimoji="1" lang="ja-JP" altLang="en-US" sz="11500" b="1" dirty="0" smtClean="0"/>
              <a:t>ご清聴</a:t>
            </a:r>
            <a:endParaRPr kumimoji="1" lang="en-US" altLang="ja-JP" sz="11500" b="1" dirty="0" smtClean="0"/>
          </a:p>
          <a:p>
            <a:pPr marL="0" indent="0">
              <a:buNone/>
            </a:pPr>
            <a:r>
              <a:rPr kumimoji="1" lang="ja-JP" altLang="en-US" sz="11500" b="1" dirty="0" smtClean="0"/>
              <a:t>　ありがとう</a:t>
            </a:r>
            <a:endParaRPr kumimoji="1" lang="en-US" altLang="ja-JP" sz="11500" b="1" dirty="0" smtClean="0"/>
          </a:p>
          <a:p>
            <a:pPr marL="0" indent="0">
              <a:buNone/>
            </a:pPr>
            <a:r>
              <a:rPr kumimoji="1" lang="ja-JP" altLang="en-US" sz="11500" b="1" dirty="0" smtClean="0"/>
              <a:t>　　ございました</a:t>
            </a:r>
            <a:endParaRPr kumimoji="1" lang="ja-JP" altLang="en-US" sz="11500" b="1"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126</a:t>
            </a:fld>
            <a:endParaRPr kumimoji="1" lang="ja-JP" altLang="en-US"/>
          </a:p>
        </p:txBody>
      </p:sp>
    </p:spTree>
    <p:extLst>
      <p:ext uri="{BB962C8B-B14F-4D97-AF65-F5344CB8AC3E}">
        <p14:creationId xmlns:p14="http://schemas.microsoft.com/office/powerpoint/2010/main" val="231771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96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50124" y="105509"/>
            <a:ext cx="7174522" cy="6635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3048000" y="257908"/>
            <a:ext cx="5873262" cy="3154710"/>
          </a:xfrm>
          <a:prstGeom prst="rect">
            <a:avLst/>
          </a:prstGeom>
          <a:noFill/>
        </p:spPr>
        <p:txBody>
          <a:bodyPr wrap="square" rtlCol="0">
            <a:spAutoFit/>
          </a:bodyPr>
          <a:lstStyle/>
          <a:p>
            <a:r>
              <a:rPr lang="ja-JP" altLang="en-US" sz="19900" dirty="0"/>
              <a:t>訴状</a:t>
            </a:r>
          </a:p>
        </p:txBody>
      </p:sp>
      <p:sp>
        <p:nvSpPr>
          <p:cNvPr id="2" name="タイトル 1"/>
          <p:cNvSpPr>
            <a:spLocks noGrp="1"/>
          </p:cNvSpPr>
          <p:nvPr>
            <p:ph type="title"/>
          </p:nvPr>
        </p:nvSpPr>
        <p:spPr/>
        <p:txBody>
          <a:bodyPr/>
          <a:lstStyle/>
          <a:p>
            <a:endParaRPr kumimoji="1" lang="ja-JP" altLang="en-US"/>
          </a:p>
        </p:txBody>
      </p:sp>
      <p:sp>
        <p:nvSpPr>
          <p:cNvPr id="5" name="縦書きテキスト プレースホルダー 4"/>
          <p:cNvSpPr>
            <a:spLocks noGrp="1"/>
          </p:cNvSpPr>
          <p:nvPr>
            <p:ph type="body" orient="vert" idx="1"/>
          </p:nvPr>
        </p:nvSpPr>
        <p:spPr/>
        <p:txBody>
          <a:bodyPr/>
          <a:lstStyle/>
          <a:p>
            <a:endParaRPr kumimoji="1" lang="ja-JP" altLang="en-US"/>
          </a:p>
        </p:txBody>
      </p:sp>
    </p:spTree>
    <p:extLst>
      <p:ext uri="{BB962C8B-B14F-4D97-AF65-F5344CB8AC3E}">
        <p14:creationId xmlns:p14="http://schemas.microsoft.com/office/powerpoint/2010/main" val="410456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5642" y="1540042"/>
            <a:ext cx="10635916" cy="3154710"/>
          </a:xfrm>
          <a:prstGeom prst="rect">
            <a:avLst/>
          </a:prstGeom>
          <a:noFill/>
        </p:spPr>
        <p:txBody>
          <a:bodyPr wrap="square" rtlCol="0">
            <a:spAutoFit/>
          </a:bodyPr>
          <a:lstStyle/>
          <a:p>
            <a:r>
              <a:rPr kumimoji="1" lang="ja-JP" altLang="en-US" sz="19900" dirty="0" smtClean="0"/>
              <a:t>不当解雇</a:t>
            </a:r>
            <a:endParaRPr kumimoji="1" lang="ja-JP" altLang="en-US" dirty="0"/>
          </a:p>
        </p:txBody>
      </p:sp>
    </p:spTree>
    <p:extLst>
      <p:ext uri="{BB962C8B-B14F-4D97-AF65-F5344CB8AC3E}">
        <p14:creationId xmlns:p14="http://schemas.microsoft.com/office/powerpoint/2010/main" val="328909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202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4643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8168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967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40676" y="87923"/>
            <a:ext cx="1312986" cy="5509200"/>
          </a:xfrm>
          <a:prstGeom prst="rect">
            <a:avLst/>
          </a:prstGeom>
          <a:noFill/>
        </p:spPr>
        <p:txBody>
          <a:bodyPr wrap="square" rtlCol="0">
            <a:spAutoFit/>
          </a:bodyPr>
          <a:lstStyle/>
          <a:p>
            <a:r>
              <a:rPr lang="ja-JP" altLang="en-US" sz="8800" b="1" dirty="0" smtClean="0"/>
              <a:t>食品卸売</a:t>
            </a:r>
            <a:endParaRPr kumimoji="1" lang="ja-JP" altLang="en-US" sz="88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smtClean="0"/>
              <a:t>Ａ</a:t>
            </a:r>
            <a:endParaRPr kumimoji="1" lang="en-US" altLang="ja-JP" sz="11500" dirty="0" smtClean="0"/>
          </a:p>
          <a:p>
            <a:r>
              <a:rPr kumimoji="1" lang="ja-JP" altLang="en-US" sz="11500" dirty="0" smtClean="0"/>
              <a:t>君</a:t>
            </a:r>
            <a:endParaRPr kumimoji="1" lang="ja-JP" altLang="en-US" sz="11500" dirty="0"/>
          </a:p>
        </p:txBody>
      </p:sp>
    </p:spTree>
    <p:extLst>
      <p:ext uri="{BB962C8B-B14F-4D97-AF65-F5344CB8AC3E}">
        <p14:creationId xmlns:p14="http://schemas.microsoft.com/office/powerpoint/2010/main" val="2899769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9655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3867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不当解雇問題　　</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endParaRPr lang="en-US" altLang="ja-JP" sz="4000" dirty="0" smtClean="0"/>
          </a:p>
          <a:p>
            <a:pPr marL="0" indent="0">
              <a:buNone/>
            </a:pPr>
            <a:endParaRPr lang="en-US" altLang="ja-JP" sz="4000" dirty="0"/>
          </a:p>
          <a:p>
            <a:pPr marL="0" indent="0">
              <a:buNone/>
            </a:pPr>
            <a:r>
              <a:rPr lang="ja-JP" altLang="en-US" sz="4000" dirty="0" smtClean="0"/>
              <a:t>　</a:t>
            </a:r>
            <a:r>
              <a:rPr lang="ja-JP" altLang="en-US" sz="8000" dirty="0"/>
              <a:t>　</a:t>
            </a:r>
            <a:r>
              <a:rPr lang="ja-JP" altLang="en-US" sz="8000" dirty="0" smtClean="0"/>
              <a:t>　解雇紛争の流れ</a:t>
            </a:r>
            <a:endParaRPr kumimoji="1" lang="ja-JP" altLang="en-US" sz="80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2483722451"/>
      </p:ext>
    </p:extLst>
  </p:cSld>
  <p:clrMapOvr>
    <a:masterClrMapping/>
  </p:clrMapOvr>
  <mc:AlternateContent xmlns:mc="http://schemas.openxmlformats.org/markup-compatibility/2006" xmlns:p14="http://schemas.microsoft.com/office/powerpoint/2010/main">
    <mc:Choice Requires="p14">
      <p:transition spd="slow" p14:dur="2000" advTm="463"/>
    </mc:Choice>
    <mc:Fallback xmlns="">
      <p:transition spd="slow" advTm="46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紛争の発生</a:t>
            </a:r>
            <a:endParaRPr kumimoji="1" lang="ja-JP" altLang="en-US" dirty="0"/>
          </a:p>
        </p:txBody>
      </p:sp>
      <p:graphicFrame>
        <p:nvGraphicFramePr>
          <p:cNvPr id="4" name="コンテンツ プレースホルダー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1217704302"/>
      </p:ext>
    </p:extLst>
  </p:cSld>
  <p:clrMapOvr>
    <a:masterClrMapping/>
  </p:clrMapOvr>
  <mc:AlternateContent xmlns:mc="http://schemas.openxmlformats.org/markup-compatibility/2006" xmlns:p14="http://schemas.microsoft.com/office/powerpoint/2010/main">
    <mc:Choice Requires="p14">
      <p:transition spd="slow" p14:dur="2000" advTm="162062"/>
    </mc:Choice>
    <mc:Fallback xmlns="">
      <p:transition spd="slow" advTm="16206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使用者の判断による分岐点</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91892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24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587152817"/>
      </p:ext>
    </p:extLst>
  </p:cSld>
  <p:clrMapOvr>
    <a:masterClrMapping/>
  </p:clrMapOvr>
  <mc:AlternateContent xmlns:mc="http://schemas.openxmlformats.org/markup-compatibility/2006" xmlns:p14="http://schemas.microsoft.com/office/powerpoint/2010/main">
    <mc:Choice Requires="p14">
      <p:transition spd="slow" p14:dur="2000" advTm="138862"/>
    </mc:Choice>
    <mc:Fallback xmlns="">
      <p:transition spd="slow" advTm="13886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訴訟の勝敗による帰結</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85105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25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768549021"/>
      </p:ext>
    </p:extLst>
  </p:cSld>
  <p:clrMapOvr>
    <a:masterClrMapping/>
  </p:clrMapOvr>
  <mc:AlternateContent xmlns:mc="http://schemas.openxmlformats.org/markup-compatibility/2006" xmlns:p14="http://schemas.microsoft.com/office/powerpoint/2010/main">
    <mc:Choice Requires="p14">
      <p:transition spd="slow" p14:dur="2000" advTm="33891"/>
    </mc:Choice>
    <mc:Fallback xmlns="">
      <p:transition spd="slow" advTm="3389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リスクの重大性</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sz="3600" dirty="0"/>
              <a:t>不当解雇と認定された場合，例外はあるものの，復職が認められるうえに，</a:t>
            </a:r>
            <a:r>
              <a:rPr lang="ja-JP" altLang="ja-JP" sz="3600" dirty="0">
                <a:solidFill>
                  <a:srgbClr val="FF0000"/>
                </a:solidFill>
              </a:rPr>
              <a:t>解雇期間中の賃金（バックペイ）</a:t>
            </a:r>
            <a:r>
              <a:rPr lang="ja-JP" altLang="ja-JP" sz="3600" dirty="0"/>
              <a:t>を支払わなければならない。</a:t>
            </a:r>
          </a:p>
          <a:p>
            <a:r>
              <a:rPr lang="ja-JP" altLang="ja-JP" sz="3600" dirty="0" smtClean="0"/>
              <a:t>例えば</a:t>
            </a:r>
            <a:r>
              <a:rPr lang="ja-JP" altLang="ja-JP" sz="3600" dirty="0"/>
              <a:t>，解雇から第一審判決までに一年かかったとして，働いていない従業員に対し，</a:t>
            </a:r>
            <a:r>
              <a:rPr lang="ja-JP" altLang="ja-JP" sz="3600" dirty="0">
                <a:solidFill>
                  <a:srgbClr val="FF0000"/>
                </a:solidFill>
              </a:rPr>
              <a:t>一年分の賃金</a:t>
            </a:r>
            <a:r>
              <a:rPr lang="ja-JP" altLang="ja-JP" sz="3600" dirty="0"/>
              <a:t>を支払わなければならないとなると，中小企業にとっては大きな痛手となる。</a:t>
            </a:r>
          </a:p>
          <a:p>
            <a:r>
              <a:rPr lang="ja-JP" altLang="ja-JP" sz="3600" dirty="0" smtClean="0"/>
              <a:t>（</a:t>
            </a:r>
            <a:r>
              <a:rPr lang="ja-JP" altLang="ja-JP" sz="3600" dirty="0"/>
              <a:t>しかも，不当解雇や未払残業代のリスクは，他の従業員による訴訟リスクを誘発する）</a:t>
            </a:r>
          </a:p>
          <a:p>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2931783095"/>
      </p:ext>
    </p:extLst>
  </p:cSld>
  <p:clrMapOvr>
    <a:masterClrMapping/>
  </p:clrMapOvr>
  <mc:AlternateContent xmlns:mc="http://schemas.openxmlformats.org/markup-compatibility/2006" xmlns:p14="http://schemas.microsoft.com/office/powerpoint/2010/main">
    <mc:Choice Requires="p14">
      <p:transition spd="slow" p14:dur="2000" advTm="84790"/>
    </mc:Choice>
    <mc:Fallback xmlns="">
      <p:transition spd="slow" advTm="84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解雇の前提知識</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4400" dirty="0"/>
              <a:t>　</a:t>
            </a:r>
            <a:r>
              <a:rPr lang="ja-JP" altLang="ja-JP" sz="4400" dirty="0"/>
              <a:t>　解雇：使用者による労働契約の</a:t>
            </a:r>
            <a:r>
              <a:rPr lang="ja-JP" altLang="ja-JP" sz="4400" dirty="0" smtClean="0"/>
              <a:t>解約</a:t>
            </a:r>
            <a:endParaRPr lang="en-US" altLang="ja-JP" sz="4400" dirty="0" smtClean="0"/>
          </a:p>
          <a:p>
            <a:pPr marL="0" indent="0">
              <a:buNone/>
            </a:pPr>
            <a:r>
              <a:rPr lang="en-US" altLang="ja-JP" sz="4400" dirty="0"/>
              <a:t> </a:t>
            </a:r>
            <a:r>
              <a:rPr lang="en-US" altLang="ja-JP" sz="4400" dirty="0" smtClean="0"/>
              <a:t>          </a:t>
            </a:r>
            <a:r>
              <a:rPr lang="ja-JP" altLang="ja-JP" sz="4400" dirty="0" smtClean="0"/>
              <a:t>→</a:t>
            </a:r>
            <a:r>
              <a:rPr lang="ja-JP" altLang="ja-JP" sz="4400" dirty="0"/>
              <a:t>法律上の制限がある</a:t>
            </a:r>
          </a:p>
          <a:p>
            <a:pPr marL="0" indent="0">
              <a:buNone/>
            </a:pPr>
            <a:r>
              <a:rPr lang="en-US" altLang="ja-JP" sz="4400" dirty="0" smtClean="0"/>
              <a:t> </a:t>
            </a:r>
            <a:r>
              <a:rPr lang="ja-JP" altLang="ja-JP" sz="4400" dirty="0" smtClean="0"/>
              <a:t>労働</a:t>
            </a:r>
            <a:r>
              <a:rPr lang="ja-JP" altLang="ja-JP" sz="4400" dirty="0"/>
              <a:t>契約法</a:t>
            </a:r>
            <a:r>
              <a:rPr lang="ja-JP" altLang="ja-JP" sz="4400" dirty="0" smtClean="0"/>
              <a:t>１６条</a:t>
            </a:r>
            <a:endParaRPr lang="en-US" altLang="ja-JP" sz="4400" dirty="0" smtClean="0"/>
          </a:p>
          <a:p>
            <a:pPr marL="0" indent="0">
              <a:buNone/>
            </a:pPr>
            <a:r>
              <a:rPr lang="ja-JP" altLang="en-US" sz="4400" dirty="0" smtClean="0"/>
              <a:t>　</a:t>
            </a:r>
            <a:r>
              <a:rPr lang="ja-JP" altLang="ja-JP" sz="4400" dirty="0" smtClean="0"/>
              <a:t>「</a:t>
            </a:r>
            <a:r>
              <a:rPr lang="ja-JP" altLang="ja-JP" sz="4400" dirty="0"/>
              <a:t>解雇は、</a:t>
            </a:r>
            <a:r>
              <a:rPr lang="ja-JP" altLang="ja-JP" sz="4400" u="sng" dirty="0"/>
              <a:t>客観的に合理的な理由</a:t>
            </a:r>
            <a:r>
              <a:rPr lang="ja-JP" altLang="ja-JP" sz="4400" dirty="0"/>
              <a:t>を欠き、</a:t>
            </a:r>
            <a:r>
              <a:rPr lang="ja-JP" altLang="ja-JP" sz="4400" u="sng" dirty="0"/>
              <a:t>社会通念上相当</a:t>
            </a:r>
            <a:r>
              <a:rPr lang="ja-JP" altLang="ja-JP" sz="4400" dirty="0"/>
              <a:t>で</a:t>
            </a:r>
            <a:r>
              <a:rPr lang="ja-JP" altLang="ja-JP" sz="4400" dirty="0" smtClean="0"/>
              <a:t>あると</a:t>
            </a:r>
            <a:r>
              <a:rPr lang="ja-JP" altLang="ja-JP" sz="4400" dirty="0"/>
              <a:t>認められない場合は、その権利を濫用したものとして、無効とする。」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2842611264"/>
      </p:ext>
    </p:extLst>
  </p:cSld>
  <p:clrMapOvr>
    <a:masterClrMapping/>
  </p:clrMapOvr>
  <mc:AlternateContent xmlns:mc="http://schemas.openxmlformats.org/markup-compatibility/2006" xmlns:p14="http://schemas.microsoft.com/office/powerpoint/2010/main">
    <mc:Choice Requires="p14">
      <p:transition spd="slow" p14:dur="2000" advTm="59710"/>
    </mc:Choice>
    <mc:Fallback xmlns="">
      <p:transition spd="slow" advTm="5971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61000" y="87923"/>
            <a:ext cx="1292662" cy="6740307"/>
          </a:xfrm>
          <a:prstGeom prst="rect">
            <a:avLst/>
          </a:prstGeom>
          <a:noFill/>
        </p:spPr>
        <p:txBody>
          <a:bodyPr vert="eaVert" wrap="square" rtlCol="0">
            <a:spAutoFit/>
          </a:bodyPr>
          <a:lstStyle/>
          <a:p>
            <a:r>
              <a:rPr lang="ja-JP" altLang="en-US" sz="7200" b="1" dirty="0" smtClean="0"/>
              <a:t>ソフトウェア制作</a:t>
            </a:r>
            <a:endParaRPr kumimoji="1" lang="ja-JP" altLang="en-US" sz="72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smtClean="0"/>
              <a:t> Ａ</a:t>
            </a:r>
            <a:endParaRPr kumimoji="1" lang="en-US" altLang="ja-JP" sz="11500" dirty="0" smtClean="0"/>
          </a:p>
          <a:p>
            <a:r>
              <a:rPr kumimoji="1" lang="ja-JP" altLang="en-US" sz="11500" dirty="0" smtClean="0"/>
              <a:t>君</a:t>
            </a:r>
            <a:endParaRPr kumimoji="1" lang="ja-JP" altLang="en-US" sz="11500" dirty="0"/>
          </a:p>
        </p:txBody>
      </p:sp>
    </p:spTree>
    <p:extLst>
      <p:ext uri="{BB962C8B-B14F-4D97-AF65-F5344CB8AC3E}">
        <p14:creationId xmlns:p14="http://schemas.microsoft.com/office/powerpoint/2010/main" val="1540972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36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9887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3417826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9435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121629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726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69173"/>
          </a:xfrm>
        </p:spPr>
        <p:txBody>
          <a:bodyPr>
            <a:normAutofit/>
          </a:bodyPr>
          <a:lstStyle/>
          <a:p>
            <a:r>
              <a:rPr kumimoji="1" lang="ja-JP" altLang="en-US" sz="11500" dirty="0" smtClean="0"/>
              <a:t>残業代の代わり</a:t>
            </a:r>
            <a:r>
              <a:rPr kumimoji="1" lang="en-US" altLang="ja-JP" sz="11500" dirty="0" smtClean="0"/>
              <a:t/>
            </a:r>
            <a:br>
              <a:rPr kumimoji="1" lang="en-US" altLang="ja-JP" sz="11500" dirty="0" smtClean="0"/>
            </a:br>
            <a:r>
              <a:rPr lang="ja-JP" altLang="en-US" sz="11500" dirty="0"/>
              <a:t>基</a:t>
            </a:r>
            <a:r>
              <a:rPr lang="ja-JP" altLang="en-US" sz="11500" dirty="0" smtClean="0"/>
              <a:t>本給を</a:t>
            </a:r>
            <a:r>
              <a:rPr lang="ja-JP" altLang="en-US" sz="11500" dirty="0"/>
              <a:t>アップ</a:t>
            </a:r>
            <a:endParaRPr kumimoji="1" lang="ja-JP" altLang="en-US" sz="11500" dirty="0"/>
          </a:p>
        </p:txBody>
      </p:sp>
    </p:spTree>
    <p:extLst>
      <p:ext uri="{BB962C8B-B14F-4D97-AF65-F5344CB8AC3E}">
        <p14:creationId xmlns:p14="http://schemas.microsoft.com/office/powerpoint/2010/main" val="4253222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4894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1492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5935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5256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908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0529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305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29175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1331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135428"/>
          </a:xfrm>
        </p:spPr>
        <p:txBody>
          <a:bodyPr>
            <a:noAutofit/>
          </a:bodyPr>
          <a:lstStyle/>
          <a:p>
            <a:r>
              <a:rPr kumimoji="1" lang="ja-JP" altLang="en-US" sz="13800" dirty="0" smtClean="0"/>
              <a:t>セキュリティ</a:t>
            </a:r>
            <a:r>
              <a:rPr kumimoji="1" lang="en-US" altLang="ja-JP" sz="13800" dirty="0" smtClean="0"/>
              <a:t/>
            </a:r>
            <a:br>
              <a:rPr kumimoji="1" lang="en-US" altLang="ja-JP" sz="13800" dirty="0" smtClean="0"/>
            </a:br>
            <a:r>
              <a:rPr kumimoji="1" lang="ja-JP" altLang="en-US" sz="13800" dirty="0" smtClean="0"/>
              <a:t>　　記録</a:t>
            </a:r>
            <a:endParaRPr kumimoji="1" lang="ja-JP" altLang="en-US" sz="13800" dirty="0"/>
          </a:p>
        </p:txBody>
      </p:sp>
    </p:spTree>
    <p:extLst>
      <p:ext uri="{BB962C8B-B14F-4D97-AF65-F5344CB8AC3E}">
        <p14:creationId xmlns:p14="http://schemas.microsoft.com/office/powerpoint/2010/main" val="3575372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smtClean="0"/>
              <a:t>半年後</a:t>
            </a:r>
            <a:endParaRPr kumimoji="1" lang="ja-JP" altLang="en-US" sz="23900" dirty="0"/>
          </a:p>
        </p:txBody>
      </p:sp>
    </p:spTree>
    <p:extLst>
      <p:ext uri="{BB962C8B-B14F-4D97-AF65-F5344CB8AC3E}">
        <p14:creationId xmlns:p14="http://schemas.microsoft.com/office/powerpoint/2010/main" val="832567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761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608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6837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7050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293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4919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0022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02671"/>
          </a:xfrm>
        </p:spPr>
        <p:txBody>
          <a:bodyPr>
            <a:normAutofit fontScale="90000"/>
          </a:bodyPr>
          <a:lstStyle/>
          <a:p>
            <a:r>
              <a:rPr kumimoji="1" lang="ja-JP" altLang="en-US" sz="19900" dirty="0" smtClean="0"/>
              <a:t>１．２５倍</a:t>
            </a:r>
            <a:r>
              <a:rPr kumimoji="1" lang="en-US" altLang="ja-JP" sz="19900" dirty="0" smtClean="0"/>
              <a:t/>
            </a:r>
            <a:br>
              <a:rPr kumimoji="1" lang="en-US" altLang="ja-JP" sz="19900" dirty="0" smtClean="0"/>
            </a:br>
            <a:r>
              <a:rPr kumimoji="1" lang="ja-JP" altLang="en-US" sz="19900" dirty="0" smtClean="0"/>
              <a:t>１．５倍</a:t>
            </a:r>
            <a:r>
              <a:rPr kumimoji="1" lang="en-US" altLang="ja-JP" dirty="0" smtClean="0"/>
              <a:t/>
            </a:r>
            <a:br>
              <a:rPr kumimoji="1" lang="en-US" altLang="ja-JP" dirty="0" smtClean="0"/>
            </a:br>
            <a:endParaRPr kumimoji="1" lang="ja-JP" altLang="en-US" dirty="0"/>
          </a:p>
        </p:txBody>
      </p:sp>
    </p:spTree>
    <p:extLst>
      <p:ext uri="{BB962C8B-B14F-4D97-AF65-F5344CB8AC3E}">
        <p14:creationId xmlns:p14="http://schemas.microsoft.com/office/powerpoint/2010/main" val="3341985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59475"/>
          </a:xfrm>
        </p:spPr>
        <p:txBody>
          <a:bodyPr>
            <a:normAutofit/>
          </a:bodyPr>
          <a:lstStyle/>
          <a:p>
            <a:r>
              <a:rPr kumimoji="1" lang="ja-JP" altLang="en-US" sz="28700" dirty="0" smtClean="0"/>
              <a:t>メール</a:t>
            </a:r>
            <a:endParaRPr kumimoji="1" lang="ja-JP" altLang="en-US" sz="28700" dirty="0"/>
          </a:p>
        </p:txBody>
      </p:sp>
    </p:spTree>
    <p:extLst>
      <p:ext uri="{BB962C8B-B14F-4D97-AF65-F5344CB8AC3E}">
        <p14:creationId xmlns:p14="http://schemas.microsoft.com/office/powerpoint/2010/main" val="3783595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196096"/>
          </a:xfrm>
        </p:spPr>
        <p:txBody>
          <a:bodyPr>
            <a:normAutofit/>
          </a:bodyPr>
          <a:lstStyle/>
          <a:p>
            <a:r>
              <a:rPr kumimoji="1" lang="ja-JP" altLang="en-US" sz="15300" dirty="0" smtClean="0"/>
              <a:t>セキュリティ　　　</a:t>
            </a:r>
            <a:r>
              <a:rPr kumimoji="1" lang="en-US" altLang="ja-JP" sz="15300" dirty="0" smtClean="0"/>
              <a:t/>
            </a:r>
            <a:br>
              <a:rPr kumimoji="1" lang="en-US" altLang="ja-JP" sz="15300" dirty="0" smtClean="0"/>
            </a:br>
            <a:r>
              <a:rPr lang="ja-JP" altLang="en-US" sz="15300" dirty="0"/>
              <a:t>　</a:t>
            </a:r>
            <a:r>
              <a:rPr lang="ja-JP" altLang="en-US" sz="15300" dirty="0" smtClean="0"/>
              <a:t>　</a:t>
            </a:r>
            <a:r>
              <a:rPr kumimoji="1" lang="ja-JP" altLang="en-US" sz="15300" dirty="0" smtClean="0"/>
              <a:t>記録</a:t>
            </a:r>
            <a:endParaRPr kumimoji="1" lang="ja-JP" altLang="en-US" sz="3600" dirty="0"/>
          </a:p>
        </p:txBody>
      </p:sp>
    </p:spTree>
    <p:extLst>
      <p:ext uri="{BB962C8B-B14F-4D97-AF65-F5344CB8AC3E}">
        <p14:creationId xmlns:p14="http://schemas.microsoft.com/office/powerpoint/2010/main" val="28426358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20435"/>
          </a:xfrm>
        </p:spPr>
        <p:txBody>
          <a:bodyPr>
            <a:normAutofit/>
          </a:bodyPr>
          <a:lstStyle/>
          <a:p>
            <a:r>
              <a:rPr kumimoji="1" lang="ja-JP" altLang="en-US" sz="19900" dirty="0" smtClean="0"/>
              <a:t>パソコン</a:t>
            </a:r>
            <a:r>
              <a:rPr kumimoji="1" lang="en-US" altLang="ja-JP" sz="19900" dirty="0" smtClean="0"/>
              <a:t/>
            </a:r>
            <a:br>
              <a:rPr kumimoji="1" lang="en-US" altLang="ja-JP" sz="19900" dirty="0" smtClean="0"/>
            </a:br>
            <a:r>
              <a:rPr lang="ja-JP" altLang="en-US" sz="19900" dirty="0" smtClean="0"/>
              <a:t>ログ記録</a:t>
            </a:r>
            <a:endParaRPr kumimoji="1" lang="ja-JP" altLang="en-US" sz="19900" dirty="0"/>
          </a:p>
        </p:txBody>
      </p:sp>
    </p:spTree>
    <p:extLst>
      <p:ext uri="{BB962C8B-B14F-4D97-AF65-F5344CB8AC3E}">
        <p14:creationId xmlns:p14="http://schemas.microsoft.com/office/powerpoint/2010/main" val="110831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2613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5"/>
            <a:ext cx="10515600" cy="6085551"/>
          </a:xfrm>
        </p:spPr>
        <p:txBody>
          <a:bodyPr>
            <a:noAutofit/>
          </a:bodyPr>
          <a:lstStyle/>
          <a:p>
            <a:r>
              <a:rPr kumimoji="1" lang="ja-JP" altLang="en-US" sz="34400" dirty="0" smtClean="0"/>
              <a:t>辞表</a:t>
            </a:r>
            <a:endParaRPr kumimoji="1" lang="ja-JP" altLang="en-US" sz="34400" dirty="0"/>
          </a:p>
        </p:txBody>
      </p:sp>
    </p:spTree>
    <p:extLst>
      <p:ext uri="{BB962C8B-B14F-4D97-AF65-F5344CB8AC3E}">
        <p14:creationId xmlns:p14="http://schemas.microsoft.com/office/powerpoint/2010/main" val="737016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729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643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19297"/>
          </a:xfrm>
        </p:spPr>
        <p:txBody>
          <a:bodyPr>
            <a:noAutofit/>
          </a:bodyPr>
          <a:lstStyle/>
          <a:p>
            <a:r>
              <a:rPr kumimoji="1" lang="ja-JP" altLang="en-US" sz="34400" dirty="0" smtClean="0"/>
              <a:t>訴状</a:t>
            </a:r>
            <a:endParaRPr kumimoji="1" lang="ja-JP" altLang="en-US" sz="34400" dirty="0"/>
          </a:p>
        </p:txBody>
      </p:sp>
    </p:spTree>
    <p:extLst>
      <p:ext uri="{BB962C8B-B14F-4D97-AF65-F5344CB8AC3E}">
        <p14:creationId xmlns:p14="http://schemas.microsoft.com/office/powerpoint/2010/main" val="192907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5509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7771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74876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6413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19297"/>
          </a:xfrm>
        </p:spPr>
        <p:txBody>
          <a:bodyPr>
            <a:noAutofit/>
          </a:bodyPr>
          <a:lstStyle/>
          <a:p>
            <a:r>
              <a:rPr kumimoji="1" lang="ja-JP" altLang="en-US" sz="11500" dirty="0" smtClean="0"/>
              <a:t>残業代＜</a:t>
            </a:r>
            <a:r>
              <a:rPr lang="ja-JP" altLang="en-US" sz="11500" dirty="0" smtClean="0"/>
              <a:t>基本給</a:t>
            </a:r>
            <a:endParaRPr kumimoji="1" lang="ja-JP" altLang="en-US" sz="49600" dirty="0"/>
          </a:p>
        </p:txBody>
      </p:sp>
    </p:spTree>
    <p:extLst>
      <p:ext uri="{BB962C8B-B14F-4D97-AF65-F5344CB8AC3E}">
        <p14:creationId xmlns:p14="http://schemas.microsoft.com/office/powerpoint/2010/main" val="2759394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16802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117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1192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r>
              <a:rPr kumimoji="1" lang="ja-JP" altLang="en-US" dirty="0" smtClean="0"/>
              <a:t>　未払残業代問題</a:t>
            </a:r>
            <a:endParaRPr kumimoji="1" lang="ja-JP" altLang="en-US" dirty="0"/>
          </a:p>
        </p:txBody>
      </p:sp>
      <p:sp>
        <p:nvSpPr>
          <p:cNvPr id="3" name="コンテンツ プレースホルダー 2"/>
          <p:cNvSpPr>
            <a:spLocks noGrp="1"/>
          </p:cNvSpPr>
          <p:nvPr>
            <p:ph idx="1"/>
          </p:nvPr>
        </p:nvSpPr>
        <p:spPr>
          <a:xfrm>
            <a:off x="838200" y="1310640"/>
            <a:ext cx="10515600" cy="4866323"/>
          </a:xfrm>
        </p:spPr>
        <p:txBody>
          <a:bodyPr>
            <a:normAutofit fontScale="85000" lnSpcReduction="20000"/>
          </a:bodyPr>
          <a:lstStyle/>
          <a:p>
            <a:pPr marL="0" indent="0">
              <a:buNone/>
            </a:pPr>
            <a:r>
              <a:rPr lang="ja-JP" altLang="ja-JP" sz="4500" dirty="0"/>
              <a:t>　残業代請求の前提知識</a:t>
            </a:r>
          </a:p>
          <a:p>
            <a:pPr marL="0" indent="0">
              <a:buNone/>
            </a:pPr>
            <a:r>
              <a:rPr lang="ja-JP" altLang="en-US" sz="4500" dirty="0" smtClean="0"/>
              <a:t>　　</a:t>
            </a:r>
            <a:r>
              <a:rPr lang="ja-JP" altLang="ja-JP" sz="4500" dirty="0" smtClean="0"/>
              <a:t>基本</a:t>
            </a:r>
            <a:r>
              <a:rPr lang="ja-JP" altLang="ja-JP" sz="4500" dirty="0"/>
              <a:t>原則（労基法３２条～</a:t>
            </a:r>
            <a:r>
              <a:rPr lang="ja-JP" altLang="ja-JP" sz="4500" dirty="0" smtClean="0"/>
              <a:t>）</a:t>
            </a:r>
            <a:endParaRPr lang="en-US" altLang="ja-JP" sz="4500" dirty="0" smtClean="0"/>
          </a:p>
          <a:p>
            <a:pPr marL="0" indent="0">
              <a:buNone/>
            </a:pPr>
            <a:r>
              <a:rPr lang="ja-JP" altLang="en-US" sz="4500" dirty="0"/>
              <a:t>　</a:t>
            </a:r>
            <a:r>
              <a:rPr lang="ja-JP" altLang="en-US" sz="4500" dirty="0" smtClean="0"/>
              <a:t>　</a:t>
            </a:r>
            <a:r>
              <a:rPr lang="ja-JP" altLang="ja-JP" sz="4500" dirty="0" smtClean="0"/>
              <a:t>①</a:t>
            </a:r>
            <a:r>
              <a:rPr lang="ja-JP" altLang="ja-JP" sz="4500" dirty="0"/>
              <a:t>１日８時間労働</a:t>
            </a:r>
          </a:p>
          <a:p>
            <a:pPr marL="0" indent="0">
              <a:buNone/>
            </a:pPr>
            <a:r>
              <a:rPr lang="ja-JP" altLang="en-US" sz="4500" dirty="0" smtClean="0"/>
              <a:t>　　</a:t>
            </a:r>
            <a:r>
              <a:rPr lang="ja-JP" altLang="ja-JP" sz="4500" dirty="0"/>
              <a:t>　</a:t>
            </a:r>
            <a:r>
              <a:rPr lang="ja-JP" altLang="ja-JP" sz="4500" dirty="0" smtClean="0"/>
              <a:t>例外</a:t>
            </a:r>
            <a:r>
              <a:rPr lang="ja-JP" altLang="en-US" sz="4500" dirty="0" smtClean="0"/>
              <a:t>的ケース</a:t>
            </a:r>
            <a:endParaRPr lang="en-US" altLang="ja-JP" sz="4500" dirty="0" smtClean="0"/>
          </a:p>
          <a:p>
            <a:pPr marL="0" indent="0">
              <a:buNone/>
            </a:pPr>
            <a:r>
              <a:rPr lang="ja-JP" altLang="en-US" sz="4500" dirty="0"/>
              <a:t>　</a:t>
            </a:r>
            <a:r>
              <a:rPr lang="ja-JP" altLang="en-US" sz="4500" dirty="0" smtClean="0"/>
              <a:t>　　</a:t>
            </a:r>
            <a:r>
              <a:rPr lang="ja-JP" altLang="ja-JP" sz="4500" dirty="0" smtClean="0"/>
              <a:t>①</a:t>
            </a:r>
            <a:r>
              <a:rPr lang="ja-JP" altLang="ja-JP" sz="4500" dirty="0"/>
              <a:t>残業：法定時間を超えて労働</a:t>
            </a:r>
            <a:r>
              <a:rPr lang="ja-JP" altLang="ja-JP" sz="4500" dirty="0" smtClean="0"/>
              <a:t>させる</a:t>
            </a:r>
            <a:endParaRPr lang="en-US" altLang="ja-JP" sz="4500" dirty="0" smtClean="0"/>
          </a:p>
          <a:p>
            <a:pPr marL="0" indent="0">
              <a:buNone/>
            </a:pPr>
            <a:r>
              <a:rPr lang="ja-JP" altLang="en-US" sz="4500" dirty="0"/>
              <a:t>　</a:t>
            </a:r>
            <a:r>
              <a:rPr lang="ja-JP" altLang="en-US" sz="4500" dirty="0" smtClean="0"/>
              <a:t>　　　　　</a:t>
            </a:r>
            <a:r>
              <a:rPr lang="ja-JP" altLang="ja-JP" sz="4500" dirty="0" smtClean="0"/>
              <a:t>→</a:t>
            </a:r>
            <a:r>
              <a:rPr lang="ja-JP" altLang="ja-JP" sz="4500" dirty="0"/>
              <a:t>割増賃金を支払う</a:t>
            </a:r>
          </a:p>
          <a:p>
            <a:pPr marL="0" indent="0">
              <a:buNone/>
            </a:pPr>
            <a:r>
              <a:rPr lang="ja-JP" altLang="en-US" sz="4500" dirty="0" smtClean="0"/>
              <a:t>　　　</a:t>
            </a:r>
            <a:r>
              <a:rPr lang="ja-JP" altLang="ja-JP" sz="4500" dirty="0" smtClean="0"/>
              <a:t>②</a:t>
            </a:r>
            <a:r>
              <a:rPr lang="ja-JP" altLang="ja-JP" sz="4500" dirty="0" smtClean="0"/>
              <a:t>変形</a:t>
            </a:r>
            <a:r>
              <a:rPr lang="ja-JP" altLang="en-US" sz="4500" dirty="0" smtClean="0"/>
              <a:t>労働</a:t>
            </a:r>
            <a:r>
              <a:rPr lang="ja-JP" altLang="ja-JP" sz="4500" dirty="0" smtClean="0"/>
              <a:t>時間制：</a:t>
            </a:r>
            <a:endParaRPr lang="en-US" altLang="ja-JP" sz="4500" dirty="0" smtClean="0"/>
          </a:p>
          <a:p>
            <a:pPr marL="0" indent="0">
              <a:buNone/>
            </a:pPr>
            <a:r>
              <a:rPr lang="ja-JP" altLang="en-US" sz="4500" dirty="0"/>
              <a:t>　</a:t>
            </a:r>
            <a:r>
              <a:rPr lang="ja-JP" altLang="en-US" sz="4500" dirty="0" smtClean="0"/>
              <a:t>　　　　　</a:t>
            </a:r>
            <a:r>
              <a:rPr lang="ja-JP" altLang="ja-JP" sz="4500" dirty="0" smtClean="0"/>
              <a:t>一定</a:t>
            </a:r>
            <a:r>
              <a:rPr lang="ja-JP" altLang="ja-JP" sz="4500" dirty="0"/>
              <a:t>の条件で，法定時間を</a:t>
            </a:r>
            <a:r>
              <a:rPr lang="ja-JP" altLang="ja-JP" sz="4500" dirty="0" smtClean="0"/>
              <a:t>超えて</a:t>
            </a:r>
            <a:endParaRPr lang="en-US" altLang="ja-JP" sz="4500" dirty="0" smtClean="0"/>
          </a:p>
          <a:p>
            <a:pPr marL="0" indent="0">
              <a:buNone/>
            </a:pPr>
            <a:r>
              <a:rPr lang="ja-JP" altLang="en-US" sz="4500" dirty="0"/>
              <a:t>　</a:t>
            </a:r>
            <a:r>
              <a:rPr lang="ja-JP" altLang="en-US" sz="4500" dirty="0" smtClean="0"/>
              <a:t>　　　　　</a:t>
            </a:r>
            <a:r>
              <a:rPr lang="ja-JP" altLang="ja-JP" sz="4500" dirty="0" smtClean="0"/>
              <a:t>割増</a:t>
            </a:r>
            <a:r>
              <a:rPr lang="ja-JP" altLang="ja-JP" sz="4500" dirty="0"/>
              <a:t>賃金</a:t>
            </a:r>
            <a:r>
              <a:rPr lang="ja-JP" altLang="ja-JP" sz="4500" dirty="0" smtClean="0"/>
              <a:t>を支払わず</a:t>
            </a:r>
            <a:r>
              <a:rPr lang="ja-JP" altLang="ja-JP" sz="4500" dirty="0"/>
              <a:t>に労働させる</a:t>
            </a:r>
          </a:p>
          <a:p>
            <a:pPr marL="0" indent="0">
              <a:buNone/>
            </a:pPr>
            <a:endParaRPr lang="ja-JP"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67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11688767"/>
      </p:ext>
    </p:extLst>
  </p:cSld>
  <p:clrMapOvr>
    <a:masterClrMapping/>
  </p:clrMapOvr>
  <mc:AlternateContent xmlns:mc="http://schemas.openxmlformats.org/markup-compatibility/2006" xmlns:p14="http://schemas.microsoft.com/office/powerpoint/2010/main">
    <mc:Choice Requires="p14">
      <p:transition spd="slow" p14:dur="2000" advTm="21936"/>
    </mc:Choice>
    <mc:Fallback xmlns="">
      <p:transition spd="slow" advTm="21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a:t>
            </a:r>
            <a:r>
              <a:rPr kumimoji="1" lang="ja-JP" altLang="en-US" dirty="0" smtClean="0"/>
              <a:t>　週４０時間労働の例外</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lang="en-US" altLang="ja-JP" dirty="0" smtClean="0"/>
          </a:p>
          <a:p>
            <a:pPr marL="0" indent="0">
              <a:buNone/>
            </a:pPr>
            <a:r>
              <a:rPr lang="ja-JP" altLang="en-US" sz="5400" dirty="0"/>
              <a:t>　</a:t>
            </a:r>
            <a:r>
              <a:rPr lang="ja-JP" altLang="en-US" sz="5400" dirty="0" smtClean="0"/>
              <a:t>例外</a:t>
            </a:r>
            <a:endParaRPr lang="en-US" altLang="ja-JP" sz="5400" dirty="0" smtClean="0"/>
          </a:p>
          <a:p>
            <a:pPr marL="0" indent="0">
              <a:buNone/>
            </a:pPr>
            <a:r>
              <a:rPr lang="ja-JP" altLang="en-US" sz="5400" dirty="0"/>
              <a:t>　</a:t>
            </a:r>
            <a:r>
              <a:rPr lang="ja-JP" altLang="ja-JP" sz="5400" dirty="0" smtClean="0"/>
              <a:t>１０人</a:t>
            </a:r>
            <a:r>
              <a:rPr lang="ja-JP" altLang="ja-JP" sz="5400" dirty="0"/>
              <a:t>未満の商業，映画・演劇業</a:t>
            </a:r>
            <a:r>
              <a:rPr lang="ja-JP" altLang="ja-JP" sz="5400" dirty="0" smtClean="0"/>
              <a:t>，</a:t>
            </a:r>
            <a:endParaRPr lang="en-US" altLang="ja-JP" sz="5400" dirty="0" smtClean="0"/>
          </a:p>
          <a:p>
            <a:pPr marL="0" indent="0">
              <a:buNone/>
            </a:pPr>
            <a:r>
              <a:rPr lang="ja-JP" altLang="en-US" sz="5400" dirty="0" smtClean="0"/>
              <a:t>　</a:t>
            </a:r>
            <a:r>
              <a:rPr lang="ja-JP" altLang="ja-JP" sz="5400" dirty="0" smtClean="0"/>
              <a:t>保健</a:t>
            </a:r>
            <a:r>
              <a:rPr lang="ja-JP" altLang="ja-JP" sz="5400" dirty="0"/>
              <a:t>衛生業及び接客娯楽業</a:t>
            </a:r>
            <a:r>
              <a:rPr lang="ja-JP" altLang="ja-JP" sz="5400" dirty="0" smtClean="0"/>
              <a:t>は</a:t>
            </a:r>
            <a:endParaRPr lang="en-US" altLang="ja-JP" sz="5400" dirty="0" smtClean="0"/>
          </a:p>
          <a:p>
            <a:pPr marL="0" indent="0">
              <a:buNone/>
            </a:pPr>
            <a:r>
              <a:rPr lang="ja-JP" altLang="en-US" sz="5400" dirty="0" smtClean="0"/>
              <a:t>　</a:t>
            </a:r>
            <a:r>
              <a:rPr lang="ja-JP" altLang="ja-JP" sz="5400" dirty="0" smtClean="0"/>
              <a:t>週</a:t>
            </a:r>
            <a:r>
              <a:rPr lang="ja-JP" altLang="ja-JP" sz="5400" dirty="0"/>
              <a:t>４４時間が法定時間</a:t>
            </a:r>
          </a:p>
          <a:p>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68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4266774455"/>
      </p:ext>
    </p:extLst>
  </p:cSld>
  <p:clrMapOvr>
    <a:masterClrMapping/>
  </p:clrMapOvr>
  <mc:AlternateContent xmlns:mc="http://schemas.openxmlformats.org/markup-compatibility/2006" xmlns:p14="http://schemas.microsoft.com/office/powerpoint/2010/main">
    <mc:Choice Requires="p14">
      <p:transition spd="slow" p14:dur="2000" advTm="26287"/>
    </mc:Choice>
    <mc:Fallback xmlns="">
      <p:transition spd="slow" advTm="26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③　週</a:t>
            </a:r>
            <a:r>
              <a:rPr lang="ja-JP" altLang="en-US" dirty="0" smtClean="0"/>
              <a:t>１回は休日（法定休日）</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5400" dirty="0" smtClean="0"/>
              <a:t>法定</a:t>
            </a:r>
            <a:r>
              <a:rPr kumimoji="1" lang="ja-JP" altLang="en-US" sz="5400" dirty="0" smtClean="0"/>
              <a:t>休日労働</a:t>
            </a:r>
            <a:endParaRPr kumimoji="1" lang="en-US" altLang="ja-JP" sz="5400" dirty="0" smtClean="0"/>
          </a:p>
          <a:p>
            <a:pPr marL="0" indent="0">
              <a:buNone/>
            </a:pPr>
            <a:r>
              <a:rPr lang="ja-JP" altLang="en-US" sz="5400" dirty="0"/>
              <a:t>　</a:t>
            </a:r>
            <a:r>
              <a:rPr kumimoji="1" lang="ja-JP" altLang="en-US" sz="5400" dirty="0" smtClean="0"/>
              <a:t>→割増賃金が発生する</a:t>
            </a:r>
            <a:endParaRPr kumimoji="1" lang="en-US" altLang="ja-JP" sz="5400" dirty="0" smtClean="0"/>
          </a:p>
          <a:p>
            <a:pPr marL="0" indent="0">
              <a:buNone/>
            </a:pPr>
            <a:r>
              <a:rPr lang="ja-JP" altLang="en-US" sz="5400" dirty="0" smtClean="0"/>
              <a:t>法定外休日労働</a:t>
            </a:r>
            <a:endParaRPr lang="en-US" altLang="ja-JP" sz="5400" dirty="0" smtClean="0"/>
          </a:p>
          <a:p>
            <a:pPr marL="0" indent="0">
              <a:buNone/>
            </a:pPr>
            <a:r>
              <a:rPr lang="ja-JP" altLang="en-US" sz="5400" dirty="0"/>
              <a:t>　</a:t>
            </a:r>
            <a:r>
              <a:rPr lang="ja-JP" altLang="en-US" sz="5400" dirty="0" smtClean="0"/>
              <a:t>→割増賃金は発生しない</a:t>
            </a:r>
            <a:endParaRPr lang="en-US" altLang="ja-JP" sz="5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69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2705368231"/>
      </p:ext>
    </p:extLst>
  </p:cSld>
  <p:clrMapOvr>
    <a:masterClrMapping/>
  </p:clrMapOvr>
  <mc:AlternateContent xmlns:mc="http://schemas.openxmlformats.org/markup-compatibility/2006" xmlns:p14="http://schemas.microsoft.com/office/powerpoint/2010/main">
    <mc:Choice Requires="p14">
      <p:transition spd="slow" p14:dur="2000" advTm="11294"/>
    </mc:Choice>
    <mc:Fallback xmlns="">
      <p:transition spd="slow" advTm="11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2872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④　労働時間は，実労働時間で考える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3200" dirty="0" smtClean="0"/>
              <a:t>例外</a:t>
            </a:r>
            <a:endParaRPr kumimoji="1" lang="en-US" altLang="ja-JP" sz="3200" dirty="0" smtClean="0"/>
          </a:p>
          <a:p>
            <a:pPr marL="0" indent="0">
              <a:buNone/>
            </a:pPr>
            <a:r>
              <a:rPr lang="ja-JP" altLang="en-US" sz="3200" dirty="0" smtClean="0"/>
              <a:t>　</a:t>
            </a:r>
            <a:r>
              <a:rPr lang="ja-JP" altLang="ja-JP" sz="3200" dirty="0" smtClean="0"/>
              <a:t>みなし</a:t>
            </a:r>
            <a:r>
              <a:rPr lang="ja-JP" altLang="ja-JP" sz="3200" dirty="0"/>
              <a:t>時間制</a:t>
            </a:r>
          </a:p>
          <a:p>
            <a:pPr marL="0" indent="0">
              <a:buNone/>
            </a:pPr>
            <a:r>
              <a:rPr lang="ja-JP" altLang="ja-JP" sz="3200" dirty="0"/>
              <a:t>　一定の条件のもとで，実労働時間のいかんにかかわらず，あらかじめさだめた時間を労働したものとみなす</a:t>
            </a:r>
          </a:p>
          <a:p>
            <a:pPr marL="0" indent="0">
              <a:buNone/>
            </a:pPr>
            <a:r>
              <a:rPr lang="ja-JP" altLang="ja-JP" sz="3200" dirty="0"/>
              <a:t>　①事業場外</a:t>
            </a:r>
            <a:r>
              <a:rPr lang="ja-JP" altLang="ja-JP" sz="3200" dirty="0" smtClean="0"/>
              <a:t>労働</a:t>
            </a:r>
            <a:endParaRPr lang="en-US" altLang="ja-JP" sz="3200" dirty="0" smtClean="0"/>
          </a:p>
          <a:p>
            <a:pPr marL="0" indent="0">
              <a:buNone/>
            </a:pPr>
            <a:r>
              <a:rPr lang="ja-JP" altLang="ja-JP" sz="3200" dirty="0"/>
              <a:t>　②専門職裁量</a:t>
            </a:r>
            <a:r>
              <a:rPr lang="ja-JP" altLang="ja-JP" sz="3200" dirty="0" smtClean="0"/>
              <a:t>労働</a:t>
            </a:r>
            <a:endParaRPr lang="en-US" altLang="ja-JP" sz="3200" dirty="0" smtClean="0"/>
          </a:p>
          <a:p>
            <a:pPr marL="0" indent="0">
              <a:buNone/>
            </a:pPr>
            <a:r>
              <a:rPr lang="ja-JP" altLang="ja-JP" sz="3200" dirty="0"/>
              <a:t>　③企画職裁量労働</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2440741512"/>
      </p:ext>
    </p:extLst>
  </p:cSld>
  <p:clrMapOvr>
    <a:masterClrMapping/>
  </p:clrMapOvr>
  <mc:AlternateContent xmlns:mc="http://schemas.openxmlformats.org/markup-compatibility/2006" xmlns:p14="http://schemas.microsoft.com/office/powerpoint/2010/main">
    <mc:Choice Requires="p14">
      <p:transition spd="slow" p14:dur="2000" advTm="36891"/>
    </mc:Choice>
    <mc:Fallback xmlns="">
      <p:transition spd="slow" advTm="36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割増賃金の計算</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基礎賃金（月給額等）を一箇月の平均所定労働時間で除することにより，一時間当たりの時間単価を算出することが多い（個別のケース毎に例外あり）</a:t>
            </a:r>
            <a:endParaRPr kumimoji="1" lang="en-US" altLang="ja-JP" dirty="0" smtClean="0"/>
          </a:p>
          <a:p>
            <a:pPr marL="0" indent="0">
              <a:buNone/>
            </a:pPr>
            <a:r>
              <a:rPr lang="ja-JP" altLang="en-US" dirty="0" smtClean="0"/>
              <a:t>割増率　</a:t>
            </a:r>
            <a:endParaRPr lang="en-US" altLang="ja-JP" dirty="0"/>
          </a:p>
          <a:p>
            <a:pPr marL="0" indent="0">
              <a:buNone/>
            </a:pPr>
            <a:r>
              <a:rPr lang="ja-JP" altLang="en-US" dirty="0" smtClean="0"/>
              <a:t>①：一日８時間，週４０（４４）時間を超える時間外労働⇒１．２５倍</a:t>
            </a:r>
            <a:endParaRPr lang="en-US" altLang="ja-JP" dirty="0" smtClean="0"/>
          </a:p>
          <a:p>
            <a:pPr marL="0" indent="0">
              <a:buNone/>
            </a:pPr>
            <a:r>
              <a:rPr kumimoji="1" lang="ja-JP" altLang="en-US" dirty="0" smtClean="0"/>
              <a:t>②：深夜労働⇒１．２５倍</a:t>
            </a:r>
            <a:endParaRPr kumimoji="1" lang="en-US" altLang="ja-JP" dirty="0" smtClean="0"/>
          </a:p>
          <a:p>
            <a:pPr marL="0" indent="0">
              <a:buNone/>
            </a:pPr>
            <a:r>
              <a:rPr lang="ja-JP" altLang="en-US" dirty="0" smtClean="0"/>
              <a:t>③：①の時間外労働，かつ，②深夜労働⇒１．５倍</a:t>
            </a:r>
            <a:endParaRPr lang="en-US" altLang="ja-JP" dirty="0" smtClean="0"/>
          </a:p>
          <a:p>
            <a:pPr marL="0" indent="0">
              <a:buNone/>
            </a:pPr>
            <a:r>
              <a:rPr kumimoji="1" lang="ja-JP" altLang="en-US" dirty="0" smtClean="0"/>
              <a:t>④：休日労働１．３５倍</a:t>
            </a:r>
            <a:endParaRPr kumimoji="1" lang="en-US" altLang="ja-JP" dirty="0" smtClean="0"/>
          </a:p>
          <a:p>
            <a:pPr marL="0" indent="0">
              <a:buNone/>
            </a:pPr>
            <a:r>
              <a:rPr lang="ja-JP" altLang="en-US" dirty="0" smtClean="0"/>
              <a:t>⑤：①の時間外労働，かつ，④の休日労働⇒１．６倍</a:t>
            </a: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863786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a:t>
            </a:r>
            <a:r>
              <a:rPr kumimoji="1" lang="ja-JP" altLang="en-US" dirty="0" smtClean="0"/>
              <a:t>　適用除外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000" dirty="0" smtClean="0"/>
              <a:t>管理監督者</a:t>
            </a:r>
            <a:r>
              <a:rPr lang="ja-JP" altLang="ja-JP" sz="4000" dirty="0" smtClean="0"/>
              <a:t>：</a:t>
            </a:r>
            <a:endParaRPr lang="en-US" altLang="ja-JP" sz="4000" dirty="0" smtClean="0"/>
          </a:p>
          <a:p>
            <a:pPr marL="0" indent="0">
              <a:buNone/>
            </a:pPr>
            <a:r>
              <a:rPr lang="ja-JP" altLang="en-US" sz="4000" dirty="0"/>
              <a:t>　</a:t>
            </a:r>
            <a:r>
              <a:rPr lang="ja-JP" altLang="ja-JP" sz="4000" dirty="0" smtClean="0"/>
              <a:t>法定</a:t>
            </a:r>
            <a:r>
              <a:rPr lang="ja-JP" altLang="ja-JP" sz="4000" dirty="0"/>
              <a:t>労働時間や法定休日の規定が適用されない（労基法４１条</a:t>
            </a:r>
            <a:r>
              <a:rPr lang="ja-JP" altLang="ja-JP" sz="4000" dirty="0" smtClean="0"/>
              <a:t>）</a:t>
            </a:r>
            <a:r>
              <a:rPr lang="ja-JP" altLang="en-US" sz="4000" dirty="0" smtClean="0"/>
              <a:t>。</a:t>
            </a:r>
            <a:r>
              <a:rPr lang="ja-JP" altLang="ja-JP" sz="4000" dirty="0" smtClean="0"/>
              <a:t>ただし</a:t>
            </a:r>
            <a:r>
              <a:rPr lang="ja-JP" altLang="ja-JP" sz="4000" dirty="0"/>
              <a:t>，深夜割増と年休は</a:t>
            </a:r>
            <a:r>
              <a:rPr lang="ja-JP" altLang="ja-JP" sz="4000" dirty="0" smtClean="0"/>
              <a:t>適用</a:t>
            </a:r>
            <a:endParaRPr lang="en-US" altLang="ja-JP" sz="4000" dirty="0" smtClean="0"/>
          </a:p>
          <a:p>
            <a:pPr marL="0" indent="0">
              <a:buNone/>
            </a:pPr>
            <a:r>
              <a:rPr lang="ja-JP" altLang="en-US" sz="4000" dirty="0"/>
              <a:t>　</a:t>
            </a:r>
            <a:r>
              <a:rPr lang="ja-JP" altLang="en-US" sz="4000" dirty="0" smtClean="0"/>
              <a:t>→簡単には認められない。</a:t>
            </a:r>
            <a:endParaRPr lang="en-US" altLang="ja-JP" sz="4000" dirty="0" smtClean="0"/>
          </a:p>
          <a:p>
            <a:pPr marL="0" indent="0">
              <a:buNone/>
            </a:pPr>
            <a:r>
              <a:rPr lang="ja-JP" altLang="en-US" sz="4000" dirty="0"/>
              <a:t>　</a:t>
            </a:r>
            <a:r>
              <a:rPr lang="ja-JP" altLang="en-US" sz="4000" dirty="0" smtClean="0"/>
              <a:t>→経営者と一体的な立場にあるかどうか。</a:t>
            </a:r>
            <a:endParaRPr lang="ja-JP" altLang="ja-JP" sz="40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1206367241"/>
      </p:ext>
    </p:extLst>
  </p:cSld>
  <p:clrMapOvr>
    <a:masterClrMapping/>
  </p:clrMapOvr>
  <mc:AlternateContent xmlns:mc="http://schemas.openxmlformats.org/markup-compatibility/2006" xmlns:p14="http://schemas.microsoft.com/office/powerpoint/2010/main">
    <mc:Choice Requires="p14">
      <p:transition spd="slow" p14:dur="2000" advTm="47650"/>
    </mc:Choice>
    <mc:Fallback xmlns="">
      <p:transition spd="slow" advTm="47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t>
            </a:r>
            <a:r>
              <a:rPr lang="ja-JP" altLang="ja-JP" dirty="0"/>
              <a:t/>
            </a:r>
            <a:br>
              <a:rPr lang="ja-JP" altLang="ja-JP" dirty="0"/>
            </a:br>
            <a:r>
              <a:rPr lang="ja-JP" altLang="ja-JP" dirty="0"/>
              <a:t>　　付加金（労基法１１４条）</a:t>
            </a:r>
            <a:br>
              <a:rPr lang="ja-JP" altLang="ja-JP" dirty="0"/>
            </a:br>
            <a:endParaRPr kumimoji="1" lang="ja-JP" altLang="en-US" dirty="0"/>
          </a:p>
        </p:txBody>
      </p:sp>
      <p:sp>
        <p:nvSpPr>
          <p:cNvPr id="3" name="コンテンツ プレースホルダー 2"/>
          <p:cNvSpPr>
            <a:spLocks noGrp="1"/>
          </p:cNvSpPr>
          <p:nvPr>
            <p:ph idx="1"/>
          </p:nvPr>
        </p:nvSpPr>
        <p:spPr>
          <a:xfrm>
            <a:off x="838200" y="1492797"/>
            <a:ext cx="10515600" cy="5228677"/>
          </a:xfrm>
        </p:spPr>
        <p:txBody>
          <a:bodyPr>
            <a:normAutofit fontScale="85000" lnSpcReduction="20000"/>
          </a:bodyPr>
          <a:lstStyle/>
          <a:p>
            <a:r>
              <a:rPr lang="ja-JP" altLang="en-US" sz="4200" dirty="0" smtClean="0"/>
              <a:t>上限は</a:t>
            </a:r>
            <a:r>
              <a:rPr lang="ja-JP" altLang="ja-JP" sz="4200" dirty="0" smtClean="0"/>
              <a:t>割増賃</a:t>
            </a:r>
            <a:r>
              <a:rPr lang="ja-JP" altLang="ja-JP" sz="4200" dirty="0"/>
              <a:t>金額と</a:t>
            </a:r>
            <a:r>
              <a:rPr lang="ja-JP" altLang="ja-JP" sz="4200" dirty="0" smtClean="0"/>
              <a:t>同額</a:t>
            </a:r>
            <a:endParaRPr lang="en-US" altLang="ja-JP" sz="4200" dirty="0" smtClean="0"/>
          </a:p>
          <a:p>
            <a:r>
              <a:rPr lang="ja-JP" altLang="en-US" sz="4200" dirty="0" smtClean="0"/>
              <a:t>→つまり，最大で</a:t>
            </a:r>
            <a:r>
              <a:rPr lang="ja-JP" altLang="en-US" sz="4200" dirty="0" smtClean="0">
                <a:solidFill>
                  <a:srgbClr val="FF0000"/>
                </a:solidFill>
              </a:rPr>
              <a:t>２倍</a:t>
            </a:r>
            <a:r>
              <a:rPr lang="ja-JP" altLang="en-US" sz="4200" dirty="0" smtClean="0"/>
              <a:t>の金額になる。</a:t>
            </a:r>
            <a:endParaRPr lang="ja-JP" altLang="ja-JP" sz="4200" dirty="0"/>
          </a:p>
          <a:p>
            <a:r>
              <a:rPr lang="ja-JP" altLang="ja-JP" sz="4200" dirty="0" smtClean="0"/>
              <a:t>（</a:t>
            </a:r>
            <a:r>
              <a:rPr lang="ja-JP" altLang="en-US" sz="4200" dirty="0" smtClean="0"/>
              <a:t>しかも，</a:t>
            </a:r>
            <a:r>
              <a:rPr lang="ja-JP" altLang="ja-JP" sz="4200" dirty="0" smtClean="0"/>
              <a:t>判決</a:t>
            </a:r>
            <a:r>
              <a:rPr lang="ja-JP" altLang="ja-JP" sz="4200" dirty="0"/>
              <a:t>確定日の翌日から年５％の遅延損害金も）</a:t>
            </a:r>
          </a:p>
          <a:p>
            <a:r>
              <a:rPr lang="ja-JP" altLang="ja-JP" sz="4200" dirty="0"/>
              <a:t>松山石油事件：大阪地判平成１３・１０・１９労判８２０号１５頁</a:t>
            </a:r>
          </a:p>
          <a:p>
            <a:r>
              <a:rPr lang="ja-JP" altLang="ja-JP" sz="4200" dirty="0"/>
              <a:t>　「付加金の支払い請求については，使用者による同法違反の程度や態様，労働者が受けた不利益の性質や内容，前記違反に至る経緯やその後の使用者の対応などの</a:t>
            </a:r>
            <a:r>
              <a:rPr lang="ja-JP" altLang="ja-JP" sz="4200" dirty="0">
                <a:solidFill>
                  <a:srgbClr val="FF0000"/>
                </a:solidFill>
              </a:rPr>
              <a:t>諸事情を考慮</a:t>
            </a:r>
            <a:r>
              <a:rPr lang="ja-JP" altLang="ja-JP" sz="4200" dirty="0"/>
              <a:t>してその支払いの可否および金額を検討するのが妥当である。」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742605226"/>
      </p:ext>
    </p:extLst>
  </p:cSld>
  <p:clrMapOvr>
    <a:masterClrMapping/>
  </p:clrMapOvr>
  <mc:AlternateContent xmlns:mc="http://schemas.openxmlformats.org/markup-compatibility/2006" xmlns:p14="http://schemas.microsoft.com/office/powerpoint/2010/main">
    <mc:Choice Requires="p14">
      <p:transition spd="slow" p14:dur="2000" advTm="76990"/>
    </mc:Choice>
    <mc:Fallback xmlns="">
      <p:transition spd="slow" advTm="7699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賃金の支払の確保に関する法律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b="1" dirty="0"/>
              <a:t>第六条</a:t>
            </a:r>
            <a:r>
              <a:rPr lang="ja-JP" altLang="en-US" dirty="0"/>
              <a:t> 　事業主は、その事業を退職した労働者に係る賃金（退職手当を除く。以下この条において同じ。）の全部又は一部をその退職の日（退職の日後に支払期日が到来する賃金に</a:t>
            </a:r>
            <a:r>
              <a:rPr lang="ja-JP" altLang="en-US" dirty="0" err="1"/>
              <a:t>あつては</a:t>
            </a:r>
            <a:r>
              <a:rPr lang="ja-JP" altLang="en-US" dirty="0"/>
              <a:t>、当該支払期日。以下この条において同じ。）までに支払わなかつた場合には、当該労働者に対し、当該</a:t>
            </a:r>
            <a:r>
              <a:rPr lang="ja-JP" altLang="en-US" dirty="0">
                <a:solidFill>
                  <a:srgbClr val="FF0000"/>
                </a:solidFill>
              </a:rPr>
              <a:t>退職の日の翌日から</a:t>
            </a:r>
            <a:r>
              <a:rPr lang="ja-JP" altLang="en-US" dirty="0"/>
              <a:t>その支払をする日までの期間について、その日数に応じ、当該退職の日の経過後まだ支払われていない賃金の額に</a:t>
            </a:r>
            <a:r>
              <a:rPr lang="ja-JP" altLang="en-US" dirty="0">
                <a:solidFill>
                  <a:srgbClr val="FF0000"/>
                </a:solidFill>
              </a:rPr>
              <a:t>年十四・六パーセント</a:t>
            </a:r>
            <a:r>
              <a:rPr lang="ja-JP" altLang="en-US" dirty="0"/>
              <a:t>を超えない範囲内で政令で定める率を乗じて得た金額を遅延利息として支払わなければならない。 </a:t>
            </a:r>
          </a:p>
          <a:p>
            <a:r>
              <a:rPr lang="ja-JP" altLang="en-US" b="1" dirty="0"/>
              <a:t>２ </a:t>
            </a:r>
            <a:r>
              <a:rPr lang="ja-JP" altLang="en-US" dirty="0"/>
              <a:t>　前項の規定は、賃金の支払の遅滞が天災地変その他の</a:t>
            </a:r>
            <a:r>
              <a:rPr lang="ja-JP" altLang="en-US" dirty="0">
                <a:solidFill>
                  <a:srgbClr val="FF0000"/>
                </a:solidFill>
              </a:rPr>
              <a:t>やむを得ない事由</a:t>
            </a:r>
            <a:r>
              <a:rPr lang="ja-JP" altLang="en-US" dirty="0"/>
              <a:t>で厚生労働省令で定めるものによるものである場合には、その事由の存する期間について適用しない。</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74</a:t>
            </a:fld>
            <a:endParaRPr kumimoji="1" lang="ja-JP" altLang="en-US"/>
          </a:p>
        </p:txBody>
      </p:sp>
    </p:spTree>
    <p:extLst>
      <p:ext uri="{BB962C8B-B14F-4D97-AF65-F5344CB8AC3E}">
        <p14:creationId xmlns:p14="http://schemas.microsoft.com/office/powerpoint/2010/main" val="42753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会社が倒産した場合</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smtClean="0"/>
              <a:t>労働者健康福祉機構の</a:t>
            </a:r>
            <a:r>
              <a:rPr kumimoji="1" lang="ja-JP" altLang="en-US" sz="3200" dirty="0" smtClean="0">
                <a:solidFill>
                  <a:srgbClr val="FF0000"/>
                </a:solidFill>
              </a:rPr>
              <a:t>未払賃金立替払い制度</a:t>
            </a:r>
            <a:r>
              <a:rPr kumimoji="1" lang="ja-JP" altLang="en-US" sz="3200" dirty="0" smtClean="0"/>
              <a:t>で</a:t>
            </a:r>
            <a:r>
              <a:rPr kumimoji="1" lang="ja-JP" altLang="en-US" sz="3200" dirty="0" smtClean="0">
                <a:solidFill>
                  <a:srgbClr val="FF0000"/>
                </a:solidFill>
              </a:rPr>
              <a:t>８割</a:t>
            </a:r>
            <a:r>
              <a:rPr kumimoji="1" lang="ja-JP" altLang="en-US" sz="3200" dirty="0" smtClean="0"/>
              <a:t>もらえる可能性</a:t>
            </a:r>
            <a:endParaRPr kumimoji="1" lang="en-US" altLang="ja-JP" sz="3200" dirty="0" smtClean="0"/>
          </a:p>
          <a:p>
            <a:pPr marL="0" indent="0">
              <a:buNone/>
            </a:pPr>
            <a:r>
              <a:rPr lang="ja-JP" altLang="en-US" sz="3200" dirty="0" smtClean="0"/>
              <a:t>ただし，条件や上限がある。</a:t>
            </a:r>
            <a:endParaRPr lang="en-US" altLang="ja-JP" sz="3200" dirty="0" smtClean="0"/>
          </a:p>
          <a:p>
            <a:pPr marL="0" indent="0">
              <a:buNone/>
            </a:pPr>
            <a:r>
              <a:rPr kumimoji="1" lang="ja-JP" altLang="en-US" sz="3200" dirty="0" smtClean="0"/>
              <a:t>・１年以上継続した事業</a:t>
            </a:r>
            <a:endParaRPr kumimoji="1" lang="en-US" altLang="ja-JP" sz="3200" dirty="0" smtClean="0"/>
          </a:p>
          <a:p>
            <a:pPr marL="0" indent="0">
              <a:buNone/>
            </a:pPr>
            <a:r>
              <a:rPr lang="ja-JP" altLang="en-US" sz="3200" dirty="0" smtClean="0"/>
              <a:t>・法律上または事実上の倒産</a:t>
            </a:r>
            <a:endParaRPr lang="en-US" altLang="ja-JP" sz="3200" dirty="0" smtClean="0"/>
          </a:p>
          <a:p>
            <a:pPr marL="0" indent="0">
              <a:buNone/>
            </a:pPr>
            <a:r>
              <a:rPr lang="ja-JP" altLang="en-US" sz="3200" dirty="0" smtClean="0"/>
              <a:t>・倒産の６か月前から２年以内に退職した者</a:t>
            </a:r>
            <a:endParaRPr lang="en-US" altLang="ja-JP" sz="3200" dirty="0" smtClean="0"/>
          </a:p>
          <a:p>
            <a:pPr marL="0" indent="0">
              <a:buNone/>
            </a:pPr>
            <a:r>
              <a:rPr kumimoji="1" lang="ja-JP" altLang="en-US" sz="3200" dirty="0" smtClean="0"/>
              <a:t>・年齢による支給額の上限がある</a:t>
            </a:r>
            <a:endParaRPr kumimoji="1" lang="en-US" altLang="ja-JP" sz="32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75</a:t>
            </a:fld>
            <a:endParaRPr kumimoji="1" lang="ja-JP" altLang="en-US"/>
          </a:p>
        </p:txBody>
      </p:sp>
    </p:spTree>
    <p:extLst>
      <p:ext uri="{BB962C8B-B14F-4D97-AF65-F5344CB8AC3E}">
        <p14:creationId xmlns:p14="http://schemas.microsoft.com/office/powerpoint/2010/main" val="154203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365127"/>
            <a:ext cx="7886700" cy="1936114"/>
          </a:xfrm>
        </p:spPr>
        <p:txBody>
          <a:bodyPr>
            <a:normAutofit/>
          </a:bodyPr>
          <a:lstStyle/>
          <a:p>
            <a:r>
              <a:rPr lang="ja-JP" altLang="en-US" sz="4000" dirty="0"/>
              <a:t>人事にまつわる</a:t>
            </a:r>
            <a:r>
              <a:rPr lang="en-US" altLang="ja-JP" sz="4000" dirty="0"/>
              <a:t/>
            </a:r>
            <a:br>
              <a:rPr lang="en-US" altLang="ja-JP" sz="4000" dirty="0"/>
            </a:br>
            <a:r>
              <a:rPr lang="ja-JP" altLang="en-US" sz="4000" dirty="0"/>
              <a:t>　　　　　　　よくある誤解</a:t>
            </a:r>
            <a:r>
              <a:rPr lang="en-US" altLang="ja-JP" sz="4000" dirty="0"/>
              <a:t/>
            </a:r>
            <a:br>
              <a:rPr lang="en-US" altLang="ja-JP" sz="4000" dirty="0"/>
            </a:br>
            <a:r>
              <a:rPr lang="ja-JP" altLang="en-US" sz="4000" dirty="0"/>
              <a:t>　　　　　　　　　　チェックリスト</a:t>
            </a:r>
          </a:p>
        </p:txBody>
      </p:sp>
      <p:sp>
        <p:nvSpPr>
          <p:cNvPr id="8" name="正方形/長方形 7"/>
          <p:cNvSpPr/>
          <p:nvPr/>
        </p:nvSpPr>
        <p:spPr>
          <a:xfrm>
            <a:off x="1967346" y="365127"/>
            <a:ext cx="8072005" cy="1936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p:txBody>
          <a:bodyPr/>
          <a:lstStyle/>
          <a:p>
            <a:fld id="{D2D4414F-5079-4E50-992B-A705E729B28D}" type="slidenum">
              <a:rPr kumimoji="1" lang="ja-JP" altLang="en-US" smtClean="0"/>
              <a:t>76</a:t>
            </a:fld>
            <a:endParaRPr kumimoji="1" lang="ja-JP" altLang="en-US"/>
          </a:p>
        </p:txBody>
      </p:sp>
      <p:sp>
        <p:nvSpPr>
          <p:cNvPr id="7" name="テキスト ボックス 6"/>
          <p:cNvSpPr txBox="1"/>
          <p:nvPr/>
        </p:nvSpPr>
        <p:spPr>
          <a:xfrm>
            <a:off x="698269" y="2589859"/>
            <a:ext cx="10390909" cy="4154984"/>
          </a:xfrm>
          <a:prstGeom prst="rect">
            <a:avLst/>
          </a:prstGeom>
          <a:noFill/>
        </p:spPr>
        <p:txBody>
          <a:bodyPr wrap="square" rtlCol="0">
            <a:spAutoFit/>
          </a:bodyPr>
          <a:lstStyle/>
          <a:p>
            <a:r>
              <a:rPr lang="ja-JP" altLang="en-US" sz="2400" dirty="0">
                <a:solidFill>
                  <a:srgbClr val="0070C0"/>
                </a:solidFill>
              </a:rPr>
              <a:t>①採用内定は自由に取り消せる？</a:t>
            </a:r>
            <a:r>
              <a:rPr lang="en-US" altLang="ja-JP" sz="2400" dirty="0">
                <a:solidFill>
                  <a:srgbClr val="0070C0"/>
                </a:solidFill>
              </a:rPr>
              <a:t/>
            </a:r>
            <a:br>
              <a:rPr lang="en-US" altLang="ja-JP" sz="2400" dirty="0">
                <a:solidFill>
                  <a:srgbClr val="0070C0"/>
                </a:solidFill>
              </a:rPr>
            </a:br>
            <a:r>
              <a:rPr lang="ja-JP" altLang="en-US" sz="2400" dirty="0" smtClean="0"/>
              <a:t>⇒解雇と同様に判断される場合アリ⇒ハードルが高い</a:t>
            </a:r>
            <a:r>
              <a:rPr lang="en-US" altLang="ja-JP" sz="2400" dirty="0"/>
              <a:t/>
            </a:r>
            <a:br>
              <a:rPr lang="en-US" altLang="ja-JP" sz="2400" dirty="0"/>
            </a:br>
            <a:endParaRPr lang="en-US" altLang="ja-JP" sz="2400" dirty="0"/>
          </a:p>
          <a:p>
            <a:r>
              <a:rPr lang="ja-JP" altLang="en-US" sz="2400" dirty="0">
                <a:solidFill>
                  <a:srgbClr val="0070C0"/>
                </a:solidFill>
              </a:rPr>
              <a:t>②採用延期は自由にできる？</a:t>
            </a:r>
            <a:r>
              <a:rPr lang="en-US" altLang="ja-JP" sz="2400" dirty="0"/>
              <a:t/>
            </a:r>
            <a:br>
              <a:rPr lang="en-US" altLang="ja-JP" sz="2400" dirty="0"/>
            </a:br>
            <a:r>
              <a:rPr lang="ja-JP" altLang="en-US" sz="2400" dirty="0"/>
              <a:t>⇒給与は支払わなければならない可能性アリ</a:t>
            </a:r>
            <a:r>
              <a:rPr lang="en-US" altLang="ja-JP" sz="2400" dirty="0"/>
              <a:t/>
            </a:r>
            <a:br>
              <a:rPr lang="en-US" altLang="ja-JP" sz="2400" dirty="0"/>
            </a:br>
            <a:endParaRPr lang="en-US" altLang="ja-JP" sz="2400" dirty="0">
              <a:solidFill>
                <a:srgbClr val="0070C0"/>
              </a:solidFill>
            </a:endParaRPr>
          </a:p>
          <a:p>
            <a:r>
              <a:rPr lang="ja-JP" altLang="en-US" sz="2400" dirty="0">
                <a:solidFill>
                  <a:srgbClr val="0070C0"/>
                </a:solidFill>
              </a:rPr>
              <a:t>③入社前研修に給料は発生しない？</a:t>
            </a:r>
            <a:r>
              <a:rPr lang="en-US" altLang="ja-JP" sz="2400" dirty="0"/>
              <a:t/>
            </a:r>
            <a:br>
              <a:rPr lang="en-US" altLang="ja-JP" sz="2400" dirty="0"/>
            </a:br>
            <a:r>
              <a:rPr lang="ja-JP" altLang="en-US" sz="2400" dirty="0"/>
              <a:t>⇒強制・義務であれば発生する可能性アリ</a:t>
            </a:r>
            <a:endParaRPr lang="en-US" altLang="ja-JP" sz="2400" dirty="0"/>
          </a:p>
          <a:p>
            <a:endParaRPr lang="en-US" altLang="ja-JP" sz="2400" dirty="0">
              <a:solidFill>
                <a:srgbClr val="0070C0"/>
              </a:solidFill>
            </a:endParaRPr>
          </a:p>
          <a:p>
            <a:r>
              <a:rPr lang="ja-JP" altLang="en-US" sz="2400" dirty="0">
                <a:solidFill>
                  <a:srgbClr val="0070C0"/>
                </a:solidFill>
              </a:rPr>
              <a:t>④試用期間中の本採用拒否は自由にできる？</a:t>
            </a:r>
            <a:r>
              <a:rPr lang="en-US" altLang="ja-JP" sz="2400" dirty="0"/>
              <a:t/>
            </a:r>
            <a:br>
              <a:rPr lang="en-US" altLang="ja-JP" sz="2400" dirty="0"/>
            </a:br>
            <a:r>
              <a:rPr lang="ja-JP" altLang="en-US" sz="2400" dirty="0" smtClean="0"/>
              <a:t>⇒解雇と同様に判断される場合あり⇒ハードルが高い</a:t>
            </a:r>
            <a:endParaRPr lang="ja-JP" altLang="en-US" sz="2400" dirty="0"/>
          </a:p>
        </p:txBody>
      </p:sp>
      <p:sp>
        <p:nvSpPr>
          <p:cNvPr id="3" name="フッター プレースホルダー 2"/>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859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4414F-5079-4E50-992B-A705E729B28D}" type="slidenum">
              <a:rPr kumimoji="1" lang="ja-JP" altLang="en-US" smtClean="0"/>
              <a:t>77</a:t>
            </a:fld>
            <a:endParaRPr kumimoji="1" lang="ja-JP" altLang="en-US"/>
          </a:p>
        </p:txBody>
      </p:sp>
      <p:sp>
        <p:nvSpPr>
          <p:cNvPr id="6" name="テキスト ボックス 5"/>
          <p:cNvSpPr txBox="1"/>
          <p:nvPr/>
        </p:nvSpPr>
        <p:spPr>
          <a:xfrm>
            <a:off x="465512" y="354707"/>
            <a:ext cx="11122429" cy="6001643"/>
          </a:xfrm>
          <a:prstGeom prst="rect">
            <a:avLst/>
          </a:prstGeom>
          <a:noFill/>
        </p:spPr>
        <p:txBody>
          <a:bodyPr wrap="square" rtlCol="0">
            <a:spAutoFit/>
          </a:bodyPr>
          <a:lstStyle/>
          <a:p>
            <a:r>
              <a:rPr lang="ja-JP" altLang="en-US" sz="2400" dirty="0">
                <a:solidFill>
                  <a:srgbClr val="0070C0"/>
                </a:solidFill>
              </a:rPr>
              <a:t>⑤有期契約の社員が無期契約の社員になることはない</a:t>
            </a:r>
            <a:r>
              <a:rPr lang="ja-JP" altLang="en-US" sz="2400" dirty="0"/>
              <a:t>？</a:t>
            </a:r>
            <a:r>
              <a:rPr lang="en-US" altLang="ja-JP" sz="2400" dirty="0"/>
              <a:t/>
            </a:r>
            <a:br>
              <a:rPr lang="en-US" altLang="ja-JP" sz="2400" dirty="0"/>
            </a:br>
            <a:r>
              <a:rPr lang="ja-JP" altLang="en-US" sz="2400" dirty="0"/>
              <a:t>⇒改正労働契約法１８条によりあり得る。</a:t>
            </a:r>
            <a:r>
              <a:rPr lang="en-US" altLang="ja-JP" sz="2400" dirty="0"/>
              <a:t/>
            </a:r>
            <a:br>
              <a:rPr lang="en-US" altLang="ja-JP" sz="2400" dirty="0"/>
            </a:br>
            <a:r>
              <a:rPr lang="ja-JP" altLang="en-US" sz="2400" dirty="0"/>
              <a:t>　平成２５年４月１日以降の日を初日とする有期労働契約を更新し，通算契約期間が５年を超える場合　　（ただし，様々な例外があるため，詳細は厚生労働省</a:t>
            </a:r>
            <a:r>
              <a:rPr lang="en-US" altLang="ja-JP" sz="2400" dirty="0"/>
              <a:t>HP</a:t>
            </a:r>
            <a:r>
              <a:rPr lang="ja-JP" altLang="en-US" sz="2400" dirty="0"/>
              <a:t>等をご参照ください）</a:t>
            </a:r>
            <a:r>
              <a:rPr lang="en-US" altLang="ja-JP" sz="2400" dirty="0"/>
              <a:t/>
            </a:r>
            <a:br>
              <a:rPr lang="en-US" altLang="ja-JP" sz="2400" dirty="0"/>
            </a:br>
            <a:endParaRPr lang="en-US" altLang="ja-JP" sz="2400" dirty="0"/>
          </a:p>
          <a:p>
            <a:r>
              <a:rPr lang="ja-JP" altLang="en-US" sz="2400" dirty="0">
                <a:solidFill>
                  <a:srgbClr val="0070C0"/>
                </a:solidFill>
              </a:rPr>
              <a:t>⑥部長には残業代を払わなくて良い？</a:t>
            </a:r>
            <a:r>
              <a:rPr lang="en-US" altLang="ja-JP" sz="2400" dirty="0"/>
              <a:t/>
            </a:r>
            <a:br>
              <a:rPr lang="en-US" altLang="ja-JP" sz="2400" dirty="0"/>
            </a:br>
            <a:r>
              <a:rPr lang="ja-JP" altLang="en-US" sz="2400" dirty="0"/>
              <a:t>⇒部長かどうかで，残業代を支払うか否かが決まるわけではない。労基法の「管理監督者」に該当するか否か。これは，名目ではなく実態で判断される。</a:t>
            </a:r>
            <a:r>
              <a:rPr lang="en-US" altLang="ja-JP" sz="2400" dirty="0"/>
              <a:t/>
            </a:r>
            <a:br>
              <a:rPr lang="en-US" altLang="ja-JP" sz="2400" dirty="0"/>
            </a:br>
            <a:endParaRPr lang="en-US" altLang="ja-JP" sz="2400" dirty="0">
              <a:solidFill>
                <a:srgbClr val="0070C0"/>
              </a:solidFill>
            </a:endParaRPr>
          </a:p>
          <a:p>
            <a:r>
              <a:rPr lang="ja-JP" altLang="en-US" sz="2400" dirty="0">
                <a:solidFill>
                  <a:srgbClr val="0070C0"/>
                </a:solidFill>
              </a:rPr>
              <a:t>⑦管理監督者に割増賃金は一切発生しない？</a:t>
            </a:r>
            <a:r>
              <a:rPr lang="en-US" altLang="ja-JP" sz="2400" dirty="0"/>
              <a:t/>
            </a:r>
            <a:br>
              <a:rPr lang="en-US" altLang="ja-JP" sz="2400" dirty="0"/>
            </a:br>
            <a:r>
              <a:rPr lang="ja-JP" altLang="en-US" sz="2400" dirty="0"/>
              <a:t>⇒管理監督者でも深夜割増賃金は払わなければならない</a:t>
            </a:r>
            <a:r>
              <a:rPr lang="en-US" altLang="ja-JP" sz="2400" dirty="0"/>
              <a:t/>
            </a:r>
            <a:br>
              <a:rPr lang="en-US" altLang="ja-JP" sz="2400" dirty="0"/>
            </a:br>
            <a:r>
              <a:rPr lang="ja-JP" altLang="en-US" sz="2400" dirty="0"/>
              <a:t>（深夜勤務：午後１０時から午前５時までの時間帯の勤務）</a:t>
            </a:r>
            <a:endParaRPr lang="en-US" altLang="ja-JP" sz="2400" dirty="0"/>
          </a:p>
          <a:p>
            <a:endParaRPr lang="en-US" altLang="ja-JP" sz="2400" dirty="0"/>
          </a:p>
          <a:p>
            <a:r>
              <a:rPr lang="ja-JP" altLang="en-US" sz="2400" dirty="0">
                <a:solidFill>
                  <a:srgbClr val="0070C0"/>
                </a:solidFill>
              </a:rPr>
              <a:t>⑧年俸制では残業代は発生しない？</a:t>
            </a:r>
            <a:r>
              <a:rPr lang="en-US" altLang="ja-JP" sz="2400" dirty="0"/>
              <a:t/>
            </a:r>
            <a:br>
              <a:rPr lang="en-US" altLang="ja-JP" sz="2400" dirty="0"/>
            </a:br>
            <a:r>
              <a:rPr lang="ja-JP" altLang="en-US" sz="2400" dirty="0"/>
              <a:t>⇒発生する。年俸制というだけでは，残業代が発生しないことにはならない。</a:t>
            </a:r>
            <a:endParaRPr lang="ja-JP" altLang="en-US" sz="2000" dirty="0"/>
          </a:p>
        </p:txBody>
      </p:sp>
      <p:sp>
        <p:nvSpPr>
          <p:cNvPr id="2" name="フッター プレースホルダー 1"/>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9808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80">
                                          <p:stCondLst>
                                            <p:cond delay="0"/>
                                          </p:stCondLst>
                                        </p:cTn>
                                        <p:tgtEl>
                                          <p:spTgt spid="6">
                                            <p:txEl>
                                              <p:pRg st="4" end="4"/>
                                            </p:txEl>
                                          </p:spTgt>
                                        </p:tgtEl>
                                      </p:cBhvr>
                                    </p:animEffect>
                                    <p:anim calcmode="lin" valueType="num">
                                      <p:cBhvr>
                                        <p:cTn id="2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xEl>
                                              <p:pRg st="4" end="4"/>
                                            </p:txEl>
                                          </p:spTgt>
                                        </p:tgtEl>
                                      </p:cBhvr>
                                      <p:to x="100000" y="60000"/>
                                    </p:animScale>
                                    <p:animScale>
                                      <p:cBhvr>
                                        <p:cTn id="34" dur="166" decel="50000">
                                          <p:stCondLst>
                                            <p:cond delay="676"/>
                                          </p:stCondLst>
                                        </p:cTn>
                                        <p:tgtEl>
                                          <p:spTgt spid="6">
                                            <p:txEl>
                                              <p:pRg st="4" end="4"/>
                                            </p:txEl>
                                          </p:spTgt>
                                        </p:tgtEl>
                                      </p:cBhvr>
                                      <p:to x="100000" y="100000"/>
                                    </p:animScale>
                                    <p:animScale>
                                      <p:cBhvr>
                                        <p:cTn id="35" dur="26">
                                          <p:stCondLst>
                                            <p:cond delay="1312"/>
                                          </p:stCondLst>
                                        </p:cTn>
                                        <p:tgtEl>
                                          <p:spTgt spid="6">
                                            <p:txEl>
                                              <p:pRg st="4" end="4"/>
                                            </p:txEl>
                                          </p:spTgt>
                                        </p:tgtEl>
                                      </p:cBhvr>
                                      <p:to x="100000" y="80000"/>
                                    </p:animScale>
                                    <p:animScale>
                                      <p:cBhvr>
                                        <p:cTn id="36" dur="166" decel="50000">
                                          <p:stCondLst>
                                            <p:cond delay="1338"/>
                                          </p:stCondLst>
                                        </p:cTn>
                                        <p:tgtEl>
                                          <p:spTgt spid="6">
                                            <p:txEl>
                                              <p:pRg st="4" end="4"/>
                                            </p:txEl>
                                          </p:spTgt>
                                        </p:tgtEl>
                                      </p:cBhvr>
                                      <p:to x="100000" y="100000"/>
                                    </p:animScale>
                                    <p:animScale>
                                      <p:cBhvr>
                                        <p:cTn id="37" dur="26">
                                          <p:stCondLst>
                                            <p:cond delay="1642"/>
                                          </p:stCondLst>
                                        </p:cTn>
                                        <p:tgtEl>
                                          <p:spTgt spid="6">
                                            <p:txEl>
                                              <p:pRg st="4" end="4"/>
                                            </p:txEl>
                                          </p:spTgt>
                                        </p:tgtEl>
                                      </p:cBhvr>
                                      <p:to x="100000" y="90000"/>
                                    </p:animScale>
                                    <p:animScale>
                                      <p:cBhvr>
                                        <p:cTn id="38" dur="166" decel="50000">
                                          <p:stCondLst>
                                            <p:cond delay="1668"/>
                                          </p:stCondLst>
                                        </p:cTn>
                                        <p:tgtEl>
                                          <p:spTgt spid="6">
                                            <p:txEl>
                                              <p:pRg st="4" end="4"/>
                                            </p:txEl>
                                          </p:spTgt>
                                        </p:tgtEl>
                                      </p:cBhvr>
                                      <p:to x="100000" y="100000"/>
                                    </p:animScale>
                                    <p:animScale>
                                      <p:cBhvr>
                                        <p:cTn id="39" dur="26">
                                          <p:stCondLst>
                                            <p:cond delay="1808"/>
                                          </p:stCondLst>
                                        </p:cTn>
                                        <p:tgtEl>
                                          <p:spTgt spid="6">
                                            <p:txEl>
                                              <p:pRg st="4" end="4"/>
                                            </p:txEl>
                                          </p:spTgt>
                                        </p:tgtEl>
                                      </p:cBhvr>
                                      <p:to x="100000" y="95000"/>
                                    </p:animScale>
                                    <p:animScale>
                                      <p:cBhvr>
                                        <p:cTn id="40"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4414F-5079-4E50-992B-A705E729B28D}" type="slidenum">
              <a:rPr kumimoji="1" lang="ja-JP" altLang="en-US" smtClean="0"/>
              <a:t>78</a:t>
            </a:fld>
            <a:endParaRPr kumimoji="1" lang="ja-JP" altLang="en-US"/>
          </a:p>
        </p:txBody>
      </p:sp>
      <p:sp>
        <p:nvSpPr>
          <p:cNvPr id="5" name="テキスト ボックス 4"/>
          <p:cNvSpPr txBox="1"/>
          <p:nvPr/>
        </p:nvSpPr>
        <p:spPr>
          <a:xfrm>
            <a:off x="482138" y="536449"/>
            <a:ext cx="11355186" cy="6001643"/>
          </a:xfrm>
          <a:prstGeom prst="rect">
            <a:avLst/>
          </a:prstGeom>
          <a:noFill/>
        </p:spPr>
        <p:txBody>
          <a:bodyPr wrap="square" rtlCol="0">
            <a:spAutoFit/>
          </a:bodyPr>
          <a:lstStyle/>
          <a:p>
            <a:r>
              <a:rPr lang="ja-JP" altLang="en-US" sz="2400" dirty="0">
                <a:solidFill>
                  <a:srgbClr val="0070C0"/>
                </a:solidFill>
              </a:rPr>
              <a:t>⑨固定残業代は適法？</a:t>
            </a:r>
            <a:r>
              <a:rPr lang="en-US" altLang="ja-JP" sz="2400" dirty="0"/>
              <a:t/>
            </a:r>
            <a:br>
              <a:rPr lang="en-US" altLang="ja-JP" sz="2400" dirty="0"/>
            </a:br>
            <a:r>
              <a:rPr lang="ja-JP" altLang="en-US" sz="2400" dirty="0"/>
              <a:t>⇒違法・無効の可能性</a:t>
            </a:r>
            <a:r>
              <a:rPr lang="en-US" altLang="ja-JP" sz="2400" dirty="0"/>
              <a:t/>
            </a:r>
            <a:br>
              <a:rPr lang="en-US" altLang="ja-JP" sz="2400" dirty="0"/>
            </a:br>
            <a:r>
              <a:rPr lang="ja-JP" altLang="en-US" sz="2400" dirty="0"/>
              <a:t>・固定残業代・定額残業代とは，残業代金をあらかじめ固定額で支給すること。</a:t>
            </a:r>
            <a:r>
              <a:rPr lang="en-US" altLang="ja-JP" sz="2400" dirty="0"/>
              <a:t/>
            </a:r>
            <a:br>
              <a:rPr lang="en-US" altLang="ja-JP" sz="2400" dirty="0"/>
            </a:br>
            <a:r>
              <a:rPr lang="ja-JP" altLang="en-US" sz="2400" dirty="0"/>
              <a:t>・規定の仕方や運用の仕方で，違法・無効とされてしまうケースが増えている。</a:t>
            </a:r>
            <a:r>
              <a:rPr lang="en-US" altLang="ja-JP" sz="2400" dirty="0"/>
              <a:t/>
            </a:r>
            <a:br>
              <a:rPr lang="en-US" altLang="ja-JP" sz="2400" dirty="0"/>
            </a:br>
            <a:endParaRPr lang="en-US" altLang="ja-JP" sz="2400" dirty="0"/>
          </a:p>
          <a:p>
            <a:r>
              <a:rPr lang="ja-JP" altLang="en-US" sz="2400" dirty="0">
                <a:solidFill>
                  <a:srgbClr val="0070C0"/>
                </a:solidFill>
              </a:rPr>
              <a:t>⑩懲戒規程がないのに懲戒処分できる？</a:t>
            </a:r>
            <a:r>
              <a:rPr lang="en-US" altLang="ja-JP" sz="2400" dirty="0">
                <a:solidFill>
                  <a:srgbClr val="0070C0"/>
                </a:solidFill>
              </a:rPr>
              <a:t/>
            </a:r>
            <a:br>
              <a:rPr lang="en-US" altLang="ja-JP" sz="2400" dirty="0">
                <a:solidFill>
                  <a:srgbClr val="0070C0"/>
                </a:solidFill>
              </a:rPr>
            </a:br>
            <a:r>
              <a:rPr lang="ja-JP" altLang="en-US" sz="2400" dirty="0"/>
              <a:t>⇒できない。どんなに悪いことをした従業員がいても，懲戒規程を用意していなければ，懲戒処分はできない。</a:t>
            </a:r>
            <a:r>
              <a:rPr lang="en-US" altLang="ja-JP" sz="2400" dirty="0"/>
              <a:t/>
            </a:r>
            <a:br>
              <a:rPr lang="en-US" altLang="ja-JP" sz="2400" dirty="0"/>
            </a:br>
            <a:r>
              <a:rPr lang="ja-JP" altLang="en-US" sz="2400" dirty="0"/>
              <a:t>　（普通解雇や損害賠償は可能）</a:t>
            </a:r>
            <a:r>
              <a:rPr lang="en-US" altLang="ja-JP" sz="2400" dirty="0"/>
              <a:t/>
            </a:r>
            <a:br>
              <a:rPr lang="en-US" altLang="ja-JP" sz="2400" dirty="0"/>
            </a:br>
            <a:endParaRPr lang="en-US" altLang="ja-JP" sz="2400" dirty="0"/>
          </a:p>
          <a:p>
            <a:r>
              <a:rPr lang="ja-JP" altLang="en-US" sz="2400" dirty="0">
                <a:solidFill>
                  <a:srgbClr val="0070C0"/>
                </a:solidFill>
              </a:rPr>
              <a:t>⑪従業員間のパワハラで会社が責任を負うことはない？</a:t>
            </a:r>
            <a:r>
              <a:rPr lang="en-US" altLang="ja-JP" sz="2400" dirty="0"/>
              <a:t/>
            </a:r>
            <a:br>
              <a:rPr lang="en-US" altLang="ja-JP" sz="2400" dirty="0"/>
            </a:br>
            <a:r>
              <a:rPr lang="ja-JP" altLang="en-US" sz="2400" dirty="0"/>
              <a:t>⇒ある。パワハラを知りながら放置していた等。会社の従業員に対する安全配慮義務違反を理由に損害賠償責任を負う可能性</a:t>
            </a:r>
            <a:r>
              <a:rPr lang="en-US" altLang="ja-JP" sz="2400" dirty="0"/>
              <a:t/>
            </a:r>
            <a:br>
              <a:rPr lang="en-US" altLang="ja-JP" sz="2400" dirty="0"/>
            </a:br>
            <a:endParaRPr lang="en-US" altLang="ja-JP" sz="2400" dirty="0"/>
          </a:p>
          <a:p>
            <a:r>
              <a:rPr lang="ja-JP" altLang="en-US" sz="2400" dirty="0">
                <a:solidFill>
                  <a:srgbClr val="0070C0"/>
                </a:solidFill>
              </a:rPr>
              <a:t>⑫定年を５５歳にしてよい？</a:t>
            </a:r>
            <a:r>
              <a:rPr lang="en-US" altLang="ja-JP" sz="2400" dirty="0"/>
              <a:t/>
            </a:r>
            <a:br>
              <a:rPr lang="en-US" altLang="ja-JP" sz="2400" dirty="0"/>
            </a:br>
            <a:r>
              <a:rPr lang="ja-JP" altLang="en-US" sz="2400" dirty="0"/>
              <a:t>⇒定年５５歳は無効。</a:t>
            </a:r>
            <a:endParaRPr lang="ja-JP" altLang="en-US" sz="2000" dirty="0"/>
          </a:p>
        </p:txBody>
      </p:sp>
      <p:sp>
        <p:nvSpPr>
          <p:cNvPr id="2" name="フッター プレースホルダー 1"/>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5920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80">
                                          <p:stCondLst>
                                            <p:cond delay="0"/>
                                          </p:stCondLst>
                                        </p:cTn>
                                        <p:tgtEl>
                                          <p:spTgt spid="5">
                                            <p:txEl>
                                              <p:pRg st="3" end="3"/>
                                            </p:txEl>
                                          </p:spTgt>
                                        </p:tgtEl>
                                      </p:cBhvr>
                                    </p:animEffect>
                                    <p:anim calcmode="lin" valueType="num">
                                      <p:cBhvr>
                                        <p:cTn id="2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3" end="3"/>
                                            </p:txEl>
                                          </p:spTgt>
                                        </p:tgtEl>
                                      </p:cBhvr>
                                      <p:to x="100000" y="60000"/>
                                    </p:animScale>
                                    <p:animScale>
                                      <p:cBhvr>
                                        <p:cTn id="32" dur="166" decel="50000">
                                          <p:stCondLst>
                                            <p:cond delay="676"/>
                                          </p:stCondLst>
                                        </p:cTn>
                                        <p:tgtEl>
                                          <p:spTgt spid="5">
                                            <p:txEl>
                                              <p:pRg st="3" end="3"/>
                                            </p:txEl>
                                          </p:spTgt>
                                        </p:tgtEl>
                                      </p:cBhvr>
                                      <p:to x="100000" y="100000"/>
                                    </p:animScale>
                                    <p:animScale>
                                      <p:cBhvr>
                                        <p:cTn id="33" dur="26">
                                          <p:stCondLst>
                                            <p:cond delay="1312"/>
                                          </p:stCondLst>
                                        </p:cTn>
                                        <p:tgtEl>
                                          <p:spTgt spid="5">
                                            <p:txEl>
                                              <p:pRg st="3" end="3"/>
                                            </p:txEl>
                                          </p:spTgt>
                                        </p:tgtEl>
                                      </p:cBhvr>
                                      <p:to x="100000" y="80000"/>
                                    </p:animScale>
                                    <p:animScale>
                                      <p:cBhvr>
                                        <p:cTn id="34" dur="166" decel="50000">
                                          <p:stCondLst>
                                            <p:cond delay="1338"/>
                                          </p:stCondLst>
                                        </p:cTn>
                                        <p:tgtEl>
                                          <p:spTgt spid="5">
                                            <p:txEl>
                                              <p:pRg st="3" end="3"/>
                                            </p:txEl>
                                          </p:spTgt>
                                        </p:tgtEl>
                                      </p:cBhvr>
                                      <p:to x="100000" y="100000"/>
                                    </p:animScale>
                                    <p:animScale>
                                      <p:cBhvr>
                                        <p:cTn id="35" dur="26">
                                          <p:stCondLst>
                                            <p:cond delay="1642"/>
                                          </p:stCondLst>
                                        </p:cTn>
                                        <p:tgtEl>
                                          <p:spTgt spid="5">
                                            <p:txEl>
                                              <p:pRg st="3" end="3"/>
                                            </p:txEl>
                                          </p:spTgt>
                                        </p:tgtEl>
                                      </p:cBhvr>
                                      <p:to x="100000" y="90000"/>
                                    </p:animScale>
                                    <p:animScale>
                                      <p:cBhvr>
                                        <p:cTn id="36" dur="166" decel="50000">
                                          <p:stCondLst>
                                            <p:cond delay="1668"/>
                                          </p:stCondLst>
                                        </p:cTn>
                                        <p:tgtEl>
                                          <p:spTgt spid="5">
                                            <p:txEl>
                                              <p:pRg st="3" end="3"/>
                                            </p:txEl>
                                          </p:spTgt>
                                        </p:tgtEl>
                                      </p:cBhvr>
                                      <p:to x="100000" y="100000"/>
                                    </p:animScale>
                                    <p:animScale>
                                      <p:cBhvr>
                                        <p:cTn id="37" dur="26">
                                          <p:stCondLst>
                                            <p:cond delay="1808"/>
                                          </p:stCondLst>
                                        </p:cTn>
                                        <p:tgtEl>
                                          <p:spTgt spid="5">
                                            <p:txEl>
                                              <p:pRg st="3" end="3"/>
                                            </p:txEl>
                                          </p:spTgt>
                                        </p:tgtEl>
                                      </p:cBhvr>
                                      <p:to x="100000" y="95000"/>
                                    </p:animScale>
                                    <p:animScale>
                                      <p:cBhvr>
                                        <p:cTn id="38"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4414F-5079-4E50-992B-A705E729B28D}" type="slidenum">
              <a:rPr kumimoji="1" lang="ja-JP" altLang="en-US" smtClean="0"/>
              <a:t>79</a:t>
            </a:fld>
            <a:endParaRPr kumimoji="1" lang="ja-JP" altLang="en-US"/>
          </a:p>
        </p:txBody>
      </p:sp>
      <p:sp>
        <p:nvSpPr>
          <p:cNvPr id="5" name="テキスト ボックス 4"/>
          <p:cNvSpPr txBox="1"/>
          <p:nvPr/>
        </p:nvSpPr>
        <p:spPr>
          <a:xfrm>
            <a:off x="349135" y="416263"/>
            <a:ext cx="11637818" cy="6001643"/>
          </a:xfrm>
          <a:prstGeom prst="rect">
            <a:avLst/>
          </a:prstGeom>
          <a:noFill/>
        </p:spPr>
        <p:txBody>
          <a:bodyPr wrap="square" rtlCol="0">
            <a:spAutoFit/>
          </a:bodyPr>
          <a:lstStyle/>
          <a:p>
            <a:r>
              <a:rPr lang="ja-JP" altLang="en-US" sz="2400" dirty="0">
                <a:solidFill>
                  <a:srgbClr val="0070C0"/>
                </a:solidFill>
              </a:rPr>
              <a:t>⑬定年を６０歳にしてそれ以降は雇わなくてよい？</a:t>
            </a:r>
            <a:r>
              <a:rPr lang="en-US" altLang="ja-JP" sz="2400" dirty="0"/>
              <a:t/>
            </a:r>
            <a:br>
              <a:rPr lang="en-US" altLang="ja-JP" sz="2400" dirty="0"/>
            </a:br>
            <a:r>
              <a:rPr lang="ja-JP" altLang="en-US" sz="2400" dirty="0"/>
              <a:t>⇒違法。法改正により，６５歳までの継続雇用確保措置が必要</a:t>
            </a:r>
            <a:r>
              <a:rPr lang="en-US" altLang="ja-JP" sz="2400" dirty="0"/>
              <a:t/>
            </a:r>
            <a:br>
              <a:rPr lang="en-US" altLang="ja-JP" sz="2400" dirty="0"/>
            </a:br>
            <a:r>
              <a:rPr lang="ja-JP" altLang="en-US" sz="2400" dirty="0"/>
              <a:t>⑴定年を廃止する　⑵定年を６５歳にする</a:t>
            </a:r>
            <a:r>
              <a:rPr lang="en-US" altLang="ja-JP" sz="2400" dirty="0"/>
              <a:t/>
            </a:r>
            <a:br>
              <a:rPr lang="en-US" altLang="ja-JP" sz="2400" dirty="0"/>
            </a:br>
            <a:r>
              <a:rPr lang="ja-JP" altLang="en-US" sz="2400" dirty="0"/>
              <a:t>⑶６５歳までの継続雇用制度を設ける</a:t>
            </a:r>
            <a:r>
              <a:rPr lang="en-US" altLang="ja-JP" sz="2400" dirty="0"/>
              <a:t/>
            </a:r>
            <a:br>
              <a:rPr lang="en-US" altLang="ja-JP" sz="2400" dirty="0"/>
            </a:br>
            <a:endParaRPr lang="en-US" altLang="ja-JP" sz="2400" dirty="0"/>
          </a:p>
          <a:p>
            <a:r>
              <a:rPr lang="ja-JP" altLang="en-US" sz="2400" dirty="0">
                <a:solidFill>
                  <a:srgbClr val="0070C0"/>
                </a:solidFill>
              </a:rPr>
              <a:t>⑭パートは正社員ではないのでパートであるという理由で正社員とは差別してよい？</a:t>
            </a:r>
            <a:r>
              <a:rPr lang="en-US" altLang="ja-JP" sz="2400" dirty="0">
                <a:solidFill>
                  <a:srgbClr val="0070C0"/>
                </a:solidFill>
              </a:rPr>
              <a:t/>
            </a:r>
            <a:br>
              <a:rPr lang="en-US" altLang="ja-JP" sz="2400" dirty="0">
                <a:solidFill>
                  <a:srgbClr val="0070C0"/>
                </a:solidFill>
              </a:rPr>
            </a:br>
            <a:r>
              <a:rPr lang="ja-JP" altLang="en-US" sz="2400" dirty="0"/>
              <a:t>⇒違法。改正パートタイム労働法により，正社員と職務の内容と人材活用の仕組みが同じであるのに，パートという理由だけで差別するのは違法の可能性</a:t>
            </a:r>
            <a:r>
              <a:rPr lang="en-US" altLang="ja-JP" sz="2400" dirty="0"/>
              <a:t/>
            </a:r>
            <a:br>
              <a:rPr lang="en-US" altLang="ja-JP" sz="2400" dirty="0"/>
            </a:br>
            <a:endParaRPr lang="en-US" altLang="ja-JP" sz="2400" dirty="0"/>
          </a:p>
          <a:p>
            <a:r>
              <a:rPr lang="ja-JP" altLang="en-US" sz="2400" dirty="0">
                <a:solidFill>
                  <a:srgbClr val="0070C0"/>
                </a:solidFill>
              </a:rPr>
              <a:t>⑮障害者はほかの社員とは担当業務が違うので，障害者という理由でほかの社員とは差別してよい？</a:t>
            </a:r>
            <a:r>
              <a:rPr lang="en-US" altLang="ja-JP" sz="2400" dirty="0">
                <a:solidFill>
                  <a:srgbClr val="0070C0"/>
                </a:solidFill>
              </a:rPr>
              <a:t/>
            </a:r>
            <a:br>
              <a:rPr lang="en-US" altLang="ja-JP" sz="2400" dirty="0">
                <a:solidFill>
                  <a:srgbClr val="0070C0"/>
                </a:solidFill>
              </a:rPr>
            </a:br>
            <a:r>
              <a:rPr lang="ja-JP" altLang="en-US" sz="2400" dirty="0"/>
              <a:t>⇒改正障害者雇用促進法により，障害者であることを理由とする差別は禁止</a:t>
            </a:r>
            <a:r>
              <a:rPr lang="en-US" altLang="ja-JP" sz="2400" dirty="0"/>
              <a:t/>
            </a:r>
            <a:br>
              <a:rPr lang="en-US" altLang="ja-JP" sz="2400" dirty="0"/>
            </a:br>
            <a:r>
              <a:rPr lang="ja-JP" altLang="en-US" sz="2400" dirty="0"/>
              <a:t>　さらに，障害の特性に配慮した必要な措置も必要</a:t>
            </a:r>
            <a:r>
              <a:rPr lang="en-US" altLang="ja-JP" sz="2400" dirty="0"/>
              <a:t/>
            </a:r>
            <a:br>
              <a:rPr lang="en-US" altLang="ja-JP" sz="2400" dirty="0"/>
            </a:br>
            <a:endParaRPr lang="en-US" altLang="ja-JP" sz="2400" dirty="0"/>
          </a:p>
          <a:p>
            <a:r>
              <a:rPr lang="ja-JP" altLang="en-US" sz="2400" dirty="0">
                <a:solidFill>
                  <a:srgbClr val="0070C0"/>
                </a:solidFill>
              </a:rPr>
              <a:t>⑯退職する際に研修費用等を従業員に支払わせる契約は有効？</a:t>
            </a:r>
            <a:r>
              <a:rPr lang="en-US" altLang="ja-JP" sz="2400" dirty="0">
                <a:solidFill>
                  <a:srgbClr val="0070C0"/>
                </a:solidFill>
              </a:rPr>
              <a:t/>
            </a:r>
            <a:br>
              <a:rPr lang="en-US" altLang="ja-JP" sz="2400" dirty="0">
                <a:solidFill>
                  <a:srgbClr val="0070C0"/>
                </a:solidFill>
              </a:rPr>
            </a:br>
            <a:r>
              <a:rPr lang="ja-JP" altLang="en-US" sz="2400" dirty="0" smtClean="0"/>
              <a:t>⇒ケースバイケースで無効になる可能性</a:t>
            </a:r>
            <a:endParaRPr lang="ja-JP" altLang="en-US" sz="2000" dirty="0"/>
          </a:p>
        </p:txBody>
      </p:sp>
      <p:sp>
        <p:nvSpPr>
          <p:cNvPr id="2" name="フッター プレースホルダー 1"/>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9891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80">
                                          <p:stCondLst>
                                            <p:cond delay="0"/>
                                          </p:stCondLst>
                                        </p:cTn>
                                        <p:tgtEl>
                                          <p:spTgt spid="5">
                                            <p:txEl>
                                              <p:pRg st="3" end="3"/>
                                            </p:txEl>
                                          </p:spTgt>
                                        </p:tgtEl>
                                      </p:cBhvr>
                                    </p:animEffect>
                                    <p:anim calcmode="lin" valueType="num">
                                      <p:cBhvr>
                                        <p:cTn id="2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3" end="3"/>
                                            </p:txEl>
                                          </p:spTgt>
                                        </p:tgtEl>
                                      </p:cBhvr>
                                      <p:to x="100000" y="60000"/>
                                    </p:animScale>
                                    <p:animScale>
                                      <p:cBhvr>
                                        <p:cTn id="32" dur="166" decel="50000">
                                          <p:stCondLst>
                                            <p:cond delay="676"/>
                                          </p:stCondLst>
                                        </p:cTn>
                                        <p:tgtEl>
                                          <p:spTgt spid="5">
                                            <p:txEl>
                                              <p:pRg st="3" end="3"/>
                                            </p:txEl>
                                          </p:spTgt>
                                        </p:tgtEl>
                                      </p:cBhvr>
                                      <p:to x="100000" y="100000"/>
                                    </p:animScale>
                                    <p:animScale>
                                      <p:cBhvr>
                                        <p:cTn id="33" dur="26">
                                          <p:stCondLst>
                                            <p:cond delay="1312"/>
                                          </p:stCondLst>
                                        </p:cTn>
                                        <p:tgtEl>
                                          <p:spTgt spid="5">
                                            <p:txEl>
                                              <p:pRg st="3" end="3"/>
                                            </p:txEl>
                                          </p:spTgt>
                                        </p:tgtEl>
                                      </p:cBhvr>
                                      <p:to x="100000" y="80000"/>
                                    </p:animScale>
                                    <p:animScale>
                                      <p:cBhvr>
                                        <p:cTn id="34" dur="166" decel="50000">
                                          <p:stCondLst>
                                            <p:cond delay="1338"/>
                                          </p:stCondLst>
                                        </p:cTn>
                                        <p:tgtEl>
                                          <p:spTgt spid="5">
                                            <p:txEl>
                                              <p:pRg st="3" end="3"/>
                                            </p:txEl>
                                          </p:spTgt>
                                        </p:tgtEl>
                                      </p:cBhvr>
                                      <p:to x="100000" y="100000"/>
                                    </p:animScale>
                                    <p:animScale>
                                      <p:cBhvr>
                                        <p:cTn id="35" dur="26">
                                          <p:stCondLst>
                                            <p:cond delay="1642"/>
                                          </p:stCondLst>
                                        </p:cTn>
                                        <p:tgtEl>
                                          <p:spTgt spid="5">
                                            <p:txEl>
                                              <p:pRg st="3" end="3"/>
                                            </p:txEl>
                                          </p:spTgt>
                                        </p:tgtEl>
                                      </p:cBhvr>
                                      <p:to x="100000" y="90000"/>
                                    </p:animScale>
                                    <p:animScale>
                                      <p:cBhvr>
                                        <p:cTn id="36" dur="166" decel="50000">
                                          <p:stCondLst>
                                            <p:cond delay="1668"/>
                                          </p:stCondLst>
                                        </p:cTn>
                                        <p:tgtEl>
                                          <p:spTgt spid="5">
                                            <p:txEl>
                                              <p:pRg st="3" end="3"/>
                                            </p:txEl>
                                          </p:spTgt>
                                        </p:tgtEl>
                                      </p:cBhvr>
                                      <p:to x="100000" y="100000"/>
                                    </p:animScale>
                                    <p:animScale>
                                      <p:cBhvr>
                                        <p:cTn id="37" dur="26">
                                          <p:stCondLst>
                                            <p:cond delay="1808"/>
                                          </p:stCondLst>
                                        </p:cTn>
                                        <p:tgtEl>
                                          <p:spTgt spid="5">
                                            <p:txEl>
                                              <p:pRg st="3" end="3"/>
                                            </p:txEl>
                                          </p:spTgt>
                                        </p:tgtEl>
                                      </p:cBhvr>
                                      <p:to x="100000" y="95000"/>
                                    </p:animScale>
                                    <p:animScale>
                                      <p:cBhvr>
                                        <p:cTn id="38"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6640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4414F-5079-4E50-992B-A705E729B28D}" type="slidenum">
              <a:rPr kumimoji="1" lang="ja-JP" altLang="en-US" smtClean="0"/>
              <a:t>80</a:t>
            </a:fld>
            <a:endParaRPr kumimoji="1" lang="ja-JP" altLang="en-US"/>
          </a:p>
        </p:txBody>
      </p:sp>
      <p:sp>
        <p:nvSpPr>
          <p:cNvPr id="5" name="テキスト ボックス 4"/>
          <p:cNvSpPr txBox="1"/>
          <p:nvPr/>
        </p:nvSpPr>
        <p:spPr>
          <a:xfrm>
            <a:off x="282633" y="694944"/>
            <a:ext cx="11571316" cy="5262979"/>
          </a:xfrm>
          <a:prstGeom prst="rect">
            <a:avLst/>
          </a:prstGeom>
          <a:noFill/>
        </p:spPr>
        <p:txBody>
          <a:bodyPr wrap="square" rtlCol="0">
            <a:spAutoFit/>
          </a:bodyPr>
          <a:lstStyle/>
          <a:p>
            <a:r>
              <a:rPr lang="ja-JP" altLang="en-US" sz="2800" dirty="0">
                <a:solidFill>
                  <a:srgbClr val="0070C0"/>
                </a:solidFill>
              </a:rPr>
              <a:t>⑰突然，「クビだ，明日から来るな」と言える？</a:t>
            </a:r>
            <a:r>
              <a:rPr lang="en-US" altLang="ja-JP" sz="2800" dirty="0"/>
              <a:t/>
            </a:r>
            <a:br>
              <a:rPr lang="en-US" altLang="ja-JP" sz="2800" dirty="0"/>
            </a:br>
            <a:r>
              <a:rPr lang="ja-JP" altLang="en-US" sz="2800" dirty="0"/>
              <a:t>⇒不当解雇と判断され，一定の金銭支払いの可能性。</a:t>
            </a:r>
            <a:endParaRPr lang="en-US" altLang="ja-JP" sz="2800" dirty="0"/>
          </a:p>
          <a:p>
            <a:r>
              <a:rPr lang="ja-JP" altLang="en-US" sz="2800" dirty="0"/>
              <a:t>　労働契約法１６条</a:t>
            </a:r>
            <a:endParaRPr lang="en-US" altLang="ja-JP" sz="2800" dirty="0"/>
          </a:p>
          <a:p>
            <a:r>
              <a:rPr lang="ja-JP" altLang="en-US" sz="2800" dirty="0"/>
              <a:t>　　①客観的合理的理由</a:t>
            </a:r>
            <a:endParaRPr lang="en-US" altLang="ja-JP" sz="2800" dirty="0"/>
          </a:p>
          <a:p>
            <a:r>
              <a:rPr lang="ja-JP" altLang="en-US" sz="2800" dirty="0"/>
              <a:t>　　②社会通念上の相当性</a:t>
            </a:r>
            <a:endParaRPr lang="en-US" altLang="ja-JP" sz="2800" dirty="0"/>
          </a:p>
          <a:p>
            <a:r>
              <a:rPr lang="ja-JP" altLang="en-US" sz="2800" dirty="0"/>
              <a:t>　　⇒これらを満たさない場合は，権利の濫用であり，無効</a:t>
            </a:r>
            <a:r>
              <a:rPr lang="en-US" altLang="ja-JP" sz="2800" dirty="0"/>
              <a:t/>
            </a:r>
            <a:br>
              <a:rPr lang="en-US" altLang="ja-JP" sz="2800" dirty="0"/>
            </a:br>
            <a:endParaRPr lang="en-US" altLang="ja-JP" sz="2800" dirty="0"/>
          </a:p>
          <a:p>
            <a:r>
              <a:rPr lang="ja-JP" altLang="en-US" sz="2800" dirty="0">
                <a:solidFill>
                  <a:srgbClr val="0070C0"/>
                </a:solidFill>
              </a:rPr>
              <a:t>⑱解雇は平均賃金３０日分を支払えばできる？</a:t>
            </a:r>
            <a:r>
              <a:rPr lang="en-US" altLang="ja-JP" sz="2800" dirty="0">
                <a:solidFill>
                  <a:srgbClr val="0070C0"/>
                </a:solidFill>
              </a:rPr>
              <a:t/>
            </a:r>
            <a:br>
              <a:rPr lang="en-US" altLang="ja-JP" sz="2800" dirty="0">
                <a:solidFill>
                  <a:srgbClr val="0070C0"/>
                </a:solidFill>
              </a:rPr>
            </a:br>
            <a:r>
              <a:rPr lang="ja-JP" altLang="en-US" sz="2800" dirty="0"/>
              <a:t>⇒できない。</a:t>
            </a:r>
            <a:r>
              <a:rPr lang="en-US" altLang="ja-JP" sz="2800" dirty="0"/>
              <a:t/>
            </a:r>
            <a:br>
              <a:rPr lang="en-US" altLang="ja-JP" sz="2800" dirty="0"/>
            </a:br>
            <a:r>
              <a:rPr lang="ja-JP" altLang="en-US" sz="2800" dirty="0"/>
              <a:t>解雇をする際は，３０日前に予告するか，３０日前の予告に満たない期間分の平均賃金を支払わなければならない（解雇予告手当金）が，</a:t>
            </a:r>
            <a:r>
              <a:rPr lang="en-US" altLang="ja-JP" sz="2800" dirty="0"/>
              <a:t/>
            </a:r>
            <a:br>
              <a:rPr lang="en-US" altLang="ja-JP" sz="2800" dirty="0"/>
            </a:br>
            <a:r>
              <a:rPr lang="ja-JP" altLang="en-US" sz="2800" dirty="0"/>
              <a:t>これとは別に，解雇をする正当な理由がなければならない。</a:t>
            </a:r>
            <a:endParaRPr lang="ja-JP" altLang="en-US" sz="2400" dirty="0"/>
          </a:p>
        </p:txBody>
      </p:sp>
      <p:sp>
        <p:nvSpPr>
          <p:cNvPr id="2" name="フッター プレースホルダー 1"/>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extLst>
      <p:ext uri="{BB962C8B-B14F-4D97-AF65-F5344CB8AC3E}">
        <p14:creationId xmlns:p14="http://schemas.microsoft.com/office/powerpoint/2010/main" val="329447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なぜ裁判をするのか？</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kumimoji="1" lang="ja-JP" altLang="en-US" sz="3200" dirty="0" smtClean="0"/>
              <a:t>⇒　色々な目的がある</a:t>
            </a:r>
            <a:endParaRPr kumimoji="1" lang="en-US" altLang="ja-JP" sz="3200" dirty="0" smtClean="0"/>
          </a:p>
          <a:p>
            <a:pPr marL="0" indent="0">
              <a:buNone/>
            </a:pPr>
            <a:r>
              <a:rPr lang="ja-JP" altLang="en-US" sz="3200" dirty="0"/>
              <a:t>　</a:t>
            </a:r>
            <a:r>
              <a:rPr lang="ja-JP" altLang="en-US" sz="3200" dirty="0" smtClean="0"/>
              <a:t>　　・判決を取りたい</a:t>
            </a:r>
            <a:endParaRPr lang="en-US" altLang="ja-JP" sz="3200" dirty="0" smtClean="0"/>
          </a:p>
          <a:p>
            <a:pPr marL="0" indent="0">
              <a:buNone/>
            </a:pPr>
            <a:r>
              <a:rPr lang="ja-JP" altLang="en-US" sz="3200" dirty="0"/>
              <a:t>　</a:t>
            </a:r>
            <a:r>
              <a:rPr lang="ja-JP" altLang="en-US" sz="3200" dirty="0" smtClean="0"/>
              <a:t>　　・話し合いをしたい</a:t>
            </a:r>
            <a:endParaRPr lang="en-US" altLang="ja-JP" sz="3200" dirty="0" smtClean="0"/>
          </a:p>
          <a:p>
            <a:pPr marL="0" indent="0">
              <a:buNone/>
            </a:pPr>
            <a:r>
              <a:rPr lang="ja-JP" altLang="en-US" sz="3200" dirty="0"/>
              <a:t>　</a:t>
            </a:r>
            <a:r>
              <a:rPr lang="ja-JP" altLang="en-US" sz="3200" dirty="0" smtClean="0"/>
              <a:t>　　・事件を公にしたい</a:t>
            </a:r>
            <a:endParaRPr lang="en-US" altLang="ja-JP" sz="3200" dirty="0" smtClean="0"/>
          </a:p>
          <a:p>
            <a:pPr marL="0" indent="0">
              <a:buNone/>
            </a:pPr>
            <a:r>
              <a:rPr lang="ja-JP" altLang="en-US" sz="3200" dirty="0"/>
              <a:t>　</a:t>
            </a:r>
            <a:r>
              <a:rPr lang="ja-JP" altLang="en-US" sz="3200" dirty="0" smtClean="0"/>
              <a:t>　　・感情的満足を得たい</a:t>
            </a:r>
            <a:endParaRPr lang="en-US" altLang="ja-JP" sz="3200" dirty="0" smtClean="0"/>
          </a:p>
          <a:p>
            <a:pPr marL="0" indent="0">
              <a:buNone/>
            </a:pPr>
            <a:r>
              <a:rPr kumimoji="1" lang="ja-JP" altLang="en-US" sz="3200" dirty="0" smtClean="0"/>
              <a:t>⇒　法の予定する流れは，</a:t>
            </a:r>
            <a:endParaRPr kumimoji="1" lang="en-US" altLang="ja-JP" sz="3200" dirty="0" smtClean="0"/>
          </a:p>
          <a:p>
            <a:pPr marL="0" indent="0">
              <a:buNone/>
            </a:pPr>
            <a:r>
              <a:rPr lang="ja-JP" altLang="en-US" sz="3200" dirty="0"/>
              <a:t>　</a:t>
            </a:r>
            <a:r>
              <a:rPr lang="ja-JP" altLang="en-US" sz="3200" dirty="0" smtClean="0"/>
              <a:t>　</a:t>
            </a:r>
            <a:r>
              <a:rPr kumimoji="1" lang="ja-JP" altLang="en-US" sz="3200" dirty="0" smtClean="0"/>
              <a:t>請求に応じない相手方に対し，強制的に権利を実現する</a:t>
            </a:r>
            <a:endParaRPr kumimoji="1" lang="ja-JP" altLang="en-US" sz="32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81</a:t>
            </a:fld>
            <a:endParaRPr kumimoji="1" lang="ja-JP" altLang="en-US"/>
          </a:p>
        </p:txBody>
      </p:sp>
    </p:spTree>
    <p:extLst>
      <p:ext uri="{BB962C8B-B14F-4D97-AF65-F5344CB8AC3E}">
        <p14:creationId xmlns:p14="http://schemas.microsoft.com/office/powerpoint/2010/main" val="9578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勝訴判決をとればお金がもらえる？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000" dirty="0" smtClean="0"/>
              <a:t>（例えば，未払賃金請求訴訟）</a:t>
            </a:r>
            <a:endParaRPr kumimoji="1" lang="en-US" altLang="ja-JP" sz="4000" dirty="0" smtClean="0"/>
          </a:p>
          <a:p>
            <a:pPr marL="0" indent="0">
              <a:buNone/>
            </a:pPr>
            <a:r>
              <a:rPr lang="ja-JP" altLang="en-US" sz="4000" dirty="0" smtClean="0"/>
              <a:t>⇒相手方が敗訴判決を受けて支払ってくれれば良い。</a:t>
            </a:r>
            <a:endParaRPr lang="en-US" altLang="ja-JP" sz="4000" dirty="0" smtClean="0"/>
          </a:p>
          <a:p>
            <a:pPr marL="0" indent="0">
              <a:buNone/>
            </a:pPr>
            <a:r>
              <a:rPr kumimoji="1" lang="ja-JP" altLang="en-US" sz="4000" dirty="0" smtClean="0"/>
              <a:t>⇒しかし，支払ってくれない場合，そのままでは，勝訴判決は紙切れでしかない。</a:t>
            </a:r>
            <a:endParaRPr kumimoji="1" lang="en-US" altLang="ja-JP" sz="4000" dirty="0" smtClean="0"/>
          </a:p>
          <a:p>
            <a:pPr marL="0" indent="0">
              <a:buNone/>
            </a:pPr>
            <a:r>
              <a:rPr lang="ja-JP" altLang="en-US" sz="4000" dirty="0" smtClean="0"/>
              <a:t>⇒勝訴判決は，「債務名義」として，強制執行ができるようになる。</a:t>
            </a:r>
            <a:endParaRPr kumimoji="1" lang="ja-JP" altLang="en-US" sz="40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82</a:t>
            </a:fld>
            <a:endParaRPr kumimoji="1" lang="ja-JP" altLang="en-US"/>
          </a:p>
        </p:txBody>
      </p:sp>
    </p:spTree>
    <p:extLst>
      <p:ext uri="{BB962C8B-B14F-4D97-AF65-F5344CB8AC3E}">
        <p14:creationId xmlns:p14="http://schemas.microsoft.com/office/powerpoint/2010/main" val="21488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債務名義を取得する方法は？</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kumimoji="1" lang="ja-JP" altLang="en-US" sz="3600" dirty="0" smtClean="0"/>
              <a:t>・訴訟</a:t>
            </a:r>
            <a:endParaRPr kumimoji="1" lang="en-US" altLang="ja-JP" sz="3600" dirty="0" smtClean="0"/>
          </a:p>
          <a:p>
            <a:pPr marL="0" indent="0">
              <a:buNone/>
            </a:pPr>
            <a:r>
              <a:rPr lang="ja-JP" altLang="en-US" sz="3600" dirty="0" smtClean="0"/>
              <a:t>・労働審判</a:t>
            </a:r>
            <a:endParaRPr lang="en-US" altLang="ja-JP" sz="3600" dirty="0" smtClean="0"/>
          </a:p>
          <a:p>
            <a:pPr marL="0" indent="0">
              <a:buNone/>
            </a:pPr>
            <a:r>
              <a:rPr kumimoji="1" lang="ja-JP" altLang="en-US" sz="3600" dirty="0" smtClean="0"/>
              <a:t>・調停</a:t>
            </a:r>
            <a:endParaRPr kumimoji="1" lang="en-US" altLang="ja-JP" sz="3600" dirty="0" smtClean="0"/>
          </a:p>
          <a:p>
            <a:pPr marL="0" indent="0">
              <a:buNone/>
            </a:pPr>
            <a:r>
              <a:rPr lang="ja-JP" altLang="en-US" sz="3600" dirty="0" smtClean="0"/>
              <a:t>・支払督促</a:t>
            </a:r>
            <a:endParaRPr lang="en-US" altLang="ja-JP" sz="3600" dirty="0" smtClean="0"/>
          </a:p>
          <a:p>
            <a:pPr marL="0" indent="0">
              <a:buNone/>
            </a:pPr>
            <a:r>
              <a:rPr kumimoji="1" lang="ja-JP" altLang="en-US" sz="3600" dirty="0" smtClean="0"/>
              <a:t>・即決和解</a:t>
            </a:r>
            <a:endParaRPr kumimoji="1" lang="en-US" altLang="ja-JP" sz="3600" dirty="0" smtClean="0"/>
          </a:p>
          <a:p>
            <a:pPr marL="0" indent="0">
              <a:buNone/>
            </a:pPr>
            <a:r>
              <a:rPr lang="ja-JP" altLang="en-US" sz="3600" dirty="0" smtClean="0"/>
              <a:t>・強制執行認諾文言付公正証書</a:t>
            </a:r>
            <a:endParaRPr lang="en-US" altLang="ja-JP" sz="3600" dirty="0" smtClean="0"/>
          </a:p>
          <a:p>
            <a:pPr marL="0" indent="0">
              <a:buNone/>
            </a:pPr>
            <a:r>
              <a:rPr lang="ja-JP" altLang="en-US" sz="3600" dirty="0" smtClean="0"/>
              <a:t>（＊あっせんは成立しても債務名義にならない）</a:t>
            </a:r>
            <a:endParaRPr kumimoji="1" lang="ja-JP" altLang="en-US" sz="36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83</a:t>
            </a:fld>
            <a:endParaRPr kumimoji="1" lang="ja-JP" altLang="en-US"/>
          </a:p>
        </p:txBody>
      </p:sp>
    </p:spTree>
    <p:extLst>
      <p:ext uri="{BB962C8B-B14F-4D97-AF65-F5344CB8AC3E}">
        <p14:creationId xmlns:p14="http://schemas.microsoft.com/office/powerpoint/2010/main" val="20364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強制力があるものは？</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dirty="0" smtClean="0"/>
              <a:t>この場合の強制力とは，相手方が出頭等しない場合，債務名義を取得できるという意味</a:t>
            </a:r>
            <a:endParaRPr kumimoji="1" lang="en-US" altLang="ja-JP" sz="4400" dirty="0" smtClean="0"/>
          </a:p>
          <a:p>
            <a:pPr marL="0" indent="0">
              <a:buNone/>
            </a:pPr>
            <a:r>
              <a:rPr lang="ja-JP" altLang="en-US" sz="4400" dirty="0" smtClean="0"/>
              <a:t>⇒訴訟・労働審判・支払督促</a:t>
            </a:r>
            <a:endParaRPr lang="en-US" altLang="ja-JP" sz="4400" dirty="0" smtClean="0"/>
          </a:p>
          <a:p>
            <a:pPr marL="0" indent="0">
              <a:buNone/>
            </a:pPr>
            <a:endParaRPr kumimoji="1" lang="en-US" altLang="ja-JP" sz="4400" dirty="0"/>
          </a:p>
          <a:p>
            <a:pPr marL="0" indent="0">
              <a:buNone/>
            </a:pPr>
            <a:r>
              <a:rPr lang="ja-JP" altLang="en-US" sz="4400" dirty="0" smtClean="0"/>
              <a:t>（調停やあっせんは，相手方が出頭しない場合は，それ以上進まない）</a:t>
            </a:r>
            <a:endParaRPr kumimoji="1" lang="ja-JP" altLang="en-US" sz="44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84</a:t>
            </a:fld>
            <a:endParaRPr kumimoji="1" lang="ja-JP" altLang="en-US"/>
          </a:p>
        </p:txBody>
      </p:sp>
    </p:spTree>
    <p:extLst>
      <p:ext uri="{BB962C8B-B14F-4D97-AF65-F5344CB8AC3E}">
        <p14:creationId xmlns:p14="http://schemas.microsoft.com/office/powerpoint/2010/main" val="8935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強制執行の方法は？</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kumimoji="1" lang="ja-JP" altLang="en-US" sz="3200" dirty="0" smtClean="0"/>
              <a:t>自分で強制執行可能な相手方の財産を探して裁判所に申し立てる</a:t>
            </a:r>
            <a:endParaRPr kumimoji="1" lang="en-US" altLang="ja-JP" sz="3200" dirty="0" smtClean="0"/>
          </a:p>
          <a:p>
            <a:pPr marL="0" indent="0">
              <a:buNone/>
            </a:pPr>
            <a:endParaRPr lang="en-US" altLang="ja-JP" sz="3200" dirty="0"/>
          </a:p>
          <a:p>
            <a:pPr marL="0" indent="0">
              <a:buNone/>
            </a:pPr>
            <a:r>
              <a:rPr lang="ja-JP" altLang="en-US" sz="3200" dirty="0" smtClean="0"/>
              <a:t>現金，預貯金，売掛金，</a:t>
            </a:r>
            <a:endParaRPr lang="en-US" altLang="ja-JP" sz="3200" dirty="0" smtClean="0"/>
          </a:p>
          <a:p>
            <a:pPr marL="0" indent="0">
              <a:buNone/>
            </a:pPr>
            <a:r>
              <a:rPr lang="ja-JP" altLang="en-US" sz="3200" dirty="0" smtClean="0"/>
              <a:t>不動産，動産，</a:t>
            </a:r>
            <a:endParaRPr lang="en-US" altLang="ja-JP" sz="3200" dirty="0" smtClean="0"/>
          </a:p>
          <a:p>
            <a:pPr marL="0" indent="0">
              <a:buNone/>
            </a:pPr>
            <a:r>
              <a:rPr lang="ja-JP" altLang="en-US" sz="3200" dirty="0" smtClean="0"/>
              <a:t>クレジットカード決済収入，</a:t>
            </a:r>
            <a:endParaRPr lang="en-US" altLang="ja-JP" sz="3200" dirty="0" smtClean="0"/>
          </a:p>
          <a:p>
            <a:pPr marL="0" indent="0">
              <a:buNone/>
            </a:pPr>
            <a:r>
              <a:rPr lang="ja-JP" altLang="en-US" sz="3200" dirty="0" smtClean="0"/>
              <a:t>給料，役員報酬，</a:t>
            </a:r>
            <a:endParaRPr lang="en-US" altLang="ja-JP" sz="3200" dirty="0" smtClean="0"/>
          </a:p>
          <a:p>
            <a:pPr marL="0" indent="0">
              <a:buNone/>
            </a:pPr>
            <a:r>
              <a:rPr lang="ja-JP" altLang="en-US" sz="3200" dirty="0" smtClean="0"/>
              <a:t>生命保険解約返戻金，その他</a:t>
            </a:r>
            <a:endParaRPr kumimoji="1" lang="ja-JP" altLang="en-US" sz="32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85</a:t>
            </a:fld>
            <a:endParaRPr kumimoji="1" lang="ja-JP" altLang="en-US"/>
          </a:p>
        </p:txBody>
      </p:sp>
    </p:spTree>
    <p:extLst>
      <p:ext uri="{BB962C8B-B14F-4D97-AF65-F5344CB8AC3E}">
        <p14:creationId xmlns:p14="http://schemas.microsoft.com/office/powerpoint/2010/main" val="14696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通常訴訟の流れは？</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・訴状を作成して提出する</a:t>
            </a:r>
            <a:endParaRPr lang="en-US" altLang="ja-JP" dirty="0" smtClean="0"/>
          </a:p>
          <a:p>
            <a:pPr marL="0" indent="0">
              <a:buNone/>
            </a:pPr>
            <a:r>
              <a:rPr kumimoji="1" lang="ja-JP" altLang="en-US" dirty="0" smtClean="0"/>
              <a:t>・提出後，１か月程度で，第１回口頭弁論期日が設定される</a:t>
            </a:r>
            <a:endParaRPr kumimoji="1" lang="en-US" altLang="ja-JP" dirty="0" smtClean="0"/>
          </a:p>
          <a:p>
            <a:pPr marL="0" indent="0">
              <a:buNone/>
            </a:pPr>
            <a:r>
              <a:rPr lang="ja-JP" altLang="en-US" dirty="0" smtClean="0"/>
              <a:t>・被告が答弁書を提出する</a:t>
            </a:r>
            <a:endParaRPr lang="en-US" altLang="ja-JP" dirty="0" smtClean="0"/>
          </a:p>
          <a:p>
            <a:pPr marL="0" indent="0">
              <a:buNone/>
            </a:pPr>
            <a:r>
              <a:rPr kumimoji="1" lang="ja-JP" altLang="en-US" dirty="0" smtClean="0"/>
              <a:t>・その後，月に１回程度，裁判期日が設定され，主張を交換する</a:t>
            </a:r>
            <a:endParaRPr kumimoji="1" lang="en-US" altLang="ja-JP" dirty="0" smtClean="0"/>
          </a:p>
          <a:p>
            <a:pPr marL="0" indent="0">
              <a:buNone/>
            </a:pPr>
            <a:r>
              <a:rPr lang="ja-JP" altLang="en-US" dirty="0" smtClean="0"/>
              <a:t>・また，書証は適宜提出する</a:t>
            </a:r>
            <a:endParaRPr kumimoji="1" lang="en-US" altLang="ja-JP" dirty="0" smtClean="0"/>
          </a:p>
          <a:p>
            <a:pPr marL="0" indent="0">
              <a:buNone/>
            </a:pPr>
            <a:r>
              <a:rPr lang="ja-JP" altLang="en-US" dirty="0" smtClean="0"/>
              <a:t>・争点が整理されると証人尋問を行う</a:t>
            </a:r>
            <a:endParaRPr lang="en-US" altLang="ja-JP" dirty="0" smtClean="0"/>
          </a:p>
          <a:p>
            <a:pPr marL="0" indent="0">
              <a:buNone/>
            </a:pPr>
            <a:r>
              <a:rPr kumimoji="1" lang="ja-JP" altLang="en-US" dirty="0" smtClean="0"/>
              <a:t>・その後判決が出される</a:t>
            </a:r>
            <a:endParaRPr kumimoji="1" lang="en-US" altLang="ja-JP" dirty="0" smtClean="0"/>
          </a:p>
          <a:p>
            <a:pPr marL="0" indent="0">
              <a:buNone/>
            </a:pPr>
            <a:r>
              <a:rPr lang="ja-JP" altLang="en-US" dirty="0" smtClean="0"/>
              <a:t>・控訴・上告ができる</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86</a:t>
            </a:fld>
            <a:endParaRPr kumimoji="1" lang="ja-JP" altLang="en-US"/>
          </a:p>
        </p:txBody>
      </p:sp>
    </p:spTree>
    <p:extLst>
      <p:ext uri="{BB962C8B-B14F-4D97-AF65-F5344CB8AC3E}">
        <p14:creationId xmlns:p14="http://schemas.microsoft.com/office/powerpoint/2010/main" val="3539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63287"/>
            <a:ext cx="10515600" cy="685799"/>
          </a:xfrm>
        </p:spPr>
        <p:txBody>
          <a:bodyPr>
            <a:normAutofit fontScale="90000"/>
          </a:bodyPr>
          <a:lstStyle/>
          <a:p>
            <a:r>
              <a:rPr kumimoji="1" lang="ja-JP" altLang="en-US" dirty="0" smtClean="0"/>
              <a:t>労働審判とは？</a:t>
            </a:r>
            <a:endParaRPr kumimoji="1" lang="ja-JP" altLang="en-US" dirty="0"/>
          </a:p>
        </p:txBody>
      </p:sp>
      <p:sp>
        <p:nvSpPr>
          <p:cNvPr id="3" name="コンテンツ プレースホルダー 2"/>
          <p:cNvSpPr>
            <a:spLocks noGrp="1"/>
          </p:cNvSpPr>
          <p:nvPr>
            <p:ph idx="1"/>
          </p:nvPr>
        </p:nvSpPr>
        <p:spPr>
          <a:xfrm>
            <a:off x="838200" y="979714"/>
            <a:ext cx="10515600" cy="5197249"/>
          </a:xfrm>
        </p:spPr>
        <p:txBody>
          <a:bodyPr>
            <a:normAutofit/>
          </a:bodyPr>
          <a:lstStyle/>
          <a:p>
            <a:r>
              <a:rPr lang="ja-JP" altLang="ja-JP" dirty="0"/>
              <a:t>２００６年４月スタート</a:t>
            </a:r>
          </a:p>
          <a:p>
            <a:r>
              <a:rPr lang="ja-JP" altLang="ja-JP" dirty="0"/>
              <a:t>裁判官と労使の専門委員で構成される労働審判委員会が，事件の審理（争点整理・証拠調べ等）を行うとともに，調停（話し合いによる紛争解決）を試み，調停が成立しない場合には，労働審判（訴訟における判決のようなもの）を出す裁判制度。</a:t>
            </a:r>
          </a:p>
          <a:p>
            <a:r>
              <a:rPr lang="ja-JP" altLang="ja-JP" dirty="0"/>
              <a:t>原則として</a:t>
            </a:r>
            <a:r>
              <a:rPr lang="ja-JP" altLang="ja-JP" dirty="0" smtClean="0"/>
              <a:t>，</a:t>
            </a:r>
            <a:r>
              <a:rPr lang="ja-JP" altLang="en-US" dirty="0"/>
              <a:t>３</a:t>
            </a:r>
            <a:r>
              <a:rPr lang="ja-JP" altLang="ja-JP" dirty="0" smtClean="0"/>
              <a:t>回</a:t>
            </a:r>
            <a:r>
              <a:rPr lang="ja-JP" altLang="ja-JP" dirty="0"/>
              <a:t>の期日で終了する。</a:t>
            </a:r>
          </a:p>
          <a:p>
            <a:r>
              <a:rPr lang="ja-JP" altLang="ja-JP" dirty="0"/>
              <a:t>申立て</a:t>
            </a:r>
            <a:r>
              <a:rPr lang="ja-JP" altLang="ja-JP" dirty="0" smtClean="0"/>
              <a:t>から</a:t>
            </a:r>
            <a:r>
              <a:rPr lang="ja-JP" altLang="en-US" dirty="0" smtClean="0"/>
              <a:t>４</a:t>
            </a:r>
            <a:r>
              <a:rPr lang="ja-JP" altLang="en-US" dirty="0"/>
              <a:t>０</a:t>
            </a:r>
            <a:r>
              <a:rPr lang="ja-JP" altLang="ja-JP" dirty="0" smtClean="0"/>
              <a:t>日</a:t>
            </a:r>
            <a:r>
              <a:rPr lang="ja-JP" altLang="ja-JP" dirty="0"/>
              <a:t>以内で</a:t>
            </a:r>
            <a:r>
              <a:rPr lang="ja-JP" altLang="ja-JP" dirty="0" smtClean="0"/>
              <a:t>第</a:t>
            </a:r>
            <a:r>
              <a:rPr lang="ja-JP" altLang="en-US" dirty="0" smtClean="0"/>
              <a:t>１</a:t>
            </a:r>
            <a:r>
              <a:rPr lang="ja-JP" altLang="ja-JP" dirty="0" smtClean="0"/>
              <a:t>回</a:t>
            </a:r>
            <a:r>
              <a:rPr lang="ja-JP" altLang="ja-JP" dirty="0"/>
              <a:t>期日が定められ，</a:t>
            </a:r>
            <a:r>
              <a:rPr lang="ja-JP" altLang="ja-JP" dirty="0" smtClean="0"/>
              <a:t>第</a:t>
            </a:r>
            <a:r>
              <a:rPr lang="ja-JP" altLang="en-US" dirty="0" smtClean="0"/>
              <a:t>１</a:t>
            </a:r>
            <a:r>
              <a:rPr lang="ja-JP" altLang="ja-JP" dirty="0" smtClean="0"/>
              <a:t>回</a:t>
            </a:r>
            <a:r>
              <a:rPr lang="ja-JP" altLang="ja-JP" dirty="0"/>
              <a:t>でほとんどの主張を出すべきとされ，遅くとも</a:t>
            </a:r>
            <a:r>
              <a:rPr lang="ja-JP" altLang="ja-JP" dirty="0" smtClean="0"/>
              <a:t>第</a:t>
            </a:r>
            <a:r>
              <a:rPr lang="ja-JP" altLang="en-US" dirty="0" smtClean="0"/>
              <a:t>２</a:t>
            </a:r>
            <a:r>
              <a:rPr lang="ja-JP" altLang="ja-JP" dirty="0" smtClean="0"/>
              <a:t>回</a:t>
            </a:r>
            <a:r>
              <a:rPr lang="ja-JP" altLang="ja-JP" dirty="0"/>
              <a:t>期日</a:t>
            </a:r>
            <a:r>
              <a:rPr lang="ja-JP" altLang="ja-JP" dirty="0" smtClean="0"/>
              <a:t>まで</a:t>
            </a:r>
            <a:r>
              <a:rPr lang="ja-JP" altLang="en-US" dirty="0" smtClean="0"/>
              <a:t>に</a:t>
            </a:r>
            <a:r>
              <a:rPr lang="ja-JP" altLang="ja-JP" dirty="0" smtClean="0"/>
              <a:t>審理</a:t>
            </a:r>
            <a:r>
              <a:rPr lang="ja-JP" altLang="ja-JP" dirty="0"/>
              <a:t>を終わらせ，</a:t>
            </a:r>
            <a:r>
              <a:rPr lang="ja-JP" altLang="ja-JP" dirty="0" smtClean="0"/>
              <a:t>第</a:t>
            </a:r>
            <a:r>
              <a:rPr lang="ja-JP" altLang="en-US" dirty="0" smtClean="0"/>
              <a:t>１</a:t>
            </a:r>
            <a:r>
              <a:rPr lang="ja-JP" altLang="ja-JP" dirty="0" smtClean="0"/>
              <a:t>回</a:t>
            </a:r>
            <a:r>
              <a:rPr lang="ja-JP" altLang="ja-JP" dirty="0"/>
              <a:t>ないし</a:t>
            </a:r>
            <a:r>
              <a:rPr lang="ja-JP" altLang="ja-JP" dirty="0" smtClean="0"/>
              <a:t>第</a:t>
            </a:r>
            <a:r>
              <a:rPr lang="ja-JP" altLang="en-US" dirty="0" smtClean="0"/>
              <a:t>３</a:t>
            </a:r>
            <a:r>
              <a:rPr lang="ja-JP" altLang="ja-JP" dirty="0" smtClean="0"/>
              <a:t>回</a:t>
            </a:r>
            <a:r>
              <a:rPr lang="ja-JP" altLang="ja-JP" dirty="0"/>
              <a:t>期日で調停を試み，調停が成立しない場合には，審判をするという運用がなされている。</a:t>
            </a:r>
          </a:p>
          <a:p>
            <a:r>
              <a:rPr lang="ja-JP" altLang="ja-JP" b="1" dirty="0">
                <a:solidFill>
                  <a:srgbClr val="FF0000"/>
                </a:solidFill>
              </a:rPr>
              <a:t>→使用者側は，準備時間</a:t>
            </a:r>
            <a:r>
              <a:rPr lang="ja-JP" altLang="ja-JP" b="1" dirty="0" smtClean="0">
                <a:solidFill>
                  <a:srgbClr val="FF0000"/>
                </a:solidFill>
              </a:rPr>
              <a:t>が</a:t>
            </a:r>
            <a:r>
              <a:rPr lang="ja-JP" altLang="en-US" b="1" dirty="0" smtClean="0">
                <a:solidFill>
                  <a:srgbClr val="FF0000"/>
                </a:solidFill>
              </a:rPr>
              <a:t>圧倒的に</a:t>
            </a:r>
            <a:r>
              <a:rPr lang="ja-JP" altLang="ja-JP" b="1" dirty="0" smtClean="0">
                <a:solidFill>
                  <a:srgbClr val="FF0000"/>
                </a:solidFill>
              </a:rPr>
              <a:t>少ない</a:t>
            </a:r>
            <a:r>
              <a:rPr lang="ja-JP" altLang="ja-JP" b="1" dirty="0">
                <a:solidFill>
                  <a:srgbClr val="FF0000"/>
                </a:solidFill>
              </a:rPr>
              <a:t>！！</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87</a:t>
            </a:fld>
            <a:endParaRPr kumimoji="1" lang="ja-JP" altLang="en-US"/>
          </a:p>
        </p:txBody>
      </p:sp>
    </p:spTree>
    <p:extLst>
      <p:ext uri="{BB962C8B-B14F-4D97-AF65-F5344CB8AC3E}">
        <p14:creationId xmlns:p14="http://schemas.microsoft.com/office/powerpoint/2010/main" val="41844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9229" y="489856"/>
            <a:ext cx="10994571" cy="5866493"/>
          </a:xfrm>
        </p:spPr>
        <p:txBody>
          <a:bodyPr/>
          <a:lstStyle/>
          <a:p>
            <a:r>
              <a:rPr lang="ja-JP" altLang="en-US" dirty="0" smtClean="0"/>
              <a:t>労働審判は，第１回期日での心証形成が大きい。</a:t>
            </a:r>
            <a:endParaRPr lang="en-US" altLang="ja-JP" dirty="0" smtClean="0"/>
          </a:p>
          <a:p>
            <a:r>
              <a:rPr lang="ja-JP" altLang="en-US" dirty="0" smtClean="0"/>
              <a:t>第１回期日までに全ての書類を作成して，必要な主張を行い，証拠書類を整え，証人のインタビューを行って当日のリハーサルを行い，当日もリハーサルを行ったうえで，手続に臨む。</a:t>
            </a:r>
            <a:endParaRPr lang="en-US" altLang="ja-JP" dirty="0" smtClean="0"/>
          </a:p>
          <a:p>
            <a:r>
              <a:rPr lang="ja-JP" altLang="en-US" dirty="0"/>
              <a:t>社長の手元に労働審判の申立書が届いてから，税理士に相談し，税理士から社会保険労務士に相談し，社会保険労務士から弁護士に相談がいくと，残りの準備時間が１，２週間だったりすること</a:t>
            </a:r>
            <a:r>
              <a:rPr lang="ja-JP" altLang="en-US" dirty="0" smtClean="0"/>
              <a:t>も・・・。</a:t>
            </a:r>
            <a:endParaRPr lang="en-US" altLang="ja-JP" dirty="0"/>
          </a:p>
          <a:p>
            <a:r>
              <a:rPr lang="ja-JP" altLang="en-US" dirty="0" smtClean="0"/>
              <a:t>ご紹介者がいない場合，お引き受けできないことも・・・。</a:t>
            </a:r>
            <a:endParaRPr lang="en-US" altLang="ja-JP" dirty="0" smtClean="0"/>
          </a:p>
          <a:p>
            <a:r>
              <a:rPr lang="ja-JP" altLang="ja-JP" dirty="0" smtClean="0"/>
              <a:t>平均</a:t>
            </a:r>
            <a:r>
              <a:rPr lang="ja-JP" altLang="ja-JP" dirty="0"/>
              <a:t>審理日数は約７０日と言われている。</a:t>
            </a:r>
          </a:p>
          <a:p>
            <a:r>
              <a:rPr lang="ja-JP" altLang="ja-JP" dirty="0"/>
              <a:t>審判に不服があれば，二週間以内に異議を出すことにより</a:t>
            </a:r>
            <a:r>
              <a:rPr lang="ja-JP" altLang="ja-JP" dirty="0" smtClean="0"/>
              <a:t>，</a:t>
            </a:r>
            <a:r>
              <a:rPr lang="ja-JP" altLang="en-US" dirty="0"/>
              <a:t>訴訟</a:t>
            </a:r>
            <a:r>
              <a:rPr lang="ja-JP" altLang="ja-JP" dirty="0" smtClean="0"/>
              <a:t>に</a:t>
            </a:r>
            <a:r>
              <a:rPr lang="ja-JP" altLang="ja-JP" dirty="0"/>
              <a:t>移行する。</a:t>
            </a:r>
            <a:endParaRPr lang="en-US" altLang="ja-JP" dirty="0"/>
          </a:p>
          <a:p>
            <a:r>
              <a:rPr lang="ja-JP" altLang="ja-JP" dirty="0"/>
              <a:t>約７割が，異議を出さずに解決されている。</a:t>
            </a:r>
            <a:endParaRPr lang="en-US" altLang="ja-JP" dirty="0"/>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88</a:t>
            </a:fld>
            <a:endParaRPr kumimoji="1" lang="ja-JP" altLang="en-US"/>
          </a:p>
        </p:txBody>
      </p:sp>
    </p:spTree>
    <p:extLst>
      <p:ext uri="{BB962C8B-B14F-4D97-AF65-F5344CB8AC3E}">
        <p14:creationId xmlns:p14="http://schemas.microsoft.com/office/powerpoint/2010/main" val="24129974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8800" dirty="0" smtClean="0">
                <a:solidFill>
                  <a:srgbClr val="FF0000"/>
                </a:solidFill>
              </a:rPr>
              <a:t>労働審判は，</a:t>
            </a:r>
            <a:endParaRPr kumimoji="1" lang="en-US" altLang="ja-JP" sz="8800" dirty="0" smtClean="0">
              <a:solidFill>
                <a:srgbClr val="FF0000"/>
              </a:solidFill>
            </a:endParaRPr>
          </a:p>
          <a:p>
            <a:pPr marL="0" indent="0">
              <a:buNone/>
            </a:pPr>
            <a:r>
              <a:rPr lang="ja-JP" altLang="en-US" sz="8800" dirty="0">
                <a:solidFill>
                  <a:srgbClr val="FF0000"/>
                </a:solidFill>
              </a:rPr>
              <a:t>　</a:t>
            </a:r>
            <a:r>
              <a:rPr kumimoji="1" lang="ja-JP" altLang="en-US" sz="8800" dirty="0" smtClean="0">
                <a:solidFill>
                  <a:srgbClr val="FF0000"/>
                </a:solidFill>
              </a:rPr>
              <a:t>時間との闘い！！</a:t>
            </a:r>
            <a:endParaRPr kumimoji="1" lang="ja-JP" altLang="en-US" sz="8800" dirty="0">
              <a:solidFill>
                <a:srgbClr val="FF0000"/>
              </a:solidFill>
            </a:endParaRPr>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89</a:t>
            </a:fld>
            <a:endParaRPr kumimoji="1" lang="ja-JP" altLang="en-US"/>
          </a:p>
        </p:txBody>
      </p:sp>
    </p:spTree>
    <p:extLst>
      <p:ext uri="{BB962C8B-B14F-4D97-AF65-F5344CB8AC3E}">
        <p14:creationId xmlns:p14="http://schemas.microsoft.com/office/powerpoint/2010/main" val="390894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1116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人事に関するリスクが増えている要因</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smtClean="0"/>
              <a:t>・人事に関する法律知識は，誤解されている内容が多い。</a:t>
            </a:r>
            <a:endParaRPr kumimoji="1" lang="en-US" altLang="ja-JP" sz="3200" dirty="0" smtClean="0"/>
          </a:p>
          <a:p>
            <a:pPr marL="0" indent="0">
              <a:buNone/>
            </a:pPr>
            <a:r>
              <a:rPr lang="ja-JP" altLang="en-US" sz="3200" dirty="0" smtClean="0"/>
              <a:t>・最近は権利意識の強い労働者が増えている上に，「ブラック企業」という言葉が流行り，会社を訴えることに対する抵抗感が減少</a:t>
            </a:r>
            <a:endParaRPr lang="en-US" altLang="ja-JP" sz="3200" dirty="0" smtClean="0"/>
          </a:p>
          <a:p>
            <a:pPr marL="0" indent="0">
              <a:buNone/>
            </a:pPr>
            <a:r>
              <a:rPr kumimoji="1" lang="ja-JP" altLang="en-US" sz="3200" dirty="0" smtClean="0"/>
              <a:t>・しかも，インターネット上に，労働者の権利に関する情報があふれている</a:t>
            </a:r>
            <a:endParaRPr kumimoji="1" lang="en-US" altLang="ja-JP" sz="3200" dirty="0" smtClean="0"/>
          </a:p>
          <a:p>
            <a:pPr marL="0" indent="0">
              <a:buNone/>
            </a:pPr>
            <a:r>
              <a:rPr kumimoji="1" lang="ja-JP" altLang="en-US" sz="3200" dirty="0" smtClean="0">
                <a:solidFill>
                  <a:srgbClr val="FF0000"/>
                </a:solidFill>
              </a:rPr>
              <a:t>⇒人事に関するリスクが増大</a:t>
            </a:r>
            <a:endParaRPr kumimoji="1" lang="en-US" altLang="ja-JP" sz="3200" dirty="0" smtClean="0">
              <a:solidFill>
                <a:srgbClr val="FF0000"/>
              </a:solidFill>
            </a:endParaRPr>
          </a:p>
          <a:p>
            <a:pPr marL="0" indent="0">
              <a:buNone/>
            </a:pPr>
            <a:r>
              <a:rPr kumimoji="1" lang="ja-JP" altLang="en-US" sz="3200" dirty="0" smtClean="0">
                <a:solidFill>
                  <a:srgbClr val="FF0000"/>
                </a:solidFill>
              </a:rPr>
              <a:t>⇒予防コンサルティングの重要性がますます高まる</a:t>
            </a:r>
            <a:endParaRPr kumimoji="1" lang="ja-JP" altLang="en-US" sz="3200" dirty="0">
              <a:solidFill>
                <a:srgbClr val="FF0000"/>
              </a:solidFill>
            </a:endParaRPr>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dirty="0"/>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90</a:t>
            </a:fld>
            <a:endParaRPr kumimoji="1" lang="ja-JP" altLang="en-US"/>
          </a:p>
        </p:txBody>
      </p:sp>
    </p:spTree>
    <p:extLst>
      <p:ext uri="{BB962C8B-B14F-4D97-AF65-F5344CB8AC3E}">
        <p14:creationId xmlns:p14="http://schemas.microsoft.com/office/powerpoint/2010/main" val="7636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80">
                                          <p:stCondLst>
                                            <p:cond delay="0"/>
                                          </p:stCondLst>
                                        </p:cTn>
                                        <p:tgtEl>
                                          <p:spTgt spid="3">
                                            <p:txEl>
                                              <p:pRg st="2" end="2"/>
                                            </p:txEl>
                                          </p:spTgt>
                                        </p:tgtEl>
                                      </p:cBhvr>
                                    </p:animEffect>
                                    <p:anim calcmode="lin" valueType="num">
                                      <p:cBhvr>
                                        <p:cTn id="2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2" end="2"/>
                                            </p:txEl>
                                          </p:spTgt>
                                        </p:tgtEl>
                                      </p:cBhvr>
                                      <p:to x="100000" y="60000"/>
                                    </p:animScale>
                                    <p:animScale>
                                      <p:cBhvr>
                                        <p:cTn id="27" dur="166" decel="50000">
                                          <p:stCondLst>
                                            <p:cond delay="676"/>
                                          </p:stCondLst>
                                        </p:cTn>
                                        <p:tgtEl>
                                          <p:spTgt spid="3">
                                            <p:txEl>
                                              <p:pRg st="2" end="2"/>
                                            </p:txEl>
                                          </p:spTgt>
                                        </p:tgtEl>
                                      </p:cBhvr>
                                      <p:to x="100000" y="100000"/>
                                    </p:animScale>
                                    <p:animScale>
                                      <p:cBhvr>
                                        <p:cTn id="28" dur="26">
                                          <p:stCondLst>
                                            <p:cond delay="1312"/>
                                          </p:stCondLst>
                                        </p:cTn>
                                        <p:tgtEl>
                                          <p:spTgt spid="3">
                                            <p:txEl>
                                              <p:pRg st="2" end="2"/>
                                            </p:txEl>
                                          </p:spTgt>
                                        </p:tgtEl>
                                      </p:cBhvr>
                                      <p:to x="100000" y="80000"/>
                                    </p:animScale>
                                    <p:animScale>
                                      <p:cBhvr>
                                        <p:cTn id="29" dur="166" decel="50000">
                                          <p:stCondLst>
                                            <p:cond delay="1338"/>
                                          </p:stCondLst>
                                        </p:cTn>
                                        <p:tgtEl>
                                          <p:spTgt spid="3">
                                            <p:txEl>
                                              <p:pRg st="2" end="2"/>
                                            </p:txEl>
                                          </p:spTgt>
                                        </p:tgtEl>
                                      </p:cBhvr>
                                      <p:to x="100000" y="100000"/>
                                    </p:animScale>
                                    <p:animScale>
                                      <p:cBhvr>
                                        <p:cTn id="30" dur="26">
                                          <p:stCondLst>
                                            <p:cond delay="1642"/>
                                          </p:stCondLst>
                                        </p:cTn>
                                        <p:tgtEl>
                                          <p:spTgt spid="3">
                                            <p:txEl>
                                              <p:pRg st="2" end="2"/>
                                            </p:txEl>
                                          </p:spTgt>
                                        </p:tgtEl>
                                      </p:cBhvr>
                                      <p:to x="100000" y="90000"/>
                                    </p:animScale>
                                    <p:animScale>
                                      <p:cBhvr>
                                        <p:cTn id="31" dur="166" decel="50000">
                                          <p:stCondLst>
                                            <p:cond delay="1668"/>
                                          </p:stCondLst>
                                        </p:cTn>
                                        <p:tgtEl>
                                          <p:spTgt spid="3">
                                            <p:txEl>
                                              <p:pRg st="2" end="2"/>
                                            </p:txEl>
                                          </p:spTgt>
                                        </p:tgtEl>
                                      </p:cBhvr>
                                      <p:to x="100000" y="100000"/>
                                    </p:animScale>
                                    <p:animScale>
                                      <p:cBhvr>
                                        <p:cTn id="32" dur="26">
                                          <p:stCondLst>
                                            <p:cond delay="1808"/>
                                          </p:stCondLst>
                                        </p:cTn>
                                        <p:tgtEl>
                                          <p:spTgt spid="3">
                                            <p:txEl>
                                              <p:pRg st="2" end="2"/>
                                            </p:txEl>
                                          </p:spTgt>
                                        </p:tgtEl>
                                      </p:cBhvr>
                                      <p:to x="100000" y="95000"/>
                                    </p:animScale>
                                    <p:animScale>
                                      <p:cBhvr>
                                        <p:cTn id="33" dur="166" decel="50000">
                                          <p:stCondLst>
                                            <p:cond delay="1834"/>
                                          </p:stCondLst>
                                        </p:cTn>
                                        <p:tgtEl>
                                          <p:spTgt spid="3">
                                            <p:txEl>
                                              <p:pRg st="2" end="2"/>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労働事件の特殊性</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kumimoji="1" lang="ja-JP" altLang="en-US" sz="3200" dirty="0" smtClean="0"/>
              <a:t>・</a:t>
            </a:r>
            <a:r>
              <a:rPr lang="ja-JP" altLang="en-US" sz="3200" dirty="0"/>
              <a:t>日常</a:t>
            </a:r>
            <a:r>
              <a:rPr kumimoji="1" lang="ja-JP" altLang="en-US" sz="3200" dirty="0" smtClean="0"/>
              <a:t>生活に影響する事項が多いうえに，法改正が頻繁に起こる。</a:t>
            </a:r>
            <a:endParaRPr kumimoji="1" lang="en-US" altLang="ja-JP" sz="3200" dirty="0" smtClean="0"/>
          </a:p>
          <a:p>
            <a:pPr marL="0" indent="0">
              <a:buNone/>
            </a:pPr>
            <a:r>
              <a:rPr lang="ja-JP" altLang="en-US" sz="3200" dirty="0" smtClean="0"/>
              <a:t>→最新の法令をフォローし続けなければならない。</a:t>
            </a:r>
            <a:endParaRPr lang="en-US" altLang="ja-JP" sz="3200" dirty="0" smtClean="0"/>
          </a:p>
          <a:p>
            <a:pPr marL="0" indent="0">
              <a:buNone/>
            </a:pPr>
            <a:endParaRPr kumimoji="1" lang="en-US" altLang="ja-JP" sz="3200" dirty="0"/>
          </a:p>
          <a:p>
            <a:pPr marL="0" indent="0">
              <a:buNone/>
            </a:pPr>
            <a:r>
              <a:rPr lang="ja-JP" altLang="en-US" sz="3200" dirty="0" smtClean="0"/>
              <a:t>・裁判における判断が，実務に与える影響が大きい。</a:t>
            </a:r>
            <a:endParaRPr lang="en-US" altLang="ja-JP" sz="3200" dirty="0" smtClean="0"/>
          </a:p>
          <a:p>
            <a:pPr marL="0" indent="0">
              <a:buNone/>
            </a:pPr>
            <a:r>
              <a:rPr lang="ja-JP" altLang="en-US" sz="3200" dirty="0"/>
              <a:t>　</a:t>
            </a:r>
            <a:r>
              <a:rPr lang="ja-JP" altLang="en-US" sz="3200" dirty="0" smtClean="0"/>
              <a:t>特に，東京地裁労働専門部（民事１１・１９・３６部）の判断。</a:t>
            </a:r>
            <a:endParaRPr lang="en-US" altLang="ja-JP" sz="3200" dirty="0" smtClean="0"/>
          </a:p>
          <a:p>
            <a:pPr marL="0" indent="0">
              <a:buNone/>
            </a:pPr>
            <a:r>
              <a:rPr lang="ja-JP" altLang="en-US" sz="3200" dirty="0" smtClean="0"/>
              <a:t>→最新の裁判例をフォローし続けなければならない</a:t>
            </a:r>
            <a:endParaRPr lang="en-US" altLang="ja-JP" sz="3200" dirty="0" smtClean="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91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Tree>
    <p:custDataLst>
      <p:tags r:id="rId1"/>
    </p:custDataLst>
    <p:extLst>
      <p:ext uri="{BB962C8B-B14F-4D97-AF65-F5344CB8AC3E}">
        <p14:creationId xmlns:p14="http://schemas.microsoft.com/office/powerpoint/2010/main" val="1612275576"/>
      </p:ext>
    </p:extLst>
  </p:cSld>
  <p:clrMapOvr>
    <a:masterClrMapping/>
  </p:clrMapOvr>
  <mc:AlternateContent xmlns:mc="http://schemas.openxmlformats.org/markup-compatibility/2006" xmlns:p14="http://schemas.microsoft.com/office/powerpoint/2010/main">
    <mc:Choice Requires="p14">
      <p:transition spd="slow" p14:dur="2000" advTm="102528"/>
    </mc:Choice>
    <mc:Fallback xmlns="">
      <p:transition spd="slow" advTm="102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08214"/>
            <a:ext cx="10515600" cy="5768749"/>
          </a:xfrm>
        </p:spPr>
        <p:txBody>
          <a:bodyPr>
            <a:noAutofit/>
          </a:bodyPr>
          <a:lstStyle/>
          <a:p>
            <a:pPr marL="0" indent="0">
              <a:buNone/>
            </a:pPr>
            <a:r>
              <a:rPr kumimoji="1" lang="ja-JP" altLang="en-US" sz="3200" smtClean="0"/>
              <a:t>よくあるやりとり</a:t>
            </a:r>
            <a:endParaRPr kumimoji="1" lang="en-US" altLang="ja-JP" sz="3200" smtClean="0"/>
          </a:p>
          <a:p>
            <a:pPr marL="0" indent="0">
              <a:buNone/>
            </a:pPr>
            <a:endParaRPr kumimoji="1" lang="en-US" altLang="ja-JP" sz="3200" smtClean="0"/>
          </a:p>
          <a:p>
            <a:pPr marL="0" indent="0">
              <a:buNone/>
            </a:pPr>
            <a:r>
              <a:rPr lang="ja-JP" altLang="en-US" sz="3200" smtClean="0"/>
              <a:t>従業員トラブル発生</a:t>
            </a:r>
            <a:endParaRPr lang="en-US" altLang="ja-JP" sz="3200" smtClean="0"/>
          </a:p>
          <a:p>
            <a:pPr marL="0" indent="0">
              <a:buNone/>
            </a:pPr>
            <a:r>
              <a:rPr kumimoji="1" lang="ja-JP" altLang="en-US" sz="3200" smtClean="0"/>
              <a:t>↓</a:t>
            </a:r>
            <a:endParaRPr lang="en-US" altLang="ja-JP" sz="3200"/>
          </a:p>
          <a:p>
            <a:pPr marL="0" indent="0">
              <a:buNone/>
            </a:pPr>
            <a:r>
              <a:rPr kumimoji="1" lang="ja-JP" altLang="en-US" sz="3200" smtClean="0"/>
              <a:t>経営者：</a:t>
            </a:r>
            <a:r>
              <a:rPr lang="ja-JP" altLang="en-US" sz="3200" smtClean="0"/>
              <a:t>「なんでもっと早く言ってくれなかったんだ！！」</a:t>
            </a:r>
            <a:endParaRPr lang="en-US" altLang="ja-JP" sz="3200" smtClean="0"/>
          </a:p>
          <a:p>
            <a:pPr marL="0" indent="0">
              <a:buNone/>
            </a:pPr>
            <a:r>
              <a:rPr lang="ja-JP" altLang="en-US" sz="3200" smtClean="0"/>
              <a:t>専門家：「言いましたよ。ただ，しつこく売り込むわけにもいかないので，一度しか言いませんでしたが。」</a:t>
            </a:r>
            <a:endParaRPr lang="en-US" altLang="ja-JP" sz="3200" smtClean="0"/>
          </a:p>
          <a:p>
            <a:pPr marL="0" indent="0">
              <a:buNone/>
            </a:pPr>
            <a:r>
              <a:rPr lang="ja-JP" altLang="en-US" sz="3200" smtClean="0"/>
              <a:t>経営者：「こんなに重要なことなら，もっと深刻に提案すべきだっただろう！！」</a:t>
            </a:r>
            <a:endParaRPr lang="en-US" altLang="ja-JP" sz="3200" smtClean="0"/>
          </a:p>
          <a:p>
            <a:pPr marL="0" indent="0">
              <a:buNone/>
            </a:pPr>
            <a:r>
              <a:rPr lang="ja-JP" altLang="en-US" sz="3200" smtClean="0">
                <a:solidFill>
                  <a:srgbClr val="FF0000"/>
                </a:solidFill>
              </a:rPr>
              <a:t>⇒メールなど，証拠に残る形で，提案したことを残しておくべき</a:t>
            </a:r>
            <a:endParaRPr kumimoji="1" lang="en-US" altLang="ja-JP" sz="3200">
              <a:solidFill>
                <a:srgbClr val="FF0000"/>
              </a:solidFill>
            </a:endParaRPr>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92</a:t>
            </a:fld>
            <a:endParaRPr kumimoji="1" lang="ja-JP" altLang="en-US"/>
          </a:p>
        </p:txBody>
      </p:sp>
    </p:spTree>
    <p:extLst>
      <p:ext uri="{BB962C8B-B14F-4D97-AF65-F5344CB8AC3E}">
        <p14:creationId xmlns:p14="http://schemas.microsoft.com/office/powerpoint/2010/main" val="5212874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54075"/>
          </a:xfrm>
        </p:spPr>
        <p:txBody>
          <a:bodyPr/>
          <a:lstStyle/>
          <a:p>
            <a:r>
              <a:rPr kumimoji="1" lang="ja-JP" altLang="en-US" dirty="0" smtClean="0"/>
              <a:t>よくあるお悩み</a:t>
            </a:r>
            <a:endParaRPr kumimoji="1" lang="ja-JP" altLang="en-US" dirty="0"/>
          </a:p>
        </p:txBody>
      </p:sp>
      <p:sp>
        <p:nvSpPr>
          <p:cNvPr id="3" name="コンテンツ プレースホルダー 2"/>
          <p:cNvSpPr>
            <a:spLocks noGrp="1"/>
          </p:cNvSpPr>
          <p:nvPr>
            <p:ph idx="1"/>
          </p:nvPr>
        </p:nvSpPr>
        <p:spPr>
          <a:xfrm>
            <a:off x="838200" y="1219200"/>
            <a:ext cx="10515600" cy="4957763"/>
          </a:xfrm>
        </p:spPr>
        <p:txBody>
          <a:bodyPr>
            <a:noAutofit/>
          </a:bodyPr>
          <a:lstStyle/>
          <a:p>
            <a:pPr marL="0" indent="0">
              <a:buNone/>
            </a:pPr>
            <a:r>
              <a:rPr lang="ja-JP" altLang="en-US" sz="8800" dirty="0" smtClean="0"/>
              <a:t>・経営者がリスク</a:t>
            </a:r>
            <a:endParaRPr lang="en-US" altLang="ja-JP" sz="8800" dirty="0" smtClean="0"/>
          </a:p>
          <a:p>
            <a:pPr marL="0" indent="0">
              <a:buNone/>
            </a:pPr>
            <a:r>
              <a:rPr lang="ja-JP" altLang="en-US" sz="8800" dirty="0"/>
              <a:t>　</a:t>
            </a:r>
            <a:r>
              <a:rPr lang="ja-JP" altLang="en-US" sz="8800" dirty="0" smtClean="0"/>
              <a:t>をわかってくれない</a:t>
            </a:r>
            <a:endParaRPr lang="en-US" altLang="ja-JP" sz="8800" dirty="0" smtClean="0"/>
          </a:p>
          <a:p>
            <a:pPr marL="0" indent="0">
              <a:buNone/>
            </a:pPr>
            <a:r>
              <a:rPr lang="ja-JP" altLang="en-US" sz="8800" dirty="0"/>
              <a:t>・</a:t>
            </a:r>
            <a:r>
              <a:rPr lang="ja-JP" altLang="en-US" sz="8800" dirty="0" smtClean="0"/>
              <a:t>経営者が</a:t>
            </a:r>
            <a:endParaRPr lang="en-US" altLang="ja-JP" sz="8800" dirty="0" smtClean="0"/>
          </a:p>
          <a:p>
            <a:pPr marL="0" indent="0">
              <a:buNone/>
            </a:pPr>
            <a:r>
              <a:rPr lang="ja-JP" altLang="en-US" sz="8800" dirty="0"/>
              <a:t>　</a:t>
            </a:r>
            <a:r>
              <a:rPr lang="ja-JP" altLang="en-US" sz="8800" dirty="0" smtClean="0"/>
              <a:t>　　　動いてくれない</a:t>
            </a:r>
            <a:endParaRPr kumimoji="1" lang="ja-JP" altLang="en-US" sz="88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93</a:t>
            </a:fld>
            <a:endParaRPr kumimoji="1" lang="ja-JP" altLang="en-US"/>
          </a:p>
        </p:txBody>
      </p:sp>
    </p:spTree>
    <p:extLst>
      <p:ext uri="{BB962C8B-B14F-4D97-AF65-F5344CB8AC3E}">
        <p14:creationId xmlns:p14="http://schemas.microsoft.com/office/powerpoint/2010/main" val="16150799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50520"/>
            <a:ext cx="10515600" cy="5826443"/>
          </a:xfrm>
        </p:spPr>
        <p:txBody>
          <a:bodyPr>
            <a:noAutofit/>
          </a:bodyPr>
          <a:lstStyle/>
          <a:p>
            <a:pPr marL="0" indent="0">
              <a:buNone/>
            </a:pPr>
            <a:r>
              <a:rPr lang="ja-JP" altLang="en-US" sz="8800" dirty="0" smtClean="0"/>
              <a:t>予防コンサルティング</a:t>
            </a:r>
            <a:endParaRPr lang="en-US" altLang="ja-JP" sz="8800" dirty="0" smtClean="0"/>
          </a:p>
          <a:p>
            <a:pPr marL="0" indent="0">
              <a:buNone/>
            </a:pPr>
            <a:r>
              <a:rPr lang="ja-JP" altLang="en-US" sz="8800" dirty="0" smtClean="0"/>
              <a:t>　のメリットを考えて</a:t>
            </a:r>
            <a:endParaRPr lang="en-US" altLang="ja-JP" sz="8800" dirty="0" smtClean="0"/>
          </a:p>
          <a:p>
            <a:pPr marL="0" indent="0">
              <a:buNone/>
            </a:pPr>
            <a:r>
              <a:rPr lang="ja-JP" altLang="en-US" sz="8800" dirty="0" smtClean="0"/>
              <a:t>それを伝えて</a:t>
            </a:r>
            <a:endParaRPr lang="en-US" altLang="ja-JP" sz="8800" dirty="0" smtClean="0"/>
          </a:p>
          <a:p>
            <a:pPr marL="0" indent="0">
              <a:buNone/>
            </a:pPr>
            <a:r>
              <a:rPr lang="ja-JP" altLang="en-US" sz="8800" dirty="0"/>
              <a:t>　</a:t>
            </a:r>
            <a:r>
              <a:rPr lang="ja-JP" altLang="en-US" sz="8800" dirty="0" smtClean="0"/>
              <a:t>　行動</a:t>
            </a:r>
            <a:r>
              <a:rPr lang="ja-JP" altLang="en-US" sz="8800" dirty="0" smtClean="0"/>
              <a:t>を促す</a:t>
            </a:r>
            <a:endParaRPr kumimoji="1" lang="ja-JP" altLang="en-US" sz="8800" dirty="0"/>
          </a:p>
        </p:txBody>
      </p:sp>
      <p:sp>
        <p:nvSpPr>
          <p:cNvPr id="4" name="フッター プレースホルダー 3"/>
          <p:cNvSpPr>
            <a:spLocks noGrp="1"/>
          </p:cNvSpPr>
          <p:nvPr>
            <p:ph type="ftr" sz="quarter" idx="11"/>
          </p:nvPr>
        </p:nvSpPr>
        <p:spPr/>
        <p:txBody>
          <a:bodyPr/>
          <a:lstStyle/>
          <a:p>
            <a:r>
              <a:rPr kumimoji="1" lang="en-US" altLang="ja-JP" smtClean="0"/>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94</a:t>
            </a:fld>
            <a:endParaRPr kumimoji="1" lang="ja-JP" altLang="en-US"/>
          </a:p>
        </p:txBody>
      </p:sp>
    </p:spTree>
    <p:extLst>
      <p:ext uri="{BB962C8B-B14F-4D97-AF65-F5344CB8AC3E}">
        <p14:creationId xmlns:p14="http://schemas.microsoft.com/office/powerpoint/2010/main" val="25402935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275730" y="234463"/>
            <a:ext cx="1600438" cy="6482860"/>
          </a:xfrm>
          <a:prstGeom prst="rect">
            <a:avLst/>
          </a:prstGeom>
          <a:noFill/>
        </p:spPr>
        <p:txBody>
          <a:bodyPr vert="eaVert" wrap="square" rtlCol="0">
            <a:spAutoFit/>
          </a:bodyPr>
          <a:lstStyle/>
          <a:p>
            <a:r>
              <a:rPr kumimoji="1" lang="ja-JP" altLang="en-US" sz="13800" baseline="30000" dirty="0" smtClean="0"/>
              <a:t>介護施設長</a:t>
            </a:r>
            <a:endParaRPr kumimoji="1" lang="ja-JP" altLang="en-US" sz="13800" baseline="30000" dirty="0"/>
          </a:p>
        </p:txBody>
      </p:sp>
      <p:sp>
        <p:nvSpPr>
          <p:cNvPr id="4" name="テキスト ボックス 3"/>
          <p:cNvSpPr txBox="1"/>
          <p:nvPr/>
        </p:nvSpPr>
        <p:spPr>
          <a:xfrm>
            <a:off x="9792142" y="656491"/>
            <a:ext cx="1954381" cy="5228493"/>
          </a:xfrm>
          <a:prstGeom prst="rect">
            <a:avLst/>
          </a:prstGeom>
          <a:noFill/>
        </p:spPr>
        <p:txBody>
          <a:bodyPr vert="eaVert" wrap="square" rtlCol="0">
            <a:spAutoFit/>
          </a:bodyPr>
          <a:lstStyle/>
          <a:p>
            <a:r>
              <a:rPr kumimoji="1" lang="ja-JP" altLang="en-US" sz="11500" dirty="0" smtClean="0"/>
              <a:t>Ａ社長</a:t>
            </a:r>
            <a:endParaRPr kumimoji="1" lang="ja-JP" altLang="en-US" sz="11500" dirty="0"/>
          </a:p>
        </p:txBody>
      </p:sp>
    </p:spTree>
    <p:extLst>
      <p:ext uri="{BB962C8B-B14F-4D97-AF65-F5344CB8AC3E}">
        <p14:creationId xmlns:p14="http://schemas.microsoft.com/office/powerpoint/2010/main" val="7912342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53046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90902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0831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30527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1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TotalTime>
  <Words>2234</Words>
  <Application>Microsoft Office PowerPoint</Application>
  <PresentationFormat>ワイド画面</PresentationFormat>
  <Paragraphs>355</Paragraphs>
  <Slides>126</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126</vt:i4>
      </vt:variant>
    </vt:vector>
  </HeadingPairs>
  <TitlesOfParts>
    <vt:vector size="134" baseType="lpstr">
      <vt:lpstr>HGｺﾞｼｯｸM</vt:lpstr>
      <vt:lpstr>ＭＳ Ｐゴシック</vt:lpstr>
      <vt:lpstr>Arial</vt:lpstr>
      <vt:lpstr>Calibri</vt:lpstr>
      <vt:lpstr>Calibri Light</vt:lpstr>
      <vt:lpstr>Corbel</vt:lpstr>
      <vt:lpstr>1_視差</vt:lpstr>
      <vt:lpstr>Office テーマ</vt:lpstr>
      <vt:lpstr>人事コンサルティングに活かすよくある経営者の誤解と回答例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不当解雇問題　　</vt:lpstr>
      <vt:lpstr>紛争の発生</vt:lpstr>
      <vt:lpstr>使用者の判断による分岐点</vt:lpstr>
      <vt:lpstr>訴訟の勝敗による帰結</vt:lpstr>
      <vt:lpstr>　リスクの重大性</vt:lpstr>
      <vt:lpstr>　解雇の前提知識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残業代の代わり 基本給をアップ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 　　記録</vt:lpstr>
      <vt:lpstr>半年後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１．２５倍 １．５倍 </vt:lpstr>
      <vt:lpstr>メール</vt:lpstr>
      <vt:lpstr>セキュリティ　　　 　　記録</vt:lpstr>
      <vt:lpstr>パソコン ログ記録</vt:lpstr>
      <vt:lpstr>PowerPoint プレゼンテーション</vt:lpstr>
      <vt:lpstr>辞表</vt:lpstr>
      <vt:lpstr>PowerPoint プレゼンテーション</vt:lpstr>
      <vt:lpstr>PowerPoint プレゼンテーション</vt:lpstr>
      <vt:lpstr>訴状</vt:lpstr>
      <vt:lpstr>PowerPoint プレゼンテーション</vt:lpstr>
      <vt:lpstr>PowerPoint プレゼンテーション</vt:lpstr>
      <vt:lpstr>PowerPoint プレゼンテーション</vt:lpstr>
      <vt:lpstr>残業代＜基本給</vt:lpstr>
      <vt:lpstr>PowerPoint プレゼンテーション</vt:lpstr>
      <vt:lpstr>PowerPoint プレゼンテーション</vt:lpstr>
      <vt:lpstr>PowerPoint プレゼンテーション</vt:lpstr>
      <vt:lpstr>　未払残業代問題</vt:lpstr>
      <vt:lpstr>②　週４０時間労働の例外</vt:lpstr>
      <vt:lpstr>③　週１回は休日（法定休日）</vt:lpstr>
      <vt:lpstr>④　労働時間は，実労働時間で考える</vt:lpstr>
      <vt:lpstr>割増賃金の計算</vt:lpstr>
      <vt:lpstr>⑤　適用除外</vt:lpstr>
      <vt:lpstr>  　　付加金（労基法１１４条） </vt:lpstr>
      <vt:lpstr>　賃金の支払の確保に関する法律</vt:lpstr>
      <vt:lpstr>　会社が倒産した場合</vt:lpstr>
      <vt:lpstr>人事にまつわる 　　　　　　　よくある誤解 　　　　　　　　　　チェックリスト</vt:lpstr>
      <vt:lpstr>PowerPoint プレゼンテーション</vt:lpstr>
      <vt:lpstr>PowerPoint プレゼンテーション</vt:lpstr>
      <vt:lpstr>PowerPoint プレゼンテーション</vt:lpstr>
      <vt:lpstr>PowerPoint プレゼンテーション</vt:lpstr>
      <vt:lpstr>　なぜ裁判をするのか？</vt:lpstr>
      <vt:lpstr>　勝訴判決をとればお金がもらえる？</vt:lpstr>
      <vt:lpstr>　債務名義を取得する方法は？</vt:lpstr>
      <vt:lpstr>強制力があるものは？</vt:lpstr>
      <vt:lpstr>　強制執行の方法は？</vt:lpstr>
      <vt:lpstr>　通常訴訟の流れは？</vt:lpstr>
      <vt:lpstr>労働審判とは？</vt:lpstr>
      <vt:lpstr>PowerPoint プレゼンテーション</vt:lpstr>
      <vt:lpstr>PowerPoint プレゼンテーション</vt:lpstr>
      <vt:lpstr>人事に関するリスクが増えている要因</vt:lpstr>
      <vt:lpstr>労働事件の特殊性</vt:lpstr>
      <vt:lpstr>PowerPoint プレゼンテーション</vt:lpstr>
      <vt:lpstr>よくあるお悩み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vt:lpstr>
      <vt:lpstr>PowerPoint プレゼンテーション</vt:lpstr>
      <vt:lpstr>PowerPoint プレゼンテーション</vt:lpstr>
      <vt:lpstr>募集費用 求人広告</vt:lpstr>
      <vt:lpstr>PowerPoint プレゼンテーション</vt:lpstr>
      <vt:lpstr>PowerPoint プレゼンテーション</vt:lpstr>
      <vt:lpstr>研修代 教育費</vt:lpstr>
      <vt:lpstr>PowerPoint プレゼンテーション</vt:lpstr>
      <vt:lpstr>PowerPoint プレゼンテーション</vt:lpstr>
      <vt:lpstr>①残業削減 ②求人広告費 ③研修費</vt:lpstr>
      <vt:lpstr>PowerPoint プレゼンテーション</vt:lpstr>
      <vt:lpstr>①仕事しらべ　 ②業務実施上の 　　　コツのマニュアル化 ③子供参観日 ④ファミリーサービスデー </vt:lpstr>
      <vt:lpstr>⑤計画的な年休取得 ⑥男性育児休業 　　　５日間有給化 ⑦ 「子育てサポート企業」 　　　認定(くるみん認定）</vt:lpstr>
      <vt:lpstr>PowerPoint プレゼンテーション</vt:lpstr>
      <vt:lpstr>PowerPoint プレゼンテーション</vt:lpstr>
      <vt:lpstr>取材</vt:lpstr>
      <vt:lpstr>定着率</vt:lpstr>
      <vt:lpstr>復職増</vt:lpstr>
      <vt:lpstr>残業削減</vt:lpstr>
      <vt:lpstr>PowerPoint プレゼンテーション</vt:lpstr>
      <vt:lpstr>融資 補助金 助成金</vt:lpstr>
      <vt:lpstr>PowerPoint プレゼンテーション</vt:lpstr>
      <vt:lpstr>継続的に，お得な情報を提供していると，発言力が上がり，難しい提案でも，聞いてもらえるようになる。⇒情報発信活動</vt:lpstr>
      <vt:lpstr>予防がコストも 　　　効果も最良 コンサルタント 　　　　　の強み</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最近の労働紛争と　 就業規則を巡る諸問題</dc:title>
  <dc:creator>藤堂武久</dc:creator>
  <cp:lastModifiedBy>藤堂武久</cp:lastModifiedBy>
  <cp:revision>126</cp:revision>
  <cp:lastPrinted>2016-08-30T08:36:31Z</cp:lastPrinted>
  <dcterms:created xsi:type="dcterms:W3CDTF">2014-11-06T06:02:52Z</dcterms:created>
  <dcterms:modified xsi:type="dcterms:W3CDTF">2017-02-08T23:35:50Z</dcterms:modified>
</cp:coreProperties>
</file>