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 id="2147483696" r:id="rId2"/>
  </p:sldMasterIdLst>
  <p:notesMasterIdLst>
    <p:notesMasterId r:id="rId65"/>
  </p:notesMasterIdLst>
  <p:handoutMasterIdLst>
    <p:handoutMasterId r:id="rId66"/>
  </p:handoutMasterIdLst>
  <p:sldIdLst>
    <p:sldId id="256" r:id="rId3"/>
    <p:sldId id="409" r:id="rId4"/>
    <p:sldId id="463" r:id="rId5"/>
    <p:sldId id="379" r:id="rId6"/>
    <p:sldId id="464" r:id="rId7"/>
    <p:sldId id="419" r:id="rId8"/>
    <p:sldId id="418" r:id="rId9"/>
    <p:sldId id="458" r:id="rId10"/>
    <p:sldId id="420" r:id="rId11"/>
    <p:sldId id="422" r:id="rId12"/>
    <p:sldId id="426" r:id="rId13"/>
    <p:sldId id="421" r:id="rId14"/>
    <p:sldId id="417" r:id="rId15"/>
    <p:sldId id="459" r:id="rId16"/>
    <p:sldId id="423" r:id="rId17"/>
    <p:sldId id="424" r:id="rId18"/>
    <p:sldId id="425" r:id="rId19"/>
    <p:sldId id="427" r:id="rId20"/>
    <p:sldId id="445" r:id="rId21"/>
    <p:sldId id="446" r:id="rId22"/>
    <p:sldId id="447" r:id="rId23"/>
    <p:sldId id="428" r:id="rId24"/>
    <p:sldId id="416" r:id="rId25"/>
    <p:sldId id="415" r:id="rId26"/>
    <p:sldId id="460" r:id="rId27"/>
    <p:sldId id="414" r:id="rId28"/>
    <p:sldId id="413" r:id="rId29"/>
    <p:sldId id="412" r:id="rId30"/>
    <p:sldId id="461" r:id="rId31"/>
    <p:sldId id="387" r:id="rId32"/>
    <p:sldId id="388" r:id="rId33"/>
    <p:sldId id="411" r:id="rId34"/>
    <p:sldId id="430" r:id="rId35"/>
    <p:sldId id="431" r:id="rId36"/>
    <p:sldId id="432" r:id="rId37"/>
    <p:sldId id="433" r:id="rId38"/>
    <p:sldId id="434" r:id="rId39"/>
    <p:sldId id="435" r:id="rId40"/>
    <p:sldId id="436" r:id="rId41"/>
    <p:sldId id="437" r:id="rId42"/>
    <p:sldId id="438" r:id="rId43"/>
    <p:sldId id="439" r:id="rId44"/>
    <p:sldId id="440" r:id="rId45"/>
    <p:sldId id="429" r:id="rId46"/>
    <p:sldId id="410" r:id="rId47"/>
    <p:sldId id="462" r:id="rId48"/>
    <p:sldId id="441" r:id="rId49"/>
    <p:sldId id="442" r:id="rId50"/>
    <p:sldId id="443" r:id="rId51"/>
    <p:sldId id="444" r:id="rId52"/>
    <p:sldId id="453" r:id="rId53"/>
    <p:sldId id="454" r:id="rId54"/>
    <p:sldId id="455" r:id="rId55"/>
    <p:sldId id="456" r:id="rId56"/>
    <p:sldId id="457" r:id="rId57"/>
    <p:sldId id="465" r:id="rId58"/>
    <p:sldId id="448" r:id="rId59"/>
    <p:sldId id="449" r:id="rId60"/>
    <p:sldId id="450" r:id="rId61"/>
    <p:sldId id="451" r:id="rId62"/>
    <p:sldId id="452" r:id="rId63"/>
    <p:sldId id="357" r:id="rId64"/>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51" autoAdjust="0"/>
    <p:restoredTop sz="94660"/>
  </p:normalViewPr>
  <p:slideViewPr>
    <p:cSldViewPr snapToGrid="0">
      <p:cViewPr varScale="1">
        <p:scale>
          <a:sx n="47" d="100"/>
          <a:sy n="47" d="100"/>
        </p:scale>
        <p:origin x="43" y="1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theme" Target="theme/theme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presProps" Target="presProp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26" tIns="45713" rIns="91426" bIns="45713"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3" y="0"/>
            <a:ext cx="2918831" cy="495029"/>
          </a:xfrm>
          <a:prstGeom prst="rect">
            <a:avLst/>
          </a:prstGeom>
        </p:spPr>
        <p:txBody>
          <a:bodyPr vert="horz" lIns="91426" tIns="45713" rIns="91426" bIns="45713" rtlCol="0"/>
          <a:lstStyle>
            <a:lvl1pPr algn="r">
              <a:defRPr sz="1200"/>
            </a:lvl1pPr>
          </a:lstStyle>
          <a:p>
            <a:fld id="{B633EB2B-12A0-4C4E-A94E-A9849D8D30B2}" type="datetimeFigureOut">
              <a:rPr kumimoji="1" lang="ja-JP" altLang="en-US" smtClean="0"/>
              <a:t>2016/6/9</a:t>
            </a:fld>
            <a:endParaRPr kumimoji="1" lang="ja-JP" altLang="en-US"/>
          </a:p>
        </p:txBody>
      </p:sp>
      <p:sp>
        <p:nvSpPr>
          <p:cNvPr id="4" name="フッター プレースホルダー 3"/>
          <p:cNvSpPr>
            <a:spLocks noGrp="1"/>
          </p:cNvSpPr>
          <p:nvPr>
            <p:ph type="ftr" sz="quarter" idx="2"/>
          </p:nvPr>
        </p:nvSpPr>
        <p:spPr>
          <a:xfrm>
            <a:off x="0" y="9371286"/>
            <a:ext cx="2918831" cy="495028"/>
          </a:xfrm>
          <a:prstGeom prst="rect">
            <a:avLst/>
          </a:prstGeom>
        </p:spPr>
        <p:txBody>
          <a:bodyPr vert="horz" lIns="91426" tIns="45713" rIns="91426" bIns="45713"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3" y="9371286"/>
            <a:ext cx="2918831" cy="495028"/>
          </a:xfrm>
          <a:prstGeom prst="rect">
            <a:avLst/>
          </a:prstGeom>
        </p:spPr>
        <p:txBody>
          <a:bodyPr vert="horz" lIns="91426" tIns="45713" rIns="91426" bIns="45713" rtlCol="0" anchor="b"/>
          <a:lstStyle>
            <a:lvl1pPr algn="r">
              <a:defRPr sz="1200"/>
            </a:lvl1pPr>
          </a:lstStyle>
          <a:p>
            <a:fld id="{7A1A2983-C601-477D-97A3-A9FA6A4F3EB0}" type="slidenum">
              <a:rPr kumimoji="1" lang="ja-JP" altLang="en-US" smtClean="0"/>
              <a:t>‹#›</a:t>
            </a:fld>
            <a:endParaRPr kumimoji="1" lang="ja-JP" altLang="en-US"/>
          </a:p>
        </p:txBody>
      </p:sp>
    </p:spTree>
    <p:extLst>
      <p:ext uri="{BB962C8B-B14F-4D97-AF65-F5344CB8AC3E}">
        <p14:creationId xmlns:p14="http://schemas.microsoft.com/office/powerpoint/2010/main" val="31706287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33592E29-ADA7-49B4-9E1C-F458023391CD}" type="datetimeFigureOut">
              <a:rPr kumimoji="1" lang="ja-JP" altLang="en-US" smtClean="0"/>
              <a:t>2016/6/9</a:t>
            </a:fld>
            <a:endParaRPr kumimoji="1" lang="ja-JP" altLang="en-US"/>
          </a:p>
        </p:txBody>
      </p:sp>
      <p:sp>
        <p:nvSpPr>
          <p:cNvPr id="4" name="スライド イメージ プレースホルダー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9BD3FBCA-7118-456A-8687-D0EC6D67DFBD}" type="slidenum">
              <a:rPr kumimoji="1" lang="ja-JP" altLang="en-US" smtClean="0"/>
              <a:t>‹#›</a:t>
            </a:fld>
            <a:endParaRPr kumimoji="1" lang="ja-JP" altLang="en-US"/>
          </a:p>
        </p:txBody>
      </p:sp>
    </p:spTree>
    <p:extLst>
      <p:ext uri="{BB962C8B-B14F-4D97-AF65-F5344CB8AC3E}">
        <p14:creationId xmlns:p14="http://schemas.microsoft.com/office/powerpoint/2010/main" val="380115746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9BD3FBCA-7118-456A-8687-D0EC6D67DFBD}" type="slidenum">
              <a:rPr kumimoji="1" lang="ja-JP" altLang="en-US" smtClean="0"/>
              <a:t>1</a:t>
            </a:fld>
            <a:endParaRPr kumimoji="1" lang="ja-JP" altLang="en-US"/>
          </a:p>
        </p:txBody>
      </p:sp>
    </p:spTree>
    <p:extLst>
      <p:ext uri="{BB962C8B-B14F-4D97-AF65-F5344CB8AC3E}">
        <p14:creationId xmlns:p14="http://schemas.microsoft.com/office/powerpoint/2010/main" val="23629287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9BD3FBCA-7118-456A-8687-D0EC6D67DFBD}" type="slidenum">
              <a:rPr kumimoji="1" lang="ja-JP" altLang="en-US" smtClean="0"/>
              <a:t>2</a:t>
            </a:fld>
            <a:endParaRPr kumimoji="1" lang="ja-JP" altLang="en-US"/>
          </a:p>
        </p:txBody>
      </p:sp>
    </p:spTree>
    <p:extLst>
      <p:ext uri="{BB962C8B-B14F-4D97-AF65-F5344CB8AC3E}">
        <p14:creationId xmlns:p14="http://schemas.microsoft.com/office/powerpoint/2010/main" val="33787062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CB08B5D-86EA-4F69-8864-A23B544CD60A}" type="slidenum">
              <a:rPr kumimoji="1" lang="ja-JP" altLang="en-US" smtClean="0"/>
              <a:t>34</a:t>
            </a:fld>
            <a:endParaRPr kumimoji="1" lang="ja-JP" altLang="en-US"/>
          </a:p>
        </p:txBody>
      </p:sp>
    </p:spTree>
    <p:extLst>
      <p:ext uri="{BB962C8B-B14F-4D97-AF65-F5344CB8AC3E}">
        <p14:creationId xmlns:p14="http://schemas.microsoft.com/office/powerpoint/2010/main" val="18951746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CB08B5D-86EA-4F69-8864-A23B544CD60A}" type="slidenum">
              <a:rPr kumimoji="1" lang="ja-JP" altLang="en-US" smtClean="0"/>
              <a:t>57</a:t>
            </a:fld>
            <a:endParaRPr kumimoji="1" lang="ja-JP" altLang="en-US"/>
          </a:p>
        </p:txBody>
      </p:sp>
    </p:spTree>
    <p:extLst>
      <p:ext uri="{BB962C8B-B14F-4D97-AF65-F5344CB8AC3E}">
        <p14:creationId xmlns:p14="http://schemas.microsoft.com/office/powerpoint/2010/main" val="14326654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A2BBB87B-AE90-49DE-A126-CEF8CA9AF937}" type="datetime1">
              <a:rPr kumimoji="1" lang="ja-JP" altLang="en-US" smtClean="0"/>
              <a:t>2016/6/9</a:t>
            </a:fld>
            <a:endParaRPr kumimoji="1" lang="ja-JP" altLang="en-US"/>
          </a:p>
        </p:txBody>
      </p:sp>
      <p:sp>
        <p:nvSpPr>
          <p:cNvPr id="5" name="Footer Placeholder 4"/>
          <p:cNvSpPr>
            <a:spLocks noGrp="1"/>
          </p:cNvSpPr>
          <p:nvPr>
            <p:ph type="ftr" sz="quarter" idx="11"/>
          </p:nvPr>
        </p:nvSpPr>
        <p:spPr>
          <a:xfrm>
            <a:off x="5332412" y="5883275"/>
            <a:ext cx="4324044" cy="365125"/>
          </a:xfrm>
        </p:spPr>
        <p:txBody>
          <a:bodyPr/>
          <a:lstStyle/>
          <a:p>
            <a:r>
              <a:rPr kumimoji="1" lang="en-US" altLang="ja-JP" smtClean="0"/>
              <a:t>Copyright © 2016 Takehisa Todo All Rights Reserved</a:t>
            </a:r>
            <a:endParaRPr kumimoji="1" lang="ja-JP" altLang="en-US"/>
          </a:p>
        </p:txBody>
      </p:sp>
      <p:sp>
        <p:nvSpPr>
          <p:cNvPr id="6" name="Slide Number Placeholder 5"/>
          <p:cNvSpPr>
            <a:spLocks noGrp="1"/>
          </p:cNvSpPr>
          <p:nvPr>
            <p:ph type="sldNum" sz="quarter" idx="12"/>
          </p:nvPr>
        </p:nvSpPr>
        <p:spPr/>
        <p:txBody>
          <a:bodyPr/>
          <a:lstStyle/>
          <a:p>
            <a:fld id="{F0825ED3-4163-4752-98DF-EF26A388C487}" type="slidenum">
              <a:rPr kumimoji="1" lang="ja-JP" altLang="en-US" smtClean="0"/>
              <a:t>‹#›</a:t>
            </a:fld>
            <a:endParaRPr kumimoji="1" lang="ja-JP" altLang="en-US"/>
          </a:p>
        </p:txBody>
      </p:sp>
    </p:spTree>
    <p:extLst>
      <p:ext uri="{BB962C8B-B14F-4D97-AF65-F5344CB8AC3E}">
        <p14:creationId xmlns:p14="http://schemas.microsoft.com/office/powerpoint/2010/main" val="10040708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406D2EA-450D-4534-8D87-D659353749AA}" type="datetime1">
              <a:rPr kumimoji="1" lang="ja-JP" altLang="en-US" smtClean="0"/>
              <a:t>2016/6/9</a:t>
            </a:fld>
            <a:endParaRPr kumimoji="1" lang="ja-JP" altLang="en-US"/>
          </a:p>
        </p:txBody>
      </p:sp>
      <p:sp>
        <p:nvSpPr>
          <p:cNvPr id="6" name="Footer Placeholder 5"/>
          <p:cNvSpPr>
            <a:spLocks noGrp="1"/>
          </p:cNvSpPr>
          <p:nvPr>
            <p:ph type="ftr" sz="quarter" idx="11"/>
          </p:nvPr>
        </p:nvSpPr>
        <p:spPr/>
        <p:txBody>
          <a:bodyPr/>
          <a:lstStyle/>
          <a:p>
            <a:r>
              <a:rPr kumimoji="1" lang="en-US" altLang="ja-JP" smtClean="0"/>
              <a:t>Copyright © 2016 Takehisa Todo All Rights Reserved</a:t>
            </a:r>
            <a:endParaRPr kumimoji="1" lang="ja-JP" altLang="en-US"/>
          </a:p>
        </p:txBody>
      </p:sp>
      <p:sp>
        <p:nvSpPr>
          <p:cNvPr id="7" name="Slide Number Placeholder 6"/>
          <p:cNvSpPr>
            <a:spLocks noGrp="1"/>
          </p:cNvSpPr>
          <p:nvPr>
            <p:ph type="sldNum" sz="quarter" idx="12"/>
          </p:nvPr>
        </p:nvSpPr>
        <p:spPr/>
        <p:txBody>
          <a:bodyPr/>
          <a:lstStyle/>
          <a:p>
            <a:fld id="{F0825ED3-4163-4752-98DF-EF26A388C487}" type="slidenum">
              <a:rPr kumimoji="1" lang="ja-JP" altLang="en-US" smtClean="0"/>
              <a:t>‹#›</a:t>
            </a:fld>
            <a:endParaRPr kumimoji="1" lang="ja-JP" altLang="en-US"/>
          </a:p>
        </p:txBody>
      </p:sp>
    </p:spTree>
    <p:extLst>
      <p:ext uri="{BB962C8B-B14F-4D97-AF65-F5344CB8AC3E}">
        <p14:creationId xmlns:p14="http://schemas.microsoft.com/office/powerpoint/2010/main" val="35397235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AEE8579F-D10F-408F-AA11-B578893F5903}" type="datetime1">
              <a:rPr kumimoji="1" lang="ja-JP" altLang="en-US" smtClean="0"/>
              <a:t>2016/6/9</a:t>
            </a:fld>
            <a:endParaRPr kumimoji="1" lang="ja-JP" altLang="en-US"/>
          </a:p>
        </p:txBody>
      </p:sp>
      <p:sp>
        <p:nvSpPr>
          <p:cNvPr id="5" name="Footer Placeholder 4"/>
          <p:cNvSpPr>
            <a:spLocks noGrp="1"/>
          </p:cNvSpPr>
          <p:nvPr>
            <p:ph type="ftr" sz="quarter" idx="11"/>
          </p:nvPr>
        </p:nvSpPr>
        <p:spPr/>
        <p:txBody>
          <a:bodyPr/>
          <a:lstStyle/>
          <a:p>
            <a:r>
              <a:rPr kumimoji="1" lang="en-US" altLang="ja-JP" smtClean="0"/>
              <a:t>Copyright © 2016 Takehisa Todo All Rights Reserved</a:t>
            </a:r>
            <a:endParaRPr kumimoji="1" lang="ja-JP" altLang="en-US"/>
          </a:p>
        </p:txBody>
      </p:sp>
      <p:sp>
        <p:nvSpPr>
          <p:cNvPr id="6" name="Slide Number Placeholder 5"/>
          <p:cNvSpPr>
            <a:spLocks noGrp="1"/>
          </p:cNvSpPr>
          <p:nvPr>
            <p:ph type="sldNum" sz="quarter" idx="12"/>
          </p:nvPr>
        </p:nvSpPr>
        <p:spPr/>
        <p:txBody>
          <a:bodyPr/>
          <a:lstStyle/>
          <a:p>
            <a:fld id="{F0825ED3-4163-4752-98DF-EF26A388C487}" type="slidenum">
              <a:rPr kumimoji="1" lang="ja-JP" altLang="en-US" smtClean="0"/>
              <a:t>‹#›</a:t>
            </a:fld>
            <a:endParaRPr kumimoji="1" lang="ja-JP" altLang="en-US"/>
          </a:p>
        </p:txBody>
      </p:sp>
    </p:spTree>
    <p:extLst>
      <p:ext uri="{BB962C8B-B14F-4D97-AF65-F5344CB8AC3E}">
        <p14:creationId xmlns:p14="http://schemas.microsoft.com/office/powerpoint/2010/main" val="5218992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ja-JP" altLang="en-US" smtClean="0"/>
              <a:t>マスター タイトルの書式設定</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9D0B5CA2-5E3A-44A8-B06A-0FA01FD2C312}" type="datetime1">
              <a:rPr kumimoji="1" lang="ja-JP" altLang="en-US" smtClean="0"/>
              <a:t>2016/6/9</a:t>
            </a:fld>
            <a:endParaRPr kumimoji="1" lang="ja-JP" altLang="en-US"/>
          </a:p>
        </p:txBody>
      </p:sp>
      <p:sp>
        <p:nvSpPr>
          <p:cNvPr id="5" name="Footer Placeholder 4"/>
          <p:cNvSpPr>
            <a:spLocks noGrp="1"/>
          </p:cNvSpPr>
          <p:nvPr>
            <p:ph type="ftr" sz="quarter" idx="11"/>
          </p:nvPr>
        </p:nvSpPr>
        <p:spPr/>
        <p:txBody>
          <a:bodyPr/>
          <a:lstStyle/>
          <a:p>
            <a:r>
              <a:rPr kumimoji="1" lang="en-US" altLang="ja-JP" smtClean="0"/>
              <a:t>Copyright © 2016 Takehisa Todo All Rights Reserved</a:t>
            </a:r>
            <a:endParaRPr kumimoji="1" lang="ja-JP" altLang="en-US"/>
          </a:p>
        </p:txBody>
      </p:sp>
      <p:sp>
        <p:nvSpPr>
          <p:cNvPr id="6" name="Slide Number Placeholder 5"/>
          <p:cNvSpPr>
            <a:spLocks noGrp="1"/>
          </p:cNvSpPr>
          <p:nvPr>
            <p:ph type="sldNum" sz="quarter" idx="12"/>
          </p:nvPr>
        </p:nvSpPr>
        <p:spPr/>
        <p:txBody>
          <a:bodyPr/>
          <a:lstStyle/>
          <a:p>
            <a:fld id="{F0825ED3-4163-4752-98DF-EF26A388C487}" type="slidenum">
              <a:rPr kumimoji="1" lang="ja-JP" altLang="en-US" smtClean="0"/>
              <a:t>‹#›</a:t>
            </a:fld>
            <a:endParaRPr kumimoji="1" lang="ja-JP" altLang="en-US"/>
          </a:p>
        </p:txBody>
      </p:sp>
    </p:spTree>
    <p:extLst>
      <p:ext uri="{BB962C8B-B14F-4D97-AF65-F5344CB8AC3E}">
        <p14:creationId xmlns:p14="http://schemas.microsoft.com/office/powerpoint/2010/main" val="4119037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3E1DB205-A701-4A4A-9E26-14C42E2C8C85}" type="datetime1">
              <a:rPr kumimoji="1" lang="ja-JP" altLang="en-US" smtClean="0"/>
              <a:t>2016/6/9</a:t>
            </a:fld>
            <a:endParaRPr kumimoji="1" lang="ja-JP" altLang="en-US"/>
          </a:p>
        </p:txBody>
      </p:sp>
      <p:sp>
        <p:nvSpPr>
          <p:cNvPr id="5" name="Footer Placeholder 4"/>
          <p:cNvSpPr>
            <a:spLocks noGrp="1"/>
          </p:cNvSpPr>
          <p:nvPr>
            <p:ph type="ftr" sz="quarter" idx="11"/>
          </p:nvPr>
        </p:nvSpPr>
        <p:spPr/>
        <p:txBody>
          <a:bodyPr/>
          <a:lstStyle/>
          <a:p>
            <a:r>
              <a:rPr kumimoji="1" lang="en-US" altLang="ja-JP" smtClean="0"/>
              <a:t>Copyright © 2016 Takehisa Todo All Rights Reserved</a:t>
            </a:r>
            <a:endParaRPr kumimoji="1" lang="ja-JP" altLang="en-US"/>
          </a:p>
        </p:txBody>
      </p:sp>
      <p:sp>
        <p:nvSpPr>
          <p:cNvPr id="6" name="Slide Number Placeholder 5"/>
          <p:cNvSpPr>
            <a:spLocks noGrp="1"/>
          </p:cNvSpPr>
          <p:nvPr>
            <p:ph type="sldNum" sz="quarter" idx="12"/>
          </p:nvPr>
        </p:nvSpPr>
        <p:spPr/>
        <p:txBody>
          <a:bodyPr/>
          <a:lstStyle/>
          <a:p>
            <a:fld id="{F0825ED3-4163-4752-98DF-EF26A388C487}" type="slidenum">
              <a:rPr kumimoji="1" lang="ja-JP" altLang="en-US" smtClean="0"/>
              <a:t>‹#›</a:t>
            </a:fld>
            <a:endParaRPr kumimoji="1" lang="ja-JP" altLang="en-US"/>
          </a:p>
        </p:txBody>
      </p:sp>
    </p:spTree>
    <p:extLst>
      <p:ext uri="{BB962C8B-B14F-4D97-AF65-F5344CB8AC3E}">
        <p14:creationId xmlns:p14="http://schemas.microsoft.com/office/powerpoint/2010/main" val="6031516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ja-JP" altLang="en-US" smtClean="0"/>
              <a:t>マスター タイトルの書式設定</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ja-JP" altLang="en-US" smtClean="0"/>
              <a:t>マスター テキストの書式設定</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DCAE25EB-06B3-4278-8F97-5FE2CFE30DBB}" type="datetime1">
              <a:rPr kumimoji="1" lang="ja-JP" altLang="en-US" smtClean="0"/>
              <a:t>2016/6/9</a:t>
            </a:fld>
            <a:endParaRPr kumimoji="1" lang="ja-JP" altLang="en-US"/>
          </a:p>
        </p:txBody>
      </p:sp>
      <p:sp>
        <p:nvSpPr>
          <p:cNvPr id="5" name="Footer Placeholder 4"/>
          <p:cNvSpPr>
            <a:spLocks noGrp="1"/>
          </p:cNvSpPr>
          <p:nvPr>
            <p:ph type="ftr" sz="quarter" idx="11"/>
          </p:nvPr>
        </p:nvSpPr>
        <p:spPr/>
        <p:txBody>
          <a:bodyPr/>
          <a:lstStyle/>
          <a:p>
            <a:r>
              <a:rPr kumimoji="1" lang="en-US" altLang="ja-JP" smtClean="0"/>
              <a:t>Copyright © 2016 Takehisa Todo All Rights Reserved</a:t>
            </a:r>
            <a:endParaRPr kumimoji="1" lang="ja-JP" altLang="en-US"/>
          </a:p>
        </p:txBody>
      </p:sp>
      <p:sp>
        <p:nvSpPr>
          <p:cNvPr id="6" name="Slide Number Placeholder 5"/>
          <p:cNvSpPr>
            <a:spLocks noGrp="1"/>
          </p:cNvSpPr>
          <p:nvPr>
            <p:ph type="sldNum" sz="quarter" idx="12"/>
          </p:nvPr>
        </p:nvSpPr>
        <p:spPr/>
        <p:txBody>
          <a:bodyPr/>
          <a:lstStyle/>
          <a:p>
            <a:fld id="{F0825ED3-4163-4752-98DF-EF26A388C487}" type="slidenum">
              <a:rPr kumimoji="1" lang="ja-JP" altLang="en-US" smtClean="0"/>
              <a:t>‹#›</a:t>
            </a:fld>
            <a:endParaRPr kumimoji="1" lang="ja-JP" altLang="en-US"/>
          </a:p>
        </p:txBody>
      </p:sp>
    </p:spTree>
    <p:extLst>
      <p:ext uri="{BB962C8B-B14F-4D97-AF65-F5344CB8AC3E}">
        <p14:creationId xmlns:p14="http://schemas.microsoft.com/office/powerpoint/2010/main" val="7556622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ja-JP" altLang="en-US" smtClean="0"/>
              <a:t>マスター タイトルの書式設定</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ja-JP" altLang="en-US" smtClean="0"/>
              <a:t>マスター テキストの書式設定</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8E72CE41-E274-42E3-B3BA-580D27E50C01}" type="datetime1">
              <a:rPr kumimoji="1" lang="ja-JP" altLang="en-US" smtClean="0"/>
              <a:t>2016/6/9</a:t>
            </a:fld>
            <a:endParaRPr kumimoji="1" lang="ja-JP" altLang="en-US"/>
          </a:p>
        </p:txBody>
      </p:sp>
      <p:sp>
        <p:nvSpPr>
          <p:cNvPr id="5" name="Footer Placeholder 4"/>
          <p:cNvSpPr>
            <a:spLocks noGrp="1"/>
          </p:cNvSpPr>
          <p:nvPr>
            <p:ph type="ftr" sz="quarter" idx="11"/>
          </p:nvPr>
        </p:nvSpPr>
        <p:spPr/>
        <p:txBody>
          <a:bodyPr/>
          <a:lstStyle/>
          <a:p>
            <a:r>
              <a:rPr kumimoji="1" lang="en-US" altLang="ja-JP" smtClean="0"/>
              <a:t>Copyright © 2016 Takehisa Todo All Rights Reserved</a:t>
            </a:r>
            <a:endParaRPr kumimoji="1" lang="ja-JP" altLang="en-US"/>
          </a:p>
        </p:txBody>
      </p:sp>
      <p:sp>
        <p:nvSpPr>
          <p:cNvPr id="6" name="Slide Number Placeholder 5"/>
          <p:cNvSpPr>
            <a:spLocks noGrp="1"/>
          </p:cNvSpPr>
          <p:nvPr>
            <p:ph type="sldNum" sz="quarter" idx="12"/>
          </p:nvPr>
        </p:nvSpPr>
        <p:spPr/>
        <p:txBody>
          <a:bodyPr/>
          <a:lstStyle/>
          <a:p>
            <a:fld id="{F0825ED3-4163-4752-98DF-EF26A388C487}" type="slidenum">
              <a:rPr kumimoji="1" lang="ja-JP" altLang="en-US" smtClean="0"/>
              <a:t>‹#›</a:t>
            </a:fld>
            <a:endParaRPr kumimoji="1" lang="ja-JP" altLang="en-US"/>
          </a:p>
        </p:txBody>
      </p:sp>
    </p:spTree>
    <p:extLst>
      <p:ext uri="{BB962C8B-B14F-4D97-AF65-F5344CB8AC3E}">
        <p14:creationId xmlns:p14="http://schemas.microsoft.com/office/powerpoint/2010/main" val="555605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4019FBE-A9C9-41C4-B4D5-7669EA3E36BF}" type="datetime1">
              <a:rPr kumimoji="1" lang="ja-JP" altLang="en-US" smtClean="0"/>
              <a:t>2016/6/9</a:t>
            </a:fld>
            <a:endParaRPr kumimoji="1" lang="ja-JP" altLang="en-US"/>
          </a:p>
        </p:txBody>
      </p:sp>
      <p:sp>
        <p:nvSpPr>
          <p:cNvPr id="5" name="Footer Placeholder 4"/>
          <p:cNvSpPr>
            <a:spLocks noGrp="1"/>
          </p:cNvSpPr>
          <p:nvPr>
            <p:ph type="ftr" sz="quarter" idx="11"/>
          </p:nvPr>
        </p:nvSpPr>
        <p:spPr/>
        <p:txBody>
          <a:bodyPr/>
          <a:lstStyle/>
          <a:p>
            <a:r>
              <a:rPr kumimoji="1" lang="en-US" altLang="ja-JP" smtClean="0"/>
              <a:t>Copyright © 2016 Takehisa Todo All Rights Reserved</a:t>
            </a:r>
            <a:endParaRPr kumimoji="1" lang="ja-JP" altLang="en-US"/>
          </a:p>
        </p:txBody>
      </p:sp>
      <p:sp>
        <p:nvSpPr>
          <p:cNvPr id="6" name="Slide Number Placeholder 5"/>
          <p:cNvSpPr>
            <a:spLocks noGrp="1"/>
          </p:cNvSpPr>
          <p:nvPr>
            <p:ph type="sldNum" sz="quarter" idx="12"/>
          </p:nvPr>
        </p:nvSpPr>
        <p:spPr/>
        <p:txBody>
          <a:bodyPr/>
          <a:lstStyle/>
          <a:p>
            <a:fld id="{F0825ED3-4163-4752-98DF-EF26A388C487}" type="slidenum">
              <a:rPr kumimoji="1" lang="ja-JP" altLang="en-US" smtClean="0"/>
              <a:t>‹#›</a:t>
            </a:fld>
            <a:endParaRPr kumimoji="1" lang="ja-JP" altLang="en-US"/>
          </a:p>
        </p:txBody>
      </p:sp>
    </p:spTree>
    <p:extLst>
      <p:ext uri="{BB962C8B-B14F-4D97-AF65-F5344CB8AC3E}">
        <p14:creationId xmlns:p14="http://schemas.microsoft.com/office/powerpoint/2010/main" val="36069749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7AD5237-04EC-49FD-8988-DBBED4F9D5EA}" type="datetime1">
              <a:rPr kumimoji="1" lang="ja-JP" altLang="en-US" smtClean="0"/>
              <a:t>2016/6/9</a:t>
            </a:fld>
            <a:endParaRPr kumimoji="1" lang="ja-JP" altLang="en-US"/>
          </a:p>
        </p:txBody>
      </p:sp>
      <p:sp>
        <p:nvSpPr>
          <p:cNvPr id="5" name="Footer Placeholder 4"/>
          <p:cNvSpPr>
            <a:spLocks noGrp="1"/>
          </p:cNvSpPr>
          <p:nvPr>
            <p:ph type="ftr" sz="quarter" idx="11"/>
          </p:nvPr>
        </p:nvSpPr>
        <p:spPr/>
        <p:txBody>
          <a:bodyPr/>
          <a:lstStyle/>
          <a:p>
            <a:r>
              <a:rPr kumimoji="1" lang="en-US" altLang="ja-JP" smtClean="0"/>
              <a:t>Copyright © 2016 Takehisa Todo All Rights Reserved</a:t>
            </a:r>
            <a:endParaRPr kumimoji="1" lang="ja-JP" altLang="en-US"/>
          </a:p>
        </p:txBody>
      </p:sp>
      <p:sp>
        <p:nvSpPr>
          <p:cNvPr id="6" name="Slide Number Placeholder 5"/>
          <p:cNvSpPr>
            <a:spLocks noGrp="1"/>
          </p:cNvSpPr>
          <p:nvPr>
            <p:ph type="sldNum" sz="quarter" idx="12"/>
          </p:nvPr>
        </p:nvSpPr>
        <p:spPr/>
        <p:txBody>
          <a:bodyPr/>
          <a:lstStyle/>
          <a:p>
            <a:fld id="{F0825ED3-4163-4752-98DF-EF26A388C487}" type="slidenum">
              <a:rPr kumimoji="1" lang="ja-JP" altLang="en-US" smtClean="0"/>
              <a:t>‹#›</a:t>
            </a:fld>
            <a:endParaRPr kumimoji="1" lang="ja-JP" altLang="en-US"/>
          </a:p>
        </p:txBody>
      </p:sp>
    </p:spTree>
    <p:extLst>
      <p:ext uri="{BB962C8B-B14F-4D97-AF65-F5344CB8AC3E}">
        <p14:creationId xmlns:p14="http://schemas.microsoft.com/office/powerpoint/2010/main" val="31264784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033D0295-F3FB-4104-8009-429CB35F910D}" type="datetime1">
              <a:rPr kumimoji="1" lang="ja-JP" altLang="en-US" smtClean="0"/>
              <a:t>2016/6/9</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Copyright © 2016 Takehisa Todo All Rights Reserved</a:t>
            </a:r>
            <a:endParaRPr kumimoji="1" lang="ja-JP" altLang="en-US"/>
          </a:p>
        </p:txBody>
      </p:sp>
      <p:sp>
        <p:nvSpPr>
          <p:cNvPr id="6" name="スライド番号プレースホルダー 5"/>
          <p:cNvSpPr>
            <a:spLocks noGrp="1"/>
          </p:cNvSpPr>
          <p:nvPr>
            <p:ph type="sldNum" sz="quarter" idx="12"/>
          </p:nvPr>
        </p:nvSpPr>
        <p:spPr/>
        <p:txBody>
          <a:bodyPr/>
          <a:lstStyle/>
          <a:p>
            <a:fld id="{F0825ED3-4163-4752-98DF-EF26A388C487}" type="slidenum">
              <a:rPr kumimoji="1" lang="ja-JP" altLang="en-US" smtClean="0"/>
              <a:t>‹#›</a:t>
            </a:fld>
            <a:endParaRPr kumimoji="1" lang="ja-JP" altLang="en-US"/>
          </a:p>
        </p:txBody>
      </p:sp>
    </p:spTree>
    <p:extLst>
      <p:ext uri="{BB962C8B-B14F-4D97-AF65-F5344CB8AC3E}">
        <p14:creationId xmlns:p14="http://schemas.microsoft.com/office/powerpoint/2010/main" val="19838736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FD213EB-A6FB-4395-BAA9-F8C82709C8DD}" type="datetime1">
              <a:rPr kumimoji="1" lang="ja-JP" altLang="en-US" smtClean="0"/>
              <a:t>2016/6/9</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Copyright © 2016 Takehisa Todo All Rights Reserved</a:t>
            </a:r>
            <a:endParaRPr kumimoji="1" lang="ja-JP" altLang="en-US"/>
          </a:p>
        </p:txBody>
      </p:sp>
      <p:sp>
        <p:nvSpPr>
          <p:cNvPr id="6" name="スライド番号プレースホルダー 5"/>
          <p:cNvSpPr>
            <a:spLocks noGrp="1"/>
          </p:cNvSpPr>
          <p:nvPr>
            <p:ph type="sldNum" sz="quarter" idx="12"/>
          </p:nvPr>
        </p:nvSpPr>
        <p:spPr/>
        <p:txBody>
          <a:bodyPr/>
          <a:lstStyle/>
          <a:p>
            <a:fld id="{F0825ED3-4163-4752-98DF-EF26A388C487}" type="slidenum">
              <a:rPr kumimoji="1" lang="ja-JP" altLang="en-US" smtClean="0"/>
              <a:t>‹#›</a:t>
            </a:fld>
            <a:endParaRPr kumimoji="1" lang="ja-JP" altLang="en-US"/>
          </a:p>
        </p:txBody>
      </p:sp>
    </p:spTree>
    <p:extLst>
      <p:ext uri="{BB962C8B-B14F-4D97-AF65-F5344CB8AC3E}">
        <p14:creationId xmlns:p14="http://schemas.microsoft.com/office/powerpoint/2010/main" val="3487067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nchor="ct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474B76C-D47D-4EDD-B5CE-60149FD83907}" type="datetime1">
              <a:rPr kumimoji="1" lang="ja-JP" altLang="en-US" smtClean="0"/>
              <a:t>2016/6/9</a:t>
            </a:fld>
            <a:endParaRPr kumimoji="1" lang="ja-JP" altLang="en-US"/>
          </a:p>
        </p:txBody>
      </p:sp>
      <p:sp>
        <p:nvSpPr>
          <p:cNvPr id="5" name="Footer Placeholder 4"/>
          <p:cNvSpPr>
            <a:spLocks noGrp="1"/>
          </p:cNvSpPr>
          <p:nvPr>
            <p:ph type="ftr" sz="quarter" idx="11"/>
          </p:nvPr>
        </p:nvSpPr>
        <p:spPr/>
        <p:txBody>
          <a:bodyPr/>
          <a:lstStyle/>
          <a:p>
            <a:r>
              <a:rPr kumimoji="1" lang="en-US" altLang="ja-JP" smtClean="0"/>
              <a:t>Copyright © 2016 Takehisa Todo All Rights Reserved</a:t>
            </a:r>
            <a:endParaRPr kumimoji="1" lang="ja-JP" altLang="en-US"/>
          </a:p>
        </p:txBody>
      </p:sp>
      <p:sp>
        <p:nvSpPr>
          <p:cNvPr id="6" name="Slide Number Placeholder 5"/>
          <p:cNvSpPr>
            <a:spLocks noGrp="1"/>
          </p:cNvSpPr>
          <p:nvPr>
            <p:ph type="sldNum" sz="quarter" idx="12"/>
          </p:nvPr>
        </p:nvSpPr>
        <p:spPr>
          <a:xfrm>
            <a:off x="10951856" y="5867131"/>
            <a:ext cx="551167" cy="365125"/>
          </a:xfrm>
        </p:spPr>
        <p:txBody>
          <a:bodyPr/>
          <a:lstStyle/>
          <a:p>
            <a:fld id="{F0825ED3-4163-4752-98DF-EF26A388C487}" type="slidenum">
              <a:rPr kumimoji="1" lang="ja-JP" altLang="en-US" smtClean="0"/>
              <a:t>‹#›</a:t>
            </a:fld>
            <a:endParaRPr kumimoji="1" lang="ja-JP" altLang="en-US"/>
          </a:p>
        </p:txBody>
      </p:sp>
    </p:spTree>
    <p:extLst>
      <p:ext uri="{BB962C8B-B14F-4D97-AF65-F5344CB8AC3E}">
        <p14:creationId xmlns:p14="http://schemas.microsoft.com/office/powerpoint/2010/main" val="65810763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EDECB64-FD40-47AF-9CAE-1B7F4D6959D7}" type="datetime1">
              <a:rPr kumimoji="1" lang="ja-JP" altLang="en-US" smtClean="0"/>
              <a:t>2016/6/9</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Copyright © 2016 Takehisa Todo All Rights Reserved</a:t>
            </a:r>
            <a:endParaRPr kumimoji="1" lang="ja-JP" altLang="en-US"/>
          </a:p>
        </p:txBody>
      </p:sp>
      <p:sp>
        <p:nvSpPr>
          <p:cNvPr id="6" name="スライド番号プレースホルダー 5"/>
          <p:cNvSpPr>
            <a:spLocks noGrp="1"/>
          </p:cNvSpPr>
          <p:nvPr>
            <p:ph type="sldNum" sz="quarter" idx="12"/>
          </p:nvPr>
        </p:nvSpPr>
        <p:spPr/>
        <p:txBody>
          <a:bodyPr/>
          <a:lstStyle/>
          <a:p>
            <a:fld id="{F0825ED3-4163-4752-98DF-EF26A388C487}" type="slidenum">
              <a:rPr kumimoji="1" lang="ja-JP" altLang="en-US" smtClean="0"/>
              <a:t>‹#›</a:t>
            </a:fld>
            <a:endParaRPr kumimoji="1" lang="ja-JP" altLang="en-US"/>
          </a:p>
        </p:txBody>
      </p:sp>
    </p:spTree>
    <p:extLst>
      <p:ext uri="{BB962C8B-B14F-4D97-AF65-F5344CB8AC3E}">
        <p14:creationId xmlns:p14="http://schemas.microsoft.com/office/powerpoint/2010/main" val="194443578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60BA6657-44A6-404D-9EAD-DDEBCDE61EE7}" type="datetime1">
              <a:rPr kumimoji="1" lang="ja-JP" altLang="en-US" smtClean="0"/>
              <a:t>2016/6/9</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Copyright © 2016 Takehisa Todo All Rights Reserved</a:t>
            </a:r>
            <a:endParaRPr kumimoji="1" lang="ja-JP" altLang="en-US"/>
          </a:p>
        </p:txBody>
      </p:sp>
      <p:sp>
        <p:nvSpPr>
          <p:cNvPr id="7" name="スライド番号プレースホルダー 6"/>
          <p:cNvSpPr>
            <a:spLocks noGrp="1"/>
          </p:cNvSpPr>
          <p:nvPr>
            <p:ph type="sldNum" sz="quarter" idx="12"/>
          </p:nvPr>
        </p:nvSpPr>
        <p:spPr/>
        <p:txBody>
          <a:bodyPr/>
          <a:lstStyle/>
          <a:p>
            <a:fld id="{F0825ED3-4163-4752-98DF-EF26A388C487}" type="slidenum">
              <a:rPr kumimoji="1" lang="ja-JP" altLang="en-US" smtClean="0"/>
              <a:t>‹#›</a:t>
            </a:fld>
            <a:endParaRPr kumimoji="1" lang="ja-JP" altLang="en-US"/>
          </a:p>
        </p:txBody>
      </p:sp>
    </p:spTree>
    <p:extLst>
      <p:ext uri="{BB962C8B-B14F-4D97-AF65-F5344CB8AC3E}">
        <p14:creationId xmlns:p14="http://schemas.microsoft.com/office/powerpoint/2010/main" val="130926355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FF9CDE3-5ADB-4FD3-AAFA-C632D4E98E67}" type="datetime1">
              <a:rPr kumimoji="1" lang="ja-JP" altLang="en-US" smtClean="0"/>
              <a:t>2016/6/9</a:t>
            </a:fld>
            <a:endParaRPr kumimoji="1" lang="ja-JP" altLang="en-US"/>
          </a:p>
        </p:txBody>
      </p:sp>
      <p:sp>
        <p:nvSpPr>
          <p:cNvPr id="8" name="フッター プレースホルダー 7"/>
          <p:cNvSpPr>
            <a:spLocks noGrp="1"/>
          </p:cNvSpPr>
          <p:nvPr>
            <p:ph type="ftr" sz="quarter" idx="11"/>
          </p:nvPr>
        </p:nvSpPr>
        <p:spPr/>
        <p:txBody>
          <a:bodyPr/>
          <a:lstStyle/>
          <a:p>
            <a:r>
              <a:rPr kumimoji="1" lang="en-US" altLang="ja-JP" smtClean="0"/>
              <a:t>Copyright © 2016 Takehisa Todo All Rights Reserved</a:t>
            </a:r>
            <a:endParaRPr kumimoji="1" lang="ja-JP" altLang="en-US"/>
          </a:p>
        </p:txBody>
      </p:sp>
      <p:sp>
        <p:nvSpPr>
          <p:cNvPr id="9" name="スライド番号プレースホルダー 8"/>
          <p:cNvSpPr>
            <a:spLocks noGrp="1"/>
          </p:cNvSpPr>
          <p:nvPr>
            <p:ph type="sldNum" sz="quarter" idx="12"/>
          </p:nvPr>
        </p:nvSpPr>
        <p:spPr/>
        <p:txBody>
          <a:bodyPr/>
          <a:lstStyle/>
          <a:p>
            <a:fld id="{F0825ED3-4163-4752-98DF-EF26A388C487}" type="slidenum">
              <a:rPr kumimoji="1" lang="ja-JP" altLang="en-US" smtClean="0"/>
              <a:t>‹#›</a:t>
            </a:fld>
            <a:endParaRPr kumimoji="1" lang="ja-JP" altLang="en-US"/>
          </a:p>
        </p:txBody>
      </p:sp>
    </p:spTree>
    <p:extLst>
      <p:ext uri="{BB962C8B-B14F-4D97-AF65-F5344CB8AC3E}">
        <p14:creationId xmlns:p14="http://schemas.microsoft.com/office/powerpoint/2010/main" val="348220116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CABFAFD-9021-4D7E-894C-3FD0A30ACB52}" type="datetime1">
              <a:rPr kumimoji="1" lang="ja-JP" altLang="en-US" smtClean="0"/>
              <a:t>2016/6/9</a:t>
            </a:fld>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Copyright © 2016 Takehisa Todo All Rights Reserved</a:t>
            </a:r>
            <a:endParaRPr kumimoji="1" lang="ja-JP" altLang="en-US"/>
          </a:p>
        </p:txBody>
      </p:sp>
      <p:sp>
        <p:nvSpPr>
          <p:cNvPr id="5" name="スライド番号プレースホルダー 4"/>
          <p:cNvSpPr>
            <a:spLocks noGrp="1"/>
          </p:cNvSpPr>
          <p:nvPr>
            <p:ph type="sldNum" sz="quarter" idx="12"/>
          </p:nvPr>
        </p:nvSpPr>
        <p:spPr/>
        <p:txBody>
          <a:bodyPr/>
          <a:lstStyle/>
          <a:p>
            <a:fld id="{F0825ED3-4163-4752-98DF-EF26A388C487}" type="slidenum">
              <a:rPr kumimoji="1" lang="ja-JP" altLang="en-US" smtClean="0"/>
              <a:t>‹#›</a:t>
            </a:fld>
            <a:endParaRPr kumimoji="1" lang="ja-JP" altLang="en-US"/>
          </a:p>
        </p:txBody>
      </p:sp>
    </p:spTree>
    <p:extLst>
      <p:ext uri="{BB962C8B-B14F-4D97-AF65-F5344CB8AC3E}">
        <p14:creationId xmlns:p14="http://schemas.microsoft.com/office/powerpoint/2010/main" val="266452158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8102F53-5237-4E60-BC5A-CC6C09D90C15}" type="datetime1">
              <a:rPr kumimoji="1" lang="ja-JP" altLang="en-US" smtClean="0"/>
              <a:t>2016/6/9</a:t>
            </a:fld>
            <a:endParaRPr kumimoji="1" lang="ja-JP" altLang="en-US"/>
          </a:p>
        </p:txBody>
      </p:sp>
      <p:sp>
        <p:nvSpPr>
          <p:cNvPr id="3" name="フッター プレースホルダー 2"/>
          <p:cNvSpPr>
            <a:spLocks noGrp="1"/>
          </p:cNvSpPr>
          <p:nvPr>
            <p:ph type="ftr" sz="quarter" idx="11"/>
          </p:nvPr>
        </p:nvSpPr>
        <p:spPr/>
        <p:txBody>
          <a:bodyPr/>
          <a:lstStyle/>
          <a:p>
            <a:r>
              <a:rPr kumimoji="1" lang="en-US" altLang="ja-JP" smtClean="0"/>
              <a:t>Copyright © 2016 Takehisa Todo All Rights Reserved</a:t>
            </a:r>
            <a:endParaRPr kumimoji="1" lang="ja-JP" altLang="en-US"/>
          </a:p>
        </p:txBody>
      </p:sp>
      <p:sp>
        <p:nvSpPr>
          <p:cNvPr id="4" name="スライド番号プレースホルダー 3"/>
          <p:cNvSpPr>
            <a:spLocks noGrp="1"/>
          </p:cNvSpPr>
          <p:nvPr>
            <p:ph type="sldNum" sz="quarter" idx="12"/>
          </p:nvPr>
        </p:nvSpPr>
        <p:spPr/>
        <p:txBody>
          <a:bodyPr/>
          <a:lstStyle/>
          <a:p>
            <a:fld id="{F0825ED3-4163-4752-98DF-EF26A388C487}" type="slidenum">
              <a:rPr kumimoji="1" lang="ja-JP" altLang="en-US" smtClean="0"/>
              <a:t>‹#›</a:t>
            </a:fld>
            <a:endParaRPr kumimoji="1" lang="ja-JP" altLang="en-US"/>
          </a:p>
        </p:txBody>
      </p:sp>
    </p:spTree>
    <p:extLst>
      <p:ext uri="{BB962C8B-B14F-4D97-AF65-F5344CB8AC3E}">
        <p14:creationId xmlns:p14="http://schemas.microsoft.com/office/powerpoint/2010/main" val="74654137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5610E87-AA0C-4145-BB31-BF83FA2B793E}" type="datetime1">
              <a:rPr kumimoji="1" lang="ja-JP" altLang="en-US" smtClean="0"/>
              <a:t>2016/6/9</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Copyright © 2016 Takehisa Todo All Rights Reserved</a:t>
            </a:r>
            <a:endParaRPr kumimoji="1" lang="ja-JP" altLang="en-US"/>
          </a:p>
        </p:txBody>
      </p:sp>
      <p:sp>
        <p:nvSpPr>
          <p:cNvPr id="7" name="スライド番号プレースホルダー 6"/>
          <p:cNvSpPr>
            <a:spLocks noGrp="1"/>
          </p:cNvSpPr>
          <p:nvPr>
            <p:ph type="sldNum" sz="quarter" idx="12"/>
          </p:nvPr>
        </p:nvSpPr>
        <p:spPr/>
        <p:txBody>
          <a:bodyPr/>
          <a:lstStyle/>
          <a:p>
            <a:fld id="{F0825ED3-4163-4752-98DF-EF26A388C487}" type="slidenum">
              <a:rPr kumimoji="1" lang="ja-JP" altLang="en-US" smtClean="0"/>
              <a:t>‹#›</a:t>
            </a:fld>
            <a:endParaRPr kumimoji="1" lang="ja-JP" altLang="en-US"/>
          </a:p>
        </p:txBody>
      </p:sp>
    </p:spTree>
    <p:extLst>
      <p:ext uri="{BB962C8B-B14F-4D97-AF65-F5344CB8AC3E}">
        <p14:creationId xmlns:p14="http://schemas.microsoft.com/office/powerpoint/2010/main" val="231298310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14BEDE0-64FD-4991-A5FD-418D8C97F669}" type="datetime1">
              <a:rPr kumimoji="1" lang="ja-JP" altLang="en-US" smtClean="0"/>
              <a:t>2016/6/9</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Copyright © 2016 Takehisa Todo All Rights Reserved</a:t>
            </a:r>
            <a:endParaRPr kumimoji="1" lang="ja-JP" altLang="en-US"/>
          </a:p>
        </p:txBody>
      </p:sp>
      <p:sp>
        <p:nvSpPr>
          <p:cNvPr id="7" name="スライド番号プレースホルダー 6"/>
          <p:cNvSpPr>
            <a:spLocks noGrp="1"/>
          </p:cNvSpPr>
          <p:nvPr>
            <p:ph type="sldNum" sz="quarter" idx="12"/>
          </p:nvPr>
        </p:nvSpPr>
        <p:spPr/>
        <p:txBody>
          <a:bodyPr/>
          <a:lstStyle/>
          <a:p>
            <a:fld id="{F0825ED3-4163-4752-98DF-EF26A388C487}" type="slidenum">
              <a:rPr kumimoji="1" lang="ja-JP" altLang="en-US" smtClean="0"/>
              <a:t>‹#›</a:t>
            </a:fld>
            <a:endParaRPr kumimoji="1" lang="ja-JP" altLang="en-US"/>
          </a:p>
        </p:txBody>
      </p:sp>
    </p:spTree>
    <p:extLst>
      <p:ext uri="{BB962C8B-B14F-4D97-AF65-F5344CB8AC3E}">
        <p14:creationId xmlns:p14="http://schemas.microsoft.com/office/powerpoint/2010/main" val="13918149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5F553E9-3E4B-426B-8673-579C7E72E350}" type="datetime1">
              <a:rPr kumimoji="1" lang="ja-JP" altLang="en-US" smtClean="0"/>
              <a:t>2016/6/9</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Copyright © 2016 Takehisa Todo All Rights Reserved</a:t>
            </a:r>
            <a:endParaRPr kumimoji="1" lang="ja-JP" altLang="en-US"/>
          </a:p>
        </p:txBody>
      </p:sp>
      <p:sp>
        <p:nvSpPr>
          <p:cNvPr id="6" name="スライド番号プレースホルダー 5"/>
          <p:cNvSpPr>
            <a:spLocks noGrp="1"/>
          </p:cNvSpPr>
          <p:nvPr>
            <p:ph type="sldNum" sz="quarter" idx="12"/>
          </p:nvPr>
        </p:nvSpPr>
        <p:spPr/>
        <p:txBody>
          <a:bodyPr/>
          <a:lstStyle/>
          <a:p>
            <a:fld id="{F0825ED3-4163-4752-98DF-EF26A388C487}" type="slidenum">
              <a:rPr kumimoji="1" lang="ja-JP" altLang="en-US" smtClean="0"/>
              <a:t>‹#›</a:t>
            </a:fld>
            <a:endParaRPr kumimoji="1" lang="ja-JP" altLang="en-US"/>
          </a:p>
        </p:txBody>
      </p:sp>
    </p:spTree>
    <p:extLst>
      <p:ext uri="{BB962C8B-B14F-4D97-AF65-F5344CB8AC3E}">
        <p14:creationId xmlns:p14="http://schemas.microsoft.com/office/powerpoint/2010/main" val="167074927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044CC78-98B8-4639-8906-535CFD876E9F}" type="datetime1">
              <a:rPr kumimoji="1" lang="ja-JP" altLang="en-US" smtClean="0"/>
              <a:t>2016/6/9</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Copyright © 2016 Takehisa Todo All Rights Reserved</a:t>
            </a:r>
            <a:endParaRPr kumimoji="1" lang="ja-JP" altLang="en-US"/>
          </a:p>
        </p:txBody>
      </p:sp>
      <p:sp>
        <p:nvSpPr>
          <p:cNvPr id="6" name="スライド番号プレースホルダー 5"/>
          <p:cNvSpPr>
            <a:spLocks noGrp="1"/>
          </p:cNvSpPr>
          <p:nvPr>
            <p:ph type="sldNum" sz="quarter" idx="12"/>
          </p:nvPr>
        </p:nvSpPr>
        <p:spPr/>
        <p:txBody>
          <a:bodyPr/>
          <a:lstStyle/>
          <a:p>
            <a:fld id="{F0825ED3-4163-4752-98DF-EF26A388C487}" type="slidenum">
              <a:rPr kumimoji="1" lang="ja-JP" altLang="en-US" smtClean="0"/>
              <a:t>‹#›</a:t>
            </a:fld>
            <a:endParaRPr kumimoji="1" lang="ja-JP" altLang="en-US"/>
          </a:p>
        </p:txBody>
      </p:sp>
    </p:spTree>
    <p:extLst>
      <p:ext uri="{BB962C8B-B14F-4D97-AF65-F5344CB8AC3E}">
        <p14:creationId xmlns:p14="http://schemas.microsoft.com/office/powerpoint/2010/main" val="1338065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1A04DF1C-73ED-4238-B958-501D892D9AE0}" type="datetime1">
              <a:rPr kumimoji="1" lang="ja-JP" altLang="en-US" smtClean="0"/>
              <a:t>2016/6/9</a:t>
            </a:fld>
            <a:endParaRPr kumimoji="1" lang="ja-JP" altLang="en-US"/>
          </a:p>
        </p:txBody>
      </p:sp>
      <p:sp>
        <p:nvSpPr>
          <p:cNvPr id="5" name="Footer Placeholder 4"/>
          <p:cNvSpPr>
            <a:spLocks noGrp="1"/>
          </p:cNvSpPr>
          <p:nvPr>
            <p:ph type="ftr" sz="quarter" idx="11"/>
          </p:nvPr>
        </p:nvSpPr>
        <p:spPr/>
        <p:txBody>
          <a:bodyPr/>
          <a:lstStyle/>
          <a:p>
            <a:r>
              <a:rPr kumimoji="1" lang="en-US" altLang="ja-JP" smtClean="0"/>
              <a:t>Copyright © 2016 Takehisa Todo All Rights Reserved</a:t>
            </a:r>
            <a:endParaRPr kumimoji="1" lang="ja-JP" altLang="en-US"/>
          </a:p>
        </p:txBody>
      </p:sp>
      <p:sp>
        <p:nvSpPr>
          <p:cNvPr id="6" name="Slide Number Placeholder 5"/>
          <p:cNvSpPr>
            <a:spLocks noGrp="1"/>
          </p:cNvSpPr>
          <p:nvPr>
            <p:ph type="sldNum" sz="quarter" idx="12"/>
          </p:nvPr>
        </p:nvSpPr>
        <p:spPr/>
        <p:txBody>
          <a:bodyPr/>
          <a:lstStyle/>
          <a:p>
            <a:fld id="{F0825ED3-4163-4752-98DF-EF26A388C487}" type="slidenum">
              <a:rPr kumimoji="1" lang="ja-JP" altLang="en-US" smtClean="0"/>
              <a:t>‹#›</a:t>
            </a:fld>
            <a:endParaRPr kumimoji="1" lang="ja-JP" altLang="en-US"/>
          </a:p>
        </p:txBody>
      </p:sp>
    </p:spTree>
    <p:extLst>
      <p:ext uri="{BB962C8B-B14F-4D97-AF65-F5344CB8AC3E}">
        <p14:creationId xmlns:p14="http://schemas.microsoft.com/office/powerpoint/2010/main" val="5697891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C65BDD51-5931-45C1-A2A1-876BE39BD332}" type="datetime1">
              <a:rPr kumimoji="1" lang="ja-JP" altLang="en-US" smtClean="0"/>
              <a:t>2016/6/9</a:t>
            </a:fld>
            <a:endParaRPr kumimoji="1" lang="ja-JP" altLang="en-US"/>
          </a:p>
        </p:txBody>
      </p:sp>
      <p:sp>
        <p:nvSpPr>
          <p:cNvPr id="6" name="Footer Placeholder 5"/>
          <p:cNvSpPr>
            <a:spLocks noGrp="1"/>
          </p:cNvSpPr>
          <p:nvPr>
            <p:ph type="ftr" sz="quarter" idx="11"/>
          </p:nvPr>
        </p:nvSpPr>
        <p:spPr/>
        <p:txBody>
          <a:bodyPr/>
          <a:lstStyle/>
          <a:p>
            <a:r>
              <a:rPr kumimoji="1" lang="en-US" altLang="ja-JP" smtClean="0"/>
              <a:t>Copyright © 2016 Takehisa Todo All Rights Reserved</a:t>
            </a:r>
            <a:endParaRPr kumimoji="1" lang="ja-JP" altLang="en-US"/>
          </a:p>
        </p:txBody>
      </p:sp>
      <p:sp>
        <p:nvSpPr>
          <p:cNvPr id="7" name="Slide Number Placeholder 6"/>
          <p:cNvSpPr>
            <a:spLocks noGrp="1"/>
          </p:cNvSpPr>
          <p:nvPr>
            <p:ph type="sldNum" sz="quarter" idx="12"/>
          </p:nvPr>
        </p:nvSpPr>
        <p:spPr/>
        <p:txBody>
          <a:bodyPr/>
          <a:lstStyle/>
          <a:p>
            <a:fld id="{F0825ED3-4163-4752-98DF-EF26A388C487}" type="slidenum">
              <a:rPr kumimoji="1" lang="ja-JP" altLang="en-US" smtClean="0"/>
              <a:t>‹#›</a:t>
            </a:fld>
            <a:endParaRPr kumimoji="1" lang="ja-JP" altLang="en-US"/>
          </a:p>
        </p:txBody>
      </p:sp>
    </p:spTree>
    <p:extLst>
      <p:ext uri="{BB962C8B-B14F-4D97-AF65-F5344CB8AC3E}">
        <p14:creationId xmlns:p14="http://schemas.microsoft.com/office/powerpoint/2010/main" val="9800441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6F23CDDA-C009-401E-9E5C-15635D88F869}" type="datetime1">
              <a:rPr kumimoji="1" lang="ja-JP" altLang="en-US" smtClean="0"/>
              <a:t>2016/6/9</a:t>
            </a:fld>
            <a:endParaRPr kumimoji="1" lang="ja-JP" altLang="en-US"/>
          </a:p>
        </p:txBody>
      </p:sp>
      <p:sp>
        <p:nvSpPr>
          <p:cNvPr id="8" name="Footer Placeholder 7"/>
          <p:cNvSpPr>
            <a:spLocks noGrp="1"/>
          </p:cNvSpPr>
          <p:nvPr>
            <p:ph type="ftr" sz="quarter" idx="11"/>
          </p:nvPr>
        </p:nvSpPr>
        <p:spPr/>
        <p:txBody>
          <a:bodyPr/>
          <a:lstStyle/>
          <a:p>
            <a:r>
              <a:rPr kumimoji="1" lang="en-US" altLang="ja-JP" smtClean="0"/>
              <a:t>Copyright © 2016 Takehisa Todo All Rights Reserved</a:t>
            </a:r>
            <a:endParaRPr kumimoji="1" lang="ja-JP" altLang="en-US"/>
          </a:p>
        </p:txBody>
      </p:sp>
      <p:sp>
        <p:nvSpPr>
          <p:cNvPr id="9" name="Slide Number Placeholder 8"/>
          <p:cNvSpPr>
            <a:spLocks noGrp="1"/>
          </p:cNvSpPr>
          <p:nvPr>
            <p:ph type="sldNum" sz="quarter" idx="12"/>
          </p:nvPr>
        </p:nvSpPr>
        <p:spPr/>
        <p:txBody>
          <a:bodyPr/>
          <a:lstStyle/>
          <a:p>
            <a:fld id="{F0825ED3-4163-4752-98DF-EF26A388C487}" type="slidenum">
              <a:rPr kumimoji="1" lang="ja-JP" altLang="en-US" smtClean="0"/>
              <a:t>‹#›</a:t>
            </a:fld>
            <a:endParaRPr kumimoji="1" lang="ja-JP" altLang="en-US"/>
          </a:p>
        </p:txBody>
      </p:sp>
    </p:spTree>
    <p:extLst>
      <p:ext uri="{BB962C8B-B14F-4D97-AF65-F5344CB8AC3E}">
        <p14:creationId xmlns:p14="http://schemas.microsoft.com/office/powerpoint/2010/main" val="10636585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B6022E59-E7AF-4DD1-BAA1-1B30249292F8}" type="datetime1">
              <a:rPr kumimoji="1" lang="ja-JP" altLang="en-US" smtClean="0"/>
              <a:t>2016/6/9</a:t>
            </a:fld>
            <a:endParaRPr kumimoji="1" lang="ja-JP" altLang="en-US"/>
          </a:p>
        </p:txBody>
      </p:sp>
      <p:sp>
        <p:nvSpPr>
          <p:cNvPr id="4" name="Footer Placeholder 3"/>
          <p:cNvSpPr>
            <a:spLocks noGrp="1"/>
          </p:cNvSpPr>
          <p:nvPr>
            <p:ph type="ftr" sz="quarter" idx="11"/>
          </p:nvPr>
        </p:nvSpPr>
        <p:spPr/>
        <p:txBody>
          <a:bodyPr/>
          <a:lstStyle/>
          <a:p>
            <a:r>
              <a:rPr kumimoji="1" lang="en-US" altLang="ja-JP" smtClean="0"/>
              <a:t>Copyright © 2016 Takehisa Todo All Rights Reserved</a:t>
            </a:r>
            <a:endParaRPr kumimoji="1" lang="ja-JP" altLang="en-US"/>
          </a:p>
        </p:txBody>
      </p:sp>
      <p:sp>
        <p:nvSpPr>
          <p:cNvPr id="5" name="Slide Number Placeholder 4"/>
          <p:cNvSpPr>
            <a:spLocks noGrp="1"/>
          </p:cNvSpPr>
          <p:nvPr>
            <p:ph type="sldNum" sz="quarter" idx="12"/>
          </p:nvPr>
        </p:nvSpPr>
        <p:spPr/>
        <p:txBody>
          <a:bodyPr/>
          <a:lstStyle/>
          <a:p>
            <a:fld id="{F0825ED3-4163-4752-98DF-EF26A388C487}" type="slidenum">
              <a:rPr kumimoji="1" lang="ja-JP" altLang="en-US" smtClean="0"/>
              <a:t>‹#›</a:t>
            </a:fld>
            <a:endParaRPr kumimoji="1" lang="ja-JP" altLang="en-US"/>
          </a:p>
        </p:txBody>
      </p:sp>
    </p:spTree>
    <p:extLst>
      <p:ext uri="{BB962C8B-B14F-4D97-AF65-F5344CB8AC3E}">
        <p14:creationId xmlns:p14="http://schemas.microsoft.com/office/powerpoint/2010/main" val="1064719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7DB48C-396F-4595-AD93-B74CB0C453A6}" type="datetime1">
              <a:rPr kumimoji="1" lang="ja-JP" altLang="en-US" smtClean="0"/>
              <a:t>2016/6/9</a:t>
            </a:fld>
            <a:endParaRPr kumimoji="1" lang="ja-JP" altLang="en-US"/>
          </a:p>
        </p:txBody>
      </p:sp>
      <p:sp>
        <p:nvSpPr>
          <p:cNvPr id="3" name="Footer Placeholder 2"/>
          <p:cNvSpPr>
            <a:spLocks noGrp="1"/>
          </p:cNvSpPr>
          <p:nvPr>
            <p:ph type="ftr" sz="quarter" idx="11"/>
          </p:nvPr>
        </p:nvSpPr>
        <p:spPr/>
        <p:txBody>
          <a:bodyPr/>
          <a:lstStyle/>
          <a:p>
            <a:r>
              <a:rPr kumimoji="1" lang="en-US" altLang="ja-JP" smtClean="0"/>
              <a:t>Copyright © 2016 Takehisa Todo All Rights Reserved</a:t>
            </a:r>
            <a:endParaRPr kumimoji="1" lang="ja-JP" altLang="en-US"/>
          </a:p>
        </p:txBody>
      </p:sp>
      <p:sp>
        <p:nvSpPr>
          <p:cNvPr id="4" name="Slide Number Placeholder 3"/>
          <p:cNvSpPr>
            <a:spLocks noGrp="1"/>
          </p:cNvSpPr>
          <p:nvPr>
            <p:ph type="sldNum" sz="quarter" idx="12"/>
          </p:nvPr>
        </p:nvSpPr>
        <p:spPr/>
        <p:txBody>
          <a:bodyPr/>
          <a:lstStyle/>
          <a:p>
            <a:fld id="{F0825ED3-4163-4752-98DF-EF26A388C487}" type="slidenum">
              <a:rPr kumimoji="1" lang="ja-JP" altLang="en-US" smtClean="0"/>
              <a:t>‹#›</a:t>
            </a:fld>
            <a:endParaRPr kumimoji="1" lang="ja-JP" altLang="en-US"/>
          </a:p>
        </p:txBody>
      </p:sp>
    </p:spTree>
    <p:extLst>
      <p:ext uri="{BB962C8B-B14F-4D97-AF65-F5344CB8AC3E}">
        <p14:creationId xmlns:p14="http://schemas.microsoft.com/office/powerpoint/2010/main" val="4056848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A3B622F-F154-401B-ACC0-74D738A5267E}" type="datetime1">
              <a:rPr kumimoji="1" lang="ja-JP" altLang="en-US" smtClean="0"/>
              <a:t>2016/6/9</a:t>
            </a:fld>
            <a:endParaRPr kumimoji="1" lang="ja-JP" altLang="en-US"/>
          </a:p>
        </p:txBody>
      </p:sp>
      <p:sp>
        <p:nvSpPr>
          <p:cNvPr id="6" name="Footer Placeholder 5"/>
          <p:cNvSpPr>
            <a:spLocks noGrp="1"/>
          </p:cNvSpPr>
          <p:nvPr>
            <p:ph type="ftr" sz="quarter" idx="11"/>
          </p:nvPr>
        </p:nvSpPr>
        <p:spPr/>
        <p:txBody>
          <a:bodyPr/>
          <a:lstStyle/>
          <a:p>
            <a:r>
              <a:rPr kumimoji="1" lang="en-US" altLang="ja-JP" smtClean="0"/>
              <a:t>Copyright © 2016 Takehisa Todo All Rights Reserved</a:t>
            </a:r>
            <a:endParaRPr kumimoji="1" lang="ja-JP" altLang="en-US"/>
          </a:p>
        </p:txBody>
      </p:sp>
      <p:sp>
        <p:nvSpPr>
          <p:cNvPr id="7" name="Slide Number Placeholder 6"/>
          <p:cNvSpPr>
            <a:spLocks noGrp="1"/>
          </p:cNvSpPr>
          <p:nvPr>
            <p:ph type="sldNum" sz="quarter" idx="12"/>
          </p:nvPr>
        </p:nvSpPr>
        <p:spPr/>
        <p:txBody>
          <a:bodyPr/>
          <a:lstStyle/>
          <a:p>
            <a:fld id="{F0825ED3-4163-4752-98DF-EF26A388C487}" type="slidenum">
              <a:rPr kumimoji="1" lang="ja-JP" altLang="en-US" smtClean="0"/>
              <a:t>‹#›</a:t>
            </a:fld>
            <a:endParaRPr kumimoji="1" lang="ja-JP" altLang="en-US"/>
          </a:p>
        </p:txBody>
      </p:sp>
    </p:spTree>
    <p:extLst>
      <p:ext uri="{BB962C8B-B14F-4D97-AF65-F5344CB8AC3E}">
        <p14:creationId xmlns:p14="http://schemas.microsoft.com/office/powerpoint/2010/main" val="3627831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ja-JP" altLang="en-US" smtClean="0"/>
              <a:t>マスター タイトルの書式設定</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E279BB2-7069-4C62-BDB5-6A5C6350D8B2}" type="datetime1">
              <a:rPr kumimoji="1" lang="ja-JP" altLang="en-US" smtClean="0"/>
              <a:t>2016/6/9</a:t>
            </a:fld>
            <a:endParaRPr kumimoji="1" lang="ja-JP" altLang="en-US"/>
          </a:p>
        </p:txBody>
      </p:sp>
      <p:sp>
        <p:nvSpPr>
          <p:cNvPr id="6" name="Footer Placeholder 5"/>
          <p:cNvSpPr>
            <a:spLocks noGrp="1"/>
          </p:cNvSpPr>
          <p:nvPr>
            <p:ph type="ftr" sz="quarter" idx="11"/>
          </p:nvPr>
        </p:nvSpPr>
        <p:spPr/>
        <p:txBody>
          <a:bodyPr/>
          <a:lstStyle/>
          <a:p>
            <a:r>
              <a:rPr kumimoji="1" lang="en-US" altLang="ja-JP" smtClean="0"/>
              <a:t>Copyright © 2016 Takehisa Todo All Rights Reserved</a:t>
            </a:r>
            <a:endParaRPr kumimoji="1" lang="ja-JP" altLang="en-US"/>
          </a:p>
        </p:txBody>
      </p:sp>
      <p:sp>
        <p:nvSpPr>
          <p:cNvPr id="7" name="Slide Number Placeholder 6"/>
          <p:cNvSpPr>
            <a:spLocks noGrp="1"/>
          </p:cNvSpPr>
          <p:nvPr>
            <p:ph type="sldNum" sz="quarter" idx="12"/>
          </p:nvPr>
        </p:nvSpPr>
        <p:spPr/>
        <p:txBody>
          <a:bodyPr/>
          <a:lstStyle/>
          <a:p>
            <a:fld id="{F0825ED3-4163-4752-98DF-EF26A388C487}" type="slidenum">
              <a:rPr kumimoji="1" lang="ja-JP" altLang="en-US" smtClean="0"/>
              <a:t>‹#›</a:t>
            </a:fld>
            <a:endParaRPr kumimoji="1" lang="ja-JP" altLang="en-US"/>
          </a:p>
        </p:txBody>
      </p:sp>
    </p:spTree>
    <p:extLst>
      <p:ext uri="{BB962C8B-B14F-4D97-AF65-F5344CB8AC3E}">
        <p14:creationId xmlns:p14="http://schemas.microsoft.com/office/powerpoint/2010/main" val="15732275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812A07D-CAE1-42F7-A8A8-DF98F4526D30}" type="datetime1">
              <a:rPr kumimoji="1" lang="ja-JP" altLang="en-US" smtClean="0"/>
              <a:t>2016/6/9</a:t>
            </a:fld>
            <a:endParaRPr kumimoji="1" lang="ja-JP" alt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r>
              <a:rPr kumimoji="1" lang="en-US" altLang="ja-JP" smtClean="0"/>
              <a:t>Copyright © 2016 Takehisa Todo All Rights Reserved</a:t>
            </a:r>
            <a:endParaRPr kumimoji="1" lang="ja-JP" alt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F0825ED3-4163-4752-98DF-EF26A388C487}" type="slidenum">
              <a:rPr kumimoji="1" lang="ja-JP" altLang="en-US" smtClean="0"/>
              <a:t>‹#›</a:t>
            </a:fld>
            <a:endParaRPr kumimoji="1" lang="ja-JP" altLang="en-US"/>
          </a:p>
        </p:txBody>
      </p:sp>
    </p:spTree>
    <p:extLst>
      <p:ext uri="{BB962C8B-B14F-4D97-AF65-F5344CB8AC3E}">
        <p14:creationId xmlns:p14="http://schemas.microsoft.com/office/powerpoint/2010/main" val="1508501738"/>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hf hdr="0" dt="0"/>
  <p:txStyles>
    <p:titleStyle>
      <a:lvl1pPr algn="ctr" defTabSz="457200" rtl="0" eaLnBrk="1" latinLnBrk="0" hangingPunct="1">
        <a:spcBef>
          <a:spcPct val="0"/>
        </a:spcBef>
        <a:buNone/>
        <a:defRPr kumimoji="1" sz="4000" kern="1200" cap="none">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905D06-9FE3-473B-9EA4-2DA3F8FAF8E3}" type="datetime1">
              <a:rPr kumimoji="1" lang="ja-JP" altLang="en-US" smtClean="0"/>
              <a:t>2016/6/9</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en-US" altLang="ja-JP" smtClean="0"/>
              <a:t>Copyright © 2016 Takehisa Todo All Rights Reserved</a:t>
            </a:r>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825ED3-4163-4752-98DF-EF26A388C487}" type="slidenum">
              <a:rPr kumimoji="1" lang="ja-JP" altLang="en-US" smtClean="0"/>
              <a:t>‹#›</a:t>
            </a:fld>
            <a:endParaRPr kumimoji="1" lang="ja-JP" altLang="en-US"/>
          </a:p>
        </p:txBody>
      </p:sp>
    </p:spTree>
    <p:extLst>
      <p:ext uri="{BB962C8B-B14F-4D97-AF65-F5344CB8AC3E}">
        <p14:creationId xmlns:p14="http://schemas.microsoft.com/office/powerpoint/2010/main" val="328939865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19.xml"/><Relationship Id="rId1" Type="http://schemas.openxmlformats.org/officeDocument/2006/relationships/tags" Target="../tags/tag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3.xml"/></Relationships>
</file>

<file path=ppt/slides/_rels/slide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9.xml"/><Relationship Id="rId1" Type="http://schemas.openxmlformats.org/officeDocument/2006/relationships/tags" Target="../tags/tag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28700" y="445477"/>
            <a:ext cx="10352314" cy="2331589"/>
          </a:xfrm>
        </p:spPr>
        <p:txBody>
          <a:bodyPr>
            <a:normAutofit fontScale="90000"/>
          </a:bodyPr>
          <a:lstStyle/>
          <a:p>
            <a:pPr algn="ctr"/>
            <a:r>
              <a:rPr kumimoji="1" lang="ja-JP" altLang="en-US" sz="4800" dirty="0" smtClean="0"/>
              <a:t>経営者に伝えたい人事に関するリスク</a:t>
            </a:r>
            <a:r>
              <a:rPr kumimoji="1" lang="en-US" altLang="ja-JP" sz="4800" dirty="0" smtClean="0"/>
              <a:t/>
            </a:r>
            <a:br>
              <a:rPr kumimoji="1" lang="en-US" altLang="ja-JP" sz="4800" dirty="0" smtClean="0"/>
            </a:br>
            <a:r>
              <a:rPr lang="ja-JP" altLang="en-US" sz="4800" dirty="0" smtClean="0"/>
              <a:t>労働審判・労働訴訟をふまえて</a:t>
            </a:r>
            <a:r>
              <a:rPr lang="en-US" altLang="ja-JP" sz="3600" dirty="0" smtClean="0"/>
              <a:t/>
            </a:r>
            <a:br>
              <a:rPr lang="en-US" altLang="ja-JP" sz="3600" dirty="0" smtClean="0"/>
            </a:br>
            <a:endParaRPr kumimoji="1" lang="ja-JP" altLang="en-US" sz="3600" dirty="0"/>
          </a:p>
        </p:txBody>
      </p:sp>
      <p:sp>
        <p:nvSpPr>
          <p:cNvPr id="3" name="サブタイトル 2"/>
          <p:cNvSpPr>
            <a:spLocks noGrp="1"/>
          </p:cNvSpPr>
          <p:nvPr>
            <p:ph type="subTitle" idx="1"/>
          </p:nvPr>
        </p:nvSpPr>
        <p:spPr>
          <a:xfrm>
            <a:off x="3056021" y="3007895"/>
            <a:ext cx="8447001" cy="2548843"/>
          </a:xfrm>
        </p:spPr>
        <p:txBody>
          <a:bodyPr>
            <a:noAutofit/>
          </a:bodyPr>
          <a:lstStyle/>
          <a:p>
            <a:pPr algn="l"/>
            <a:endParaRPr kumimoji="1" lang="en-US" altLang="ja-JP" sz="2800" dirty="0" smtClean="0"/>
          </a:p>
          <a:p>
            <a:pPr algn="l"/>
            <a:r>
              <a:rPr lang="ja-JP" altLang="en-US" sz="2800" dirty="0" smtClean="0"/>
              <a:t>労務管理研究会（</a:t>
            </a:r>
            <a:r>
              <a:rPr kumimoji="1" lang="ja-JP" altLang="en-US" sz="2800" dirty="0" smtClean="0"/>
              <a:t>平成２８年６月９日）</a:t>
            </a:r>
            <a:endParaRPr kumimoji="1" lang="en-US" altLang="ja-JP" sz="3200" dirty="0" smtClean="0"/>
          </a:p>
          <a:p>
            <a:pPr algn="l"/>
            <a:r>
              <a:rPr kumimoji="1" lang="ja-JP" altLang="en-US" sz="2800" dirty="0" smtClean="0"/>
              <a:t>　　　　　　　　　　　弁護士・中小企業診断士</a:t>
            </a:r>
            <a:endParaRPr kumimoji="1" lang="en-US" altLang="ja-JP" sz="2800" dirty="0" smtClean="0"/>
          </a:p>
          <a:p>
            <a:pPr algn="l"/>
            <a:r>
              <a:rPr lang="ja-JP" altLang="en-US" sz="2800" dirty="0"/>
              <a:t>　</a:t>
            </a:r>
            <a:r>
              <a:rPr lang="ja-JP" altLang="en-US" sz="2800" dirty="0" smtClean="0"/>
              <a:t>　　　　　　　　　　　　　藤　堂　　武　久</a:t>
            </a:r>
            <a:endParaRPr kumimoji="1" lang="ja-JP" altLang="en-US" sz="2800" dirty="0"/>
          </a:p>
        </p:txBody>
      </p:sp>
      <p:sp>
        <p:nvSpPr>
          <p:cNvPr id="4" name="スライド番号プレースホルダー 3"/>
          <p:cNvSpPr>
            <a:spLocks noGrp="1"/>
          </p:cNvSpPr>
          <p:nvPr>
            <p:ph type="sldNum" sz="quarter" idx="12"/>
          </p:nvPr>
        </p:nvSpPr>
        <p:spPr/>
        <p:txBody>
          <a:bodyPr/>
          <a:lstStyle/>
          <a:p>
            <a:fld id="{F0825ED3-4163-4752-98DF-EF26A388C487}" type="slidenum">
              <a:rPr kumimoji="1" lang="ja-JP" altLang="en-US" smtClean="0"/>
              <a:t>1</a:t>
            </a:fld>
            <a:endParaRPr kumimoji="1" lang="ja-JP" altLang="en-US"/>
          </a:p>
        </p:txBody>
      </p:sp>
      <p:sp>
        <p:nvSpPr>
          <p:cNvPr id="5" name="フッター プレースホルダー 4"/>
          <p:cNvSpPr>
            <a:spLocks noGrp="1"/>
          </p:cNvSpPr>
          <p:nvPr>
            <p:ph type="ftr" sz="quarter" idx="11"/>
          </p:nvPr>
        </p:nvSpPr>
        <p:spPr>
          <a:xfrm>
            <a:off x="5332412" y="5642811"/>
            <a:ext cx="4324044" cy="605589"/>
          </a:xfrm>
        </p:spPr>
        <p:txBody>
          <a:bodyPr/>
          <a:lstStyle/>
          <a:p>
            <a:r>
              <a:rPr kumimoji="1" lang="en-US" altLang="ja-JP" sz="1400" dirty="0" smtClean="0"/>
              <a:t>Copyright © </a:t>
            </a:r>
            <a:r>
              <a:rPr lang="en-US" altLang="ja-JP" sz="1400" dirty="0" smtClean="0"/>
              <a:t>201</a:t>
            </a:r>
            <a:r>
              <a:rPr lang="en-US" altLang="ja-JP" sz="1400" dirty="0"/>
              <a:t>6</a:t>
            </a:r>
            <a:r>
              <a:rPr kumimoji="1" lang="en-US" altLang="ja-JP" sz="1400" dirty="0" smtClean="0"/>
              <a:t> </a:t>
            </a:r>
            <a:r>
              <a:rPr kumimoji="1" lang="en-US" altLang="ja-JP" sz="1400" dirty="0" err="1" smtClean="0"/>
              <a:t>Takehisa</a:t>
            </a:r>
            <a:r>
              <a:rPr kumimoji="1" lang="en-US" altLang="ja-JP" sz="1400" dirty="0" smtClean="0"/>
              <a:t> Todo All Rights Reserved</a:t>
            </a:r>
            <a:endParaRPr kumimoji="1" lang="ja-JP" altLang="en-US" sz="1400" dirty="0"/>
          </a:p>
        </p:txBody>
      </p:sp>
    </p:spTree>
    <p:extLst>
      <p:ext uri="{BB962C8B-B14F-4D97-AF65-F5344CB8AC3E}">
        <p14:creationId xmlns:p14="http://schemas.microsoft.com/office/powerpoint/2010/main" val="3959085679"/>
      </p:ext>
    </p:extLst>
  </p:cSld>
  <p:clrMapOvr>
    <a:masterClrMapping/>
  </p:clrMapOvr>
  <mc:AlternateContent xmlns:mc="http://schemas.openxmlformats.org/markup-compatibility/2006" xmlns:p14="http://schemas.microsoft.com/office/powerpoint/2010/main">
    <mc:Choice Requires="p14">
      <p:transition spd="slow" p14:dur="2000" advTm="34910"/>
    </mc:Choice>
    <mc:Fallback xmlns="">
      <p:transition spd="slow" advTm="3491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pPr marL="0" indent="0">
              <a:buNone/>
            </a:pPr>
            <a:r>
              <a:rPr lang="ja-JP" altLang="ja-JP" sz="3600" dirty="0"/>
              <a:t>「客観的に合理的な理由」→大別すると４類型</a:t>
            </a:r>
          </a:p>
          <a:p>
            <a:pPr marL="0" indent="0">
              <a:buNone/>
            </a:pPr>
            <a:r>
              <a:rPr lang="ja-JP" altLang="ja-JP" sz="3600" dirty="0"/>
              <a:t>　</a:t>
            </a:r>
            <a:r>
              <a:rPr lang="ja-JP" altLang="ja-JP" sz="3600" dirty="0" smtClean="0"/>
              <a:t>①</a:t>
            </a:r>
            <a:r>
              <a:rPr lang="ja-JP" altLang="ja-JP" sz="3600" dirty="0"/>
              <a:t>労働者の労務提供の不能や労働能力また</a:t>
            </a:r>
            <a:r>
              <a:rPr lang="ja-JP" altLang="ja-JP" sz="3600" dirty="0" smtClean="0"/>
              <a:t>は</a:t>
            </a:r>
            <a:endParaRPr lang="en-US" altLang="ja-JP" sz="3600" dirty="0" smtClean="0"/>
          </a:p>
          <a:p>
            <a:pPr marL="0" indent="0">
              <a:buNone/>
            </a:pPr>
            <a:r>
              <a:rPr lang="en-US" altLang="ja-JP" sz="3600" dirty="0"/>
              <a:t> </a:t>
            </a:r>
            <a:r>
              <a:rPr lang="en-US" altLang="ja-JP" sz="3600" dirty="0" smtClean="0"/>
              <a:t>      </a:t>
            </a:r>
            <a:r>
              <a:rPr lang="ja-JP" altLang="ja-JP" sz="3600" dirty="0" smtClean="0"/>
              <a:t>適格性</a:t>
            </a:r>
            <a:r>
              <a:rPr lang="ja-JP" altLang="ja-JP" sz="3600" dirty="0"/>
              <a:t>の欠如・喪失</a:t>
            </a:r>
          </a:p>
          <a:p>
            <a:pPr marL="0" indent="0">
              <a:buNone/>
            </a:pPr>
            <a:r>
              <a:rPr lang="ja-JP" altLang="ja-JP" sz="3600" dirty="0"/>
              <a:t>　</a:t>
            </a:r>
            <a:r>
              <a:rPr lang="ja-JP" altLang="ja-JP" sz="3600" dirty="0" smtClean="0"/>
              <a:t>②</a:t>
            </a:r>
            <a:r>
              <a:rPr lang="ja-JP" altLang="ja-JP" sz="3600" dirty="0"/>
              <a:t>労働者の規律違反</a:t>
            </a:r>
          </a:p>
          <a:p>
            <a:pPr marL="0" indent="0">
              <a:buNone/>
            </a:pPr>
            <a:r>
              <a:rPr lang="ja-JP" altLang="ja-JP" sz="3600" dirty="0"/>
              <a:t>　</a:t>
            </a:r>
            <a:r>
              <a:rPr lang="ja-JP" altLang="ja-JP" sz="3600" dirty="0" smtClean="0"/>
              <a:t>③</a:t>
            </a:r>
            <a:r>
              <a:rPr lang="ja-JP" altLang="ja-JP" sz="3600" dirty="0"/>
              <a:t>経営上の必要性に基づく理由</a:t>
            </a:r>
          </a:p>
          <a:p>
            <a:pPr marL="0" indent="0">
              <a:buNone/>
            </a:pPr>
            <a:r>
              <a:rPr lang="ja-JP" altLang="ja-JP" sz="3600" dirty="0"/>
              <a:t>　</a:t>
            </a:r>
            <a:r>
              <a:rPr lang="ja-JP" altLang="ja-JP" sz="3600" dirty="0" smtClean="0"/>
              <a:t>④</a:t>
            </a:r>
            <a:r>
              <a:rPr lang="ja-JP" altLang="ja-JP" sz="3600" dirty="0"/>
              <a:t>ユニオン・ショップ協定に基づく組合の解雇要求</a:t>
            </a:r>
          </a:p>
          <a:p>
            <a:pPr marL="0" indent="0">
              <a:buNone/>
            </a:pPr>
            <a:endParaRPr kumimoji="1" lang="ja-JP" altLang="en-US" dirty="0"/>
          </a:p>
        </p:txBody>
      </p:sp>
      <p:sp>
        <p:nvSpPr>
          <p:cNvPr id="4" name="スライド番号プレースホルダー 3"/>
          <p:cNvSpPr>
            <a:spLocks noGrp="1"/>
          </p:cNvSpPr>
          <p:nvPr>
            <p:ph type="sldNum" sz="quarter" idx="12"/>
          </p:nvPr>
        </p:nvSpPr>
        <p:spPr/>
        <p:txBody>
          <a:bodyPr/>
          <a:lstStyle/>
          <a:p>
            <a:fld id="{F0825ED3-4163-4752-98DF-EF26A388C487}" type="slidenum">
              <a:rPr kumimoji="1" lang="ja-JP" altLang="en-US" smtClean="0"/>
              <a:t>10</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Copyright © 2016 Takehisa Todo All Rights Reserved</a:t>
            </a:r>
            <a:endParaRPr kumimoji="1" lang="ja-JP" altLang="en-US"/>
          </a:p>
        </p:txBody>
      </p:sp>
    </p:spTree>
    <p:extLst>
      <p:ext uri="{BB962C8B-B14F-4D97-AF65-F5344CB8AC3E}">
        <p14:creationId xmlns:p14="http://schemas.microsoft.com/office/powerpoint/2010/main" val="3312362167"/>
      </p:ext>
    </p:extLst>
  </p:cSld>
  <p:clrMapOvr>
    <a:masterClrMapping/>
  </p:clrMapOvr>
  <mc:AlternateContent xmlns:mc="http://schemas.openxmlformats.org/markup-compatibility/2006" xmlns:p14="http://schemas.microsoft.com/office/powerpoint/2010/main">
    <mc:Choice Requires="p14">
      <p:transition spd="slow" p14:dur="2000" advTm="131278"/>
    </mc:Choice>
    <mc:Fallback xmlns="">
      <p:transition spd="slow" advTm="13127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1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1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1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1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1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1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1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1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1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1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社会通念上の相当性</a:t>
            </a:r>
            <a:endParaRPr kumimoji="1" lang="ja-JP" altLang="en-US" dirty="0"/>
          </a:p>
        </p:txBody>
      </p:sp>
      <p:sp>
        <p:nvSpPr>
          <p:cNvPr id="3" name="コンテンツ プレースホルダー 2"/>
          <p:cNvSpPr>
            <a:spLocks noGrp="1"/>
          </p:cNvSpPr>
          <p:nvPr>
            <p:ph idx="1"/>
          </p:nvPr>
        </p:nvSpPr>
        <p:spPr/>
        <p:txBody>
          <a:bodyPr>
            <a:normAutofit/>
          </a:bodyPr>
          <a:lstStyle/>
          <a:p>
            <a:pPr marL="0" indent="0">
              <a:buNone/>
            </a:pPr>
            <a:r>
              <a:rPr kumimoji="1" lang="ja-JP" altLang="en-US" sz="3600" dirty="0" smtClean="0"/>
              <a:t>　高知放送事件</a:t>
            </a:r>
            <a:endParaRPr kumimoji="1" lang="en-US" altLang="ja-JP" sz="3600" dirty="0" smtClean="0"/>
          </a:p>
          <a:p>
            <a:pPr marL="0" indent="0">
              <a:buNone/>
            </a:pPr>
            <a:r>
              <a:rPr lang="ja-JP" altLang="en-US" sz="3600" dirty="0"/>
              <a:t>　</a:t>
            </a:r>
            <a:r>
              <a:rPr kumimoji="1" lang="ja-JP" altLang="en-US" sz="3600" dirty="0" smtClean="0"/>
              <a:t>：解雇について，社会通念上の相当性を要求</a:t>
            </a:r>
            <a:endParaRPr kumimoji="1" lang="en-US" altLang="ja-JP" sz="3600" dirty="0" smtClean="0"/>
          </a:p>
          <a:p>
            <a:pPr marL="0" indent="0">
              <a:buNone/>
            </a:pPr>
            <a:endParaRPr lang="en-US" altLang="ja-JP" sz="3600" dirty="0"/>
          </a:p>
          <a:p>
            <a:pPr marL="0" indent="0">
              <a:buNone/>
            </a:pPr>
            <a:r>
              <a:rPr kumimoji="1" lang="ja-JP" altLang="en-US" sz="3600" dirty="0" smtClean="0"/>
              <a:t>　解雇についての社会通念上の相当性とは，解雇事由が重大で，ほかに</a:t>
            </a:r>
            <a:r>
              <a:rPr kumimoji="1" lang="ja-JP" altLang="en-US" sz="3600" dirty="0" smtClean="0">
                <a:solidFill>
                  <a:srgbClr val="FF0000"/>
                </a:solidFill>
              </a:rPr>
              <a:t>解雇回避手段</a:t>
            </a:r>
            <a:r>
              <a:rPr kumimoji="1" lang="ja-JP" altLang="en-US" sz="3600" dirty="0" smtClean="0"/>
              <a:t>がなく（助言・指導，勤務時間変更，配置転換，職種転換等），かつ，宥恕すべき事情がほとんどない等</a:t>
            </a:r>
            <a:endParaRPr kumimoji="1" lang="ja-JP" altLang="en-US" sz="3600" dirty="0"/>
          </a:p>
        </p:txBody>
      </p:sp>
      <p:sp>
        <p:nvSpPr>
          <p:cNvPr id="4" name="スライド番号プレースホルダー 3"/>
          <p:cNvSpPr>
            <a:spLocks noGrp="1"/>
          </p:cNvSpPr>
          <p:nvPr>
            <p:ph type="sldNum" sz="quarter" idx="12"/>
          </p:nvPr>
        </p:nvSpPr>
        <p:spPr/>
        <p:txBody>
          <a:bodyPr/>
          <a:lstStyle/>
          <a:p>
            <a:fld id="{F0825ED3-4163-4752-98DF-EF26A388C487}" type="slidenum">
              <a:rPr kumimoji="1" lang="ja-JP" altLang="en-US" smtClean="0"/>
              <a:t>11</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Copyright © 2016 Takehisa Todo All Rights Reserved</a:t>
            </a:r>
            <a:endParaRPr kumimoji="1" lang="ja-JP" altLang="en-US"/>
          </a:p>
        </p:txBody>
      </p:sp>
    </p:spTree>
    <p:extLst>
      <p:ext uri="{BB962C8B-B14F-4D97-AF65-F5344CB8AC3E}">
        <p14:creationId xmlns:p14="http://schemas.microsoft.com/office/powerpoint/2010/main" val="3842879441"/>
      </p:ext>
    </p:extLst>
  </p:cSld>
  <p:clrMapOvr>
    <a:masterClrMapping/>
  </p:clrMapOvr>
  <mc:AlternateContent xmlns:mc="http://schemas.openxmlformats.org/markup-compatibility/2006" xmlns:p14="http://schemas.microsoft.com/office/powerpoint/2010/main">
    <mc:Choice Requires="p14">
      <p:transition spd="slow" p14:dur="2000" advTm="132843"/>
    </mc:Choice>
    <mc:Fallback xmlns="">
      <p:transition spd="slow" advTm="13284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pPr marL="0" indent="0">
              <a:buNone/>
            </a:pPr>
            <a:r>
              <a:rPr lang="ja-JP" altLang="ja-JP" sz="4000" dirty="0"/>
              <a:t>労働契約法１７条１項</a:t>
            </a:r>
          </a:p>
          <a:p>
            <a:pPr marL="0" indent="0">
              <a:buNone/>
            </a:pPr>
            <a:r>
              <a:rPr lang="ja-JP" altLang="ja-JP" sz="4000" dirty="0"/>
              <a:t>「使用者は、期間の定めのある労働契約（以下この章において「有期労働契約」という。）について、</a:t>
            </a:r>
            <a:r>
              <a:rPr lang="ja-JP" altLang="ja-JP" sz="4000" u="sng" dirty="0"/>
              <a:t>やむを得ない事由</a:t>
            </a:r>
            <a:r>
              <a:rPr lang="ja-JP" altLang="ja-JP" sz="4000" dirty="0"/>
              <a:t>がある場合でなければ、その契約期間が満了するまでの間において、労働者を解雇することができない。」</a:t>
            </a:r>
          </a:p>
          <a:p>
            <a:pPr marL="0" indent="0">
              <a:buNone/>
            </a:pPr>
            <a:endParaRPr kumimoji="1" lang="ja-JP" altLang="en-US" dirty="0"/>
          </a:p>
        </p:txBody>
      </p:sp>
      <p:sp>
        <p:nvSpPr>
          <p:cNvPr id="4" name="スライド番号プレースホルダー 3"/>
          <p:cNvSpPr>
            <a:spLocks noGrp="1"/>
          </p:cNvSpPr>
          <p:nvPr>
            <p:ph type="sldNum" sz="quarter" idx="12"/>
          </p:nvPr>
        </p:nvSpPr>
        <p:spPr/>
        <p:txBody>
          <a:bodyPr/>
          <a:lstStyle/>
          <a:p>
            <a:fld id="{F0825ED3-4163-4752-98DF-EF26A388C487}" type="slidenum">
              <a:rPr kumimoji="1" lang="ja-JP" altLang="en-US" smtClean="0"/>
              <a:t>12</a:t>
            </a:fld>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ja-JP" smtClean="0"/>
              <a:t>Copyright © 2016 Takehisa Todo All Rights Reserved</a:t>
            </a:r>
            <a:endParaRPr kumimoji="1" lang="ja-JP" altLang="en-US"/>
          </a:p>
        </p:txBody>
      </p:sp>
    </p:spTree>
    <p:extLst>
      <p:ext uri="{BB962C8B-B14F-4D97-AF65-F5344CB8AC3E}">
        <p14:creationId xmlns:p14="http://schemas.microsoft.com/office/powerpoint/2010/main" val="2270712203"/>
      </p:ext>
    </p:extLst>
  </p:cSld>
  <p:clrMapOvr>
    <a:masterClrMapping/>
  </p:clrMapOvr>
  <mc:AlternateContent xmlns:mc="http://schemas.openxmlformats.org/markup-compatibility/2006" xmlns:p14="http://schemas.microsoft.com/office/powerpoint/2010/main">
    <mc:Choice Requires="p14">
      <p:transition spd="slow" p14:dur="2000" advTm="29774"/>
    </mc:Choice>
    <mc:Fallback xmlns="">
      <p:transition spd="slow" advTm="29774"/>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838200" y="222738"/>
            <a:ext cx="10515600" cy="5954225"/>
          </a:xfrm>
        </p:spPr>
        <p:txBody>
          <a:bodyPr>
            <a:normAutofit fontScale="92500"/>
          </a:bodyPr>
          <a:lstStyle/>
          <a:p>
            <a:pPr marL="0" indent="0">
              <a:buNone/>
            </a:pPr>
            <a:r>
              <a:rPr kumimoji="1" lang="ja-JP" altLang="en-US" sz="2600" dirty="0" smtClean="0"/>
              <a:t>④翌日，Ｂから電話があり，ＢはＡ所長に対し，「昨日はすみませんでした。とても反省しておりますので，どうか働かせてください。」と言ったが，Ａは「ふざけるな，顧客の信用を失ってしまったんだぞ」と言って，電話を切った。</a:t>
            </a:r>
            <a:endParaRPr kumimoji="1" lang="en-US" altLang="ja-JP" sz="2600" dirty="0" smtClean="0"/>
          </a:p>
          <a:p>
            <a:pPr marL="0" indent="0">
              <a:buNone/>
            </a:pPr>
            <a:endParaRPr lang="en-US" altLang="ja-JP" sz="2600" dirty="0"/>
          </a:p>
          <a:p>
            <a:pPr marL="0" indent="0">
              <a:buNone/>
            </a:pPr>
            <a:r>
              <a:rPr kumimoji="1" lang="ja-JP" altLang="en-US" sz="2600" dirty="0" smtClean="0"/>
              <a:t>⑤さらに翌日，Ｂから解雇理由証明書をくださいとの連絡があった。しかし，Ａは，１か月分の給料を払った以上，そのような証明書を出す必要はないと回答した。</a:t>
            </a:r>
            <a:endParaRPr kumimoji="1" lang="en-US" altLang="ja-JP" sz="2600" dirty="0" smtClean="0"/>
          </a:p>
          <a:p>
            <a:pPr marL="0" indent="0">
              <a:buNone/>
            </a:pPr>
            <a:endParaRPr lang="en-US" altLang="ja-JP" sz="2600" dirty="0"/>
          </a:p>
          <a:p>
            <a:pPr marL="0" indent="0">
              <a:buNone/>
            </a:pPr>
            <a:r>
              <a:rPr kumimoji="1" lang="ja-JP" altLang="en-US" sz="2600" dirty="0" smtClean="0"/>
              <a:t>⑥その後，しばらく経ってから，顧問の社会保険労務士に相談したところ，解雇理由証明</a:t>
            </a:r>
            <a:r>
              <a:rPr lang="ja-JP" altLang="en-US" sz="2600" dirty="0" smtClean="0"/>
              <a:t>書は出しておいた方が良いというアドバイスを受けたため，「Ｂの度重なる業務上のミス」が理由であるとの解雇理由証明書をＢに交付した。</a:t>
            </a:r>
            <a:endParaRPr kumimoji="1" lang="en-US" altLang="ja-JP" sz="2600" dirty="0" smtClean="0"/>
          </a:p>
          <a:p>
            <a:pPr marL="0" indent="0">
              <a:buNone/>
            </a:pPr>
            <a:endParaRPr lang="en-US" altLang="ja-JP" sz="2600" dirty="0"/>
          </a:p>
          <a:p>
            <a:pPr marL="0" indent="0">
              <a:buNone/>
            </a:pPr>
            <a:r>
              <a:rPr kumimoji="1" lang="ja-JP" altLang="en-US" sz="2600" dirty="0" smtClean="0"/>
              <a:t>⑦後日，Ａ所長は，Ｂから裁判を起こされた。その際，たまたまＢの履歴書を見たところ，資格欄に秘書検定１級との記載があったが，飲み会の席で，これは嘘ですとカミングアウトしていたことを思い出し，裁判では，解雇理由に「経歴詐称」を加えた。</a:t>
            </a:r>
            <a:endParaRPr kumimoji="1" lang="en-US" altLang="ja-JP" sz="2600" dirty="0" smtClean="0"/>
          </a:p>
          <a:p>
            <a:pPr marL="0" indent="0">
              <a:buNone/>
            </a:pPr>
            <a:endParaRPr lang="en-US" altLang="ja-JP" sz="2000" dirty="0"/>
          </a:p>
          <a:p>
            <a:pPr marL="0" indent="0">
              <a:buNone/>
            </a:pPr>
            <a:endParaRPr kumimoji="1" lang="ja-JP" altLang="en-US" sz="2000" dirty="0"/>
          </a:p>
        </p:txBody>
      </p:sp>
      <p:sp>
        <p:nvSpPr>
          <p:cNvPr id="4" name="フッター プレースホルダー 3"/>
          <p:cNvSpPr>
            <a:spLocks noGrp="1"/>
          </p:cNvSpPr>
          <p:nvPr>
            <p:ph type="ftr" sz="quarter" idx="11"/>
          </p:nvPr>
        </p:nvSpPr>
        <p:spPr/>
        <p:txBody>
          <a:bodyPr/>
          <a:lstStyle/>
          <a:p>
            <a:r>
              <a:rPr kumimoji="1" lang="en-US" altLang="ja-JP" smtClean="0"/>
              <a:t>Copyright © 2016 Takehisa Todo All Rights Reserved</a:t>
            </a:r>
            <a:endParaRPr kumimoji="1" lang="ja-JP" altLang="en-US"/>
          </a:p>
        </p:txBody>
      </p:sp>
      <p:sp>
        <p:nvSpPr>
          <p:cNvPr id="5" name="スライド番号プレースホルダー 4"/>
          <p:cNvSpPr>
            <a:spLocks noGrp="1"/>
          </p:cNvSpPr>
          <p:nvPr>
            <p:ph type="sldNum" sz="quarter" idx="12"/>
          </p:nvPr>
        </p:nvSpPr>
        <p:spPr/>
        <p:txBody>
          <a:bodyPr/>
          <a:lstStyle/>
          <a:p>
            <a:fld id="{F0825ED3-4163-4752-98DF-EF26A388C487}" type="slidenum">
              <a:rPr kumimoji="1" lang="ja-JP" altLang="en-US" smtClean="0"/>
              <a:t>13</a:t>
            </a:fld>
            <a:endParaRPr kumimoji="1" lang="ja-JP" altLang="en-US"/>
          </a:p>
        </p:txBody>
      </p:sp>
    </p:spTree>
    <p:extLst>
      <p:ext uri="{BB962C8B-B14F-4D97-AF65-F5344CB8AC3E}">
        <p14:creationId xmlns:p14="http://schemas.microsoft.com/office/powerpoint/2010/main" val="3564519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normAutofit/>
          </a:bodyPr>
          <a:lstStyle/>
          <a:p>
            <a:pPr marL="0" indent="0">
              <a:buNone/>
            </a:pPr>
            <a:r>
              <a:rPr kumimoji="1" lang="ja-JP" altLang="en-US" sz="6000" dirty="0" smtClean="0"/>
              <a:t>どのような問題点があるか？</a:t>
            </a:r>
            <a:endParaRPr kumimoji="1" lang="ja-JP" altLang="en-US" sz="6000" dirty="0"/>
          </a:p>
        </p:txBody>
      </p:sp>
      <p:sp>
        <p:nvSpPr>
          <p:cNvPr id="4" name="フッター プレースホルダー 3"/>
          <p:cNvSpPr>
            <a:spLocks noGrp="1"/>
          </p:cNvSpPr>
          <p:nvPr>
            <p:ph type="ftr" sz="quarter" idx="11"/>
          </p:nvPr>
        </p:nvSpPr>
        <p:spPr/>
        <p:txBody>
          <a:bodyPr/>
          <a:lstStyle/>
          <a:p>
            <a:r>
              <a:rPr kumimoji="1" lang="en-US" altLang="ja-JP" smtClean="0"/>
              <a:t>Copyright © 2016 Takehisa Todo All Rights Reserved</a:t>
            </a:r>
            <a:endParaRPr kumimoji="1" lang="ja-JP" altLang="en-US"/>
          </a:p>
        </p:txBody>
      </p:sp>
      <p:sp>
        <p:nvSpPr>
          <p:cNvPr id="5" name="スライド番号プレースホルダー 4"/>
          <p:cNvSpPr>
            <a:spLocks noGrp="1"/>
          </p:cNvSpPr>
          <p:nvPr>
            <p:ph type="sldNum" sz="quarter" idx="12"/>
          </p:nvPr>
        </p:nvSpPr>
        <p:spPr/>
        <p:txBody>
          <a:bodyPr/>
          <a:lstStyle/>
          <a:p>
            <a:fld id="{F0825ED3-4163-4752-98DF-EF26A388C487}" type="slidenum">
              <a:rPr kumimoji="1" lang="ja-JP" altLang="en-US" smtClean="0"/>
              <a:t>14</a:t>
            </a:fld>
            <a:endParaRPr kumimoji="1" lang="ja-JP" altLang="en-US"/>
          </a:p>
        </p:txBody>
      </p:sp>
    </p:spTree>
    <p:extLst>
      <p:ext uri="{BB962C8B-B14F-4D97-AF65-F5344CB8AC3E}">
        <p14:creationId xmlns:p14="http://schemas.microsoft.com/office/powerpoint/2010/main" val="28671744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　解雇理由証明書</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ja-JP" altLang="en-US" sz="4000" dirty="0" smtClean="0"/>
              <a:t>　</a:t>
            </a:r>
            <a:r>
              <a:rPr lang="ja-JP" altLang="ja-JP" sz="4000" dirty="0" smtClean="0"/>
              <a:t>労基法</a:t>
            </a:r>
            <a:r>
              <a:rPr lang="ja-JP" altLang="ja-JP" sz="4000" dirty="0"/>
              <a:t>２２条→退職の事由（解雇の場合は解雇の理由）証明書を交付しなければならない</a:t>
            </a:r>
          </a:p>
          <a:p>
            <a:pPr marL="0" indent="0">
              <a:buNone/>
            </a:pPr>
            <a:r>
              <a:rPr lang="ja-JP" altLang="ja-JP" sz="4000" dirty="0"/>
              <a:t>　</a:t>
            </a:r>
          </a:p>
          <a:p>
            <a:pPr marL="0" indent="0">
              <a:buNone/>
            </a:pPr>
            <a:r>
              <a:rPr lang="ja-JP" altLang="en-US" sz="4000" dirty="0" smtClean="0"/>
              <a:t>　</a:t>
            </a:r>
            <a:r>
              <a:rPr lang="ja-JP" altLang="ja-JP" sz="4000" dirty="0" smtClean="0"/>
              <a:t>就業</a:t>
            </a:r>
            <a:r>
              <a:rPr lang="ja-JP" altLang="ja-JP" sz="4000" dirty="0"/>
              <a:t>規則の一定の条項に該当することを理由として解雇した場合には，当該条項の内容及び当該条項に該当するに至った事実関係を記入する（平成１１・１・２９基発４５号）。</a:t>
            </a:r>
          </a:p>
          <a:p>
            <a:pPr marL="0" indent="0">
              <a:buNone/>
            </a:pPr>
            <a:endParaRPr kumimoji="1" lang="ja-JP" altLang="en-US" dirty="0"/>
          </a:p>
        </p:txBody>
      </p:sp>
      <p:sp>
        <p:nvSpPr>
          <p:cNvPr id="4" name="スライド番号プレースホルダー 3"/>
          <p:cNvSpPr>
            <a:spLocks noGrp="1"/>
          </p:cNvSpPr>
          <p:nvPr>
            <p:ph type="sldNum" sz="quarter" idx="12"/>
          </p:nvPr>
        </p:nvSpPr>
        <p:spPr/>
        <p:txBody>
          <a:bodyPr/>
          <a:lstStyle/>
          <a:p>
            <a:fld id="{F0825ED3-4163-4752-98DF-EF26A388C487}" type="slidenum">
              <a:rPr kumimoji="1" lang="ja-JP" altLang="en-US" smtClean="0"/>
              <a:t>15</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Copyright © 2016 Takehisa Todo All Rights Reserved</a:t>
            </a:r>
            <a:endParaRPr kumimoji="1" lang="ja-JP" altLang="en-US"/>
          </a:p>
        </p:txBody>
      </p:sp>
    </p:spTree>
    <p:extLst>
      <p:ext uri="{BB962C8B-B14F-4D97-AF65-F5344CB8AC3E}">
        <p14:creationId xmlns:p14="http://schemas.microsoft.com/office/powerpoint/2010/main" val="1273823094"/>
      </p:ext>
    </p:extLst>
  </p:cSld>
  <p:clrMapOvr>
    <a:masterClrMapping/>
  </p:clrMapOvr>
  <mc:AlternateContent xmlns:mc="http://schemas.openxmlformats.org/markup-compatibility/2006" xmlns:p14="http://schemas.microsoft.com/office/powerpoint/2010/main">
    <mc:Choice Requires="p14">
      <p:transition spd="slow" p14:dur="2000" advTm="48841"/>
    </mc:Choice>
    <mc:Fallback xmlns="">
      <p:transition spd="slow" advTm="48841"/>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証明書を交付しないとどうなるか？</a:t>
            </a:r>
            <a:endParaRPr kumimoji="1" lang="ja-JP" altLang="en-US" dirty="0"/>
          </a:p>
        </p:txBody>
      </p:sp>
      <p:sp>
        <p:nvSpPr>
          <p:cNvPr id="3" name="コンテンツ プレースホルダー 2"/>
          <p:cNvSpPr>
            <a:spLocks noGrp="1"/>
          </p:cNvSpPr>
          <p:nvPr>
            <p:ph idx="1"/>
          </p:nvPr>
        </p:nvSpPr>
        <p:spPr/>
        <p:txBody>
          <a:bodyPr>
            <a:noAutofit/>
          </a:bodyPr>
          <a:lstStyle/>
          <a:p>
            <a:pPr marL="0" indent="0">
              <a:buNone/>
            </a:pPr>
            <a:r>
              <a:rPr kumimoji="1" lang="ja-JP" altLang="en-US" sz="3600" dirty="0" smtClean="0"/>
              <a:t>①　労基法１２０条１号が３０万円以下の罰金を定めている</a:t>
            </a:r>
            <a:endParaRPr kumimoji="1" lang="en-US" altLang="ja-JP" sz="3600" dirty="0" smtClean="0"/>
          </a:p>
          <a:p>
            <a:pPr marL="0" indent="0">
              <a:buNone/>
            </a:pPr>
            <a:r>
              <a:rPr kumimoji="1" lang="ja-JP" altLang="en-US" sz="3600" dirty="0" smtClean="0"/>
              <a:t>②　裁判官に与える心証　　法を無視する態度</a:t>
            </a:r>
            <a:endParaRPr kumimoji="1" lang="en-US" altLang="ja-JP" sz="3600" dirty="0" smtClean="0"/>
          </a:p>
          <a:p>
            <a:pPr marL="0" indent="0">
              <a:buNone/>
            </a:pPr>
            <a:r>
              <a:rPr lang="ja-JP" altLang="en-US" sz="3600" dirty="0"/>
              <a:t>　</a:t>
            </a:r>
            <a:r>
              <a:rPr lang="ja-JP" altLang="en-US" sz="3600" dirty="0" smtClean="0"/>
              <a:t>　</a:t>
            </a:r>
            <a:r>
              <a:rPr kumimoji="1" lang="ja-JP" altLang="en-US" sz="3600" dirty="0" smtClean="0"/>
              <a:t>→適切な対応をしていないのではないか？</a:t>
            </a:r>
            <a:endParaRPr kumimoji="1" lang="en-US" altLang="ja-JP" sz="3600" dirty="0" smtClean="0"/>
          </a:p>
          <a:p>
            <a:pPr marL="0" indent="0">
              <a:buNone/>
            </a:pPr>
            <a:r>
              <a:rPr lang="ja-JP" altLang="en-US" sz="3600" dirty="0"/>
              <a:t>　</a:t>
            </a:r>
            <a:r>
              <a:rPr lang="ja-JP" altLang="en-US" sz="3600" dirty="0" smtClean="0"/>
              <a:t>　　</a:t>
            </a:r>
            <a:r>
              <a:rPr kumimoji="1" lang="ja-JP" altLang="en-US" sz="3600" dirty="0" smtClean="0"/>
              <a:t>解雇に際し，適切な手続をとっていない</a:t>
            </a:r>
            <a:endParaRPr kumimoji="1" lang="en-US" altLang="ja-JP" sz="3600" dirty="0" smtClean="0"/>
          </a:p>
          <a:p>
            <a:pPr marL="0" indent="0">
              <a:buNone/>
            </a:pPr>
            <a:r>
              <a:rPr lang="ja-JP" altLang="en-US" sz="3600" dirty="0"/>
              <a:t>　</a:t>
            </a:r>
            <a:r>
              <a:rPr lang="ja-JP" altLang="en-US" sz="3600" dirty="0" smtClean="0"/>
              <a:t>　　　　　　　　　　　　　　　　　　　　</a:t>
            </a:r>
            <a:r>
              <a:rPr kumimoji="1" lang="ja-JP" altLang="en-US" sz="3600" dirty="0" smtClean="0"/>
              <a:t>のではないか？</a:t>
            </a:r>
            <a:endParaRPr kumimoji="1" lang="en-US" altLang="ja-JP" sz="3600" dirty="0" smtClean="0"/>
          </a:p>
          <a:p>
            <a:pPr marL="0" indent="0">
              <a:buNone/>
            </a:pPr>
            <a:r>
              <a:rPr lang="ja-JP" altLang="en-US" sz="3600" dirty="0"/>
              <a:t>　</a:t>
            </a:r>
            <a:r>
              <a:rPr lang="ja-JP" altLang="en-US" sz="3600" dirty="0" smtClean="0"/>
              <a:t>　　しっかりとした解雇の理由がないのではないか？</a:t>
            </a:r>
            <a:endParaRPr kumimoji="1" lang="ja-JP" altLang="en-US" sz="3600" dirty="0"/>
          </a:p>
        </p:txBody>
      </p:sp>
      <p:sp>
        <p:nvSpPr>
          <p:cNvPr id="4" name="スライド番号プレースホルダー 3"/>
          <p:cNvSpPr>
            <a:spLocks noGrp="1"/>
          </p:cNvSpPr>
          <p:nvPr>
            <p:ph type="sldNum" sz="quarter" idx="12"/>
          </p:nvPr>
        </p:nvSpPr>
        <p:spPr/>
        <p:txBody>
          <a:bodyPr/>
          <a:lstStyle/>
          <a:p>
            <a:fld id="{F0825ED3-4163-4752-98DF-EF26A388C487}" type="slidenum">
              <a:rPr kumimoji="1" lang="ja-JP" altLang="en-US" smtClean="0"/>
              <a:t>16</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Copyright © 2016 Takehisa Todo All Rights Reserved</a:t>
            </a:r>
            <a:endParaRPr kumimoji="1" lang="ja-JP" altLang="en-US"/>
          </a:p>
        </p:txBody>
      </p:sp>
    </p:spTree>
    <p:extLst>
      <p:ext uri="{BB962C8B-B14F-4D97-AF65-F5344CB8AC3E}">
        <p14:creationId xmlns:p14="http://schemas.microsoft.com/office/powerpoint/2010/main" val="834712551"/>
      </p:ext>
    </p:extLst>
  </p:cSld>
  <p:clrMapOvr>
    <a:masterClrMapping/>
  </p:clrMapOvr>
  <mc:AlternateContent xmlns:mc="http://schemas.openxmlformats.org/markup-compatibility/2006" xmlns:p14="http://schemas.microsoft.com/office/powerpoint/2010/main">
    <mc:Choice Requires="p14">
      <p:transition spd="slow" p14:dur="2000" advTm="40865"/>
    </mc:Choice>
    <mc:Fallback xmlns="">
      <p:transition spd="slow" advTm="4086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5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1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1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1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1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normAutofit fontScale="92500"/>
          </a:bodyPr>
          <a:lstStyle/>
          <a:p>
            <a:pPr marL="0" indent="0">
              <a:buNone/>
            </a:pPr>
            <a:r>
              <a:rPr kumimoji="1" lang="ja-JP" altLang="en-US" sz="3900" dirty="0" smtClean="0"/>
              <a:t>　解雇理由証明書に記載しなかった解雇理由を，後になってから主張できるか？</a:t>
            </a:r>
            <a:endParaRPr kumimoji="1" lang="en-US" altLang="ja-JP" sz="3900" dirty="0" smtClean="0"/>
          </a:p>
          <a:p>
            <a:pPr marL="0" indent="0">
              <a:buNone/>
            </a:pPr>
            <a:endParaRPr lang="en-US" altLang="ja-JP" dirty="0"/>
          </a:p>
          <a:p>
            <a:pPr marL="0" indent="0">
              <a:buNone/>
            </a:pPr>
            <a:r>
              <a:rPr kumimoji="1" lang="ja-JP" altLang="en-US" sz="3600" dirty="0" smtClean="0"/>
              <a:t>→理論上は可能。</a:t>
            </a:r>
            <a:endParaRPr kumimoji="1" lang="en-US" altLang="ja-JP" sz="3600" dirty="0" smtClean="0"/>
          </a:p>
          <a:p>
            <a:pPr marL="0" indent="0">
              <a:buNone/>
            </a:pPr>
            <a:r>
              <a:rPr lang="ja-JP" altLang="en-US" sz="3600" dirty="0"/>
              <a:t>　</a:t>
            </a:r>
            <a:r>
              <a:rPr lang="ja-JP" altLang="en-US" sz="3600" dirty="0" smtClean="0"/>
              <a:t>　しかし，裁判官の心証としては，本当にそれが解雇理由なのか</a:t>
            </a:r>
            <a:r>
              <a:rPr kumimoji="1" lang="ja-JP" altLang="en-US" sz="3600" dirty="0" smtClean="0"/>
              <a:t>疑いをもつ可能性アリ。</a:t>
            </a:r>
            <a:endParaRPr kumimoji="1" lang="en-US" altLang="ja-JP" sz="3600" dirty="0" smtClean="0"/>
          </a:p>
          <a:p>
            <a:pPr marL="0" indent="0">
              <a:buNone/>
            </a:pPr>
            <a:r>
              <a:rPr lang="ja-JP" altLang="en-US" sz="3600" dirty="0" smtClean="0"/>
              <a:t>→使用者へのアドバイス</a:t>
            </a:r>
            <a:endParaRPr lang="en-US" altLang="ja-JP" sz="3600" dirty="0" smtClean="0"/>
          </a:p>
          <a:p>
            <a:pPr marL="0" indent="0">
              <a:buNone/>
            </a:pPr>
            <a:r>
              <a:rPr kumimoji="1" lang="ja-JP" altLang="en-US" sz="3600" dirty="0"/>
              <a:t>　</a:t>
            </a:r>
            <a:r>
              <a:rPr kumimoji="1" lang="ja-JP" altLang="en-US" sz="3600" dirty="0" smtClean="0"/>
              <a:t>　解雇理由証明書は，入念に準備をしたうえで，作成する</a:t>
            </a:r>
            <a:endParaRPr kumimoji="1" lang="ja-JP" altLang="en-US" sz="3600" dirty="0"/>
          </a:p>
        </p:txBody>
      </p:sp>
      <p:sp>
        <p:nvSpPr>
          <p:cNvPr id="4" name="スライド番号プレースホルダー 3"/>
          <p:cNvSpPr>
            <a:spLocks noGrp="1"/>
          </p:cNvSpPr>
          <p:nvPr>
            <p:ph type="sldNum" sz="quarter" idx="12"/>
          </p:nvPr>
        </p:nvSpPr>
        <p:spPr/>
        <p:txBody>
          <a:bodyPr/>
          <a:lstStyle/>
          <a:p>
            <a:fld id="{F0825ED3-4163-4752-98DF-EF26A388C487}" type="slidenum">
              <a:rPr kumimoji="1" lang="ja-JP" altLang="en-US" smtClean="0"/>
              <a:t>17</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Copyright © 2016 Takehisa Todo All Rights Reserved</a:t>
            </a:r>
            <a:endParaRPr kumimoji="1" lang="ja-JP" altLang="en-US"/>
          </a:p>
        </p:txBody>
      </p:sp>
    </p:spTree>
    <p:custDataLst>
      <p:tags r:id="rId1"/>
    </p:custDataLst>
    <p:extLst>
      <p:ext uri="{BB962C8B-B14F-4D97-AF65-F5344CB8AC3E}">
        <p14:creationId xmlns:p14="http://schemas.microsoft.com/office/powerpoint/2010/main" val="537370165"/>
      </p:ext>
    </p:extLst>
  </p:cSld>
  <p:clrMapOvr>
    <a:masterClrMapping/>
  </p:clrMapOvr>
  <mc:AlternateContent xmlns:mc="http://schemas.openxmlformats.org/markup-compatibility/2006" xmlns:p14="http://schemas.microsoft.com/office/powerpoint/2010/main">
    <mc:Choice Requires="p14">
      <p:transition spd="slow" p14:dur="2000" advTm="50295"/>
    </mc:Choice>
    <mc:Fallback xmlns="">
      <p:transition spd="slow" advTm="5029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1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8" dur="1500" fill="hold"/>
                                        <p:tgtEl>
                                          <p:spTgt spid="3">
                                            <p:txEl>
                                              <p:pRg st="2" end="2"/>
                                            </p:txEl>
                                          </p:spTgt>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1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12" dur="1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 calcmode="lin" valueType="num">
                                      <p:cBhvr additive="base">
                                        <p:cTn id="17" dur="1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18" dur="1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　リスクの重大性</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lang="ja-JP" altLang="ja-JP" sz="3600" dirty="0"/>
              <a:t>不当解雇と認定された場合，例外はあるものの，復職が認められるうえに，</a:t>
            </a:r>
            <a:r>
              <a:rPr lang="ja-JP" altLang="ja-JP" sz="3600" dirty="0">
                <a:solidFill>
                  <a:srgbClr val="FF0000"/>
                </a:solidFill>
              </a:rPr>
              <a:t>解雇期間中の賃金（バックペイ）</a:t>
            </a:r>
            <a:r>
              <a:rPr lang="ja-JP" altLang="ja-JP" sz="3600" dirty="0"/>
              <a:t>を支払わなければならない。</a:t>
            </a:r>
          </a:p>
          <a:p>
            <a:r>
              <a:rPr lang="ja-JP" altLang="ja-JP" sz="3600" dirty="0" smtClean="0"/>
              <a:t>例えば</a:t>
            </a:r>
            <a:r>
              <a:rPr lang="ja-JP" altLang="ja-JP" sz="3600" dirty="0"/>
              <a:t>，解雇から第一審判決までに一年かかったとして，働いていない従業員に対し，</a:t>
            </a:r>
            <a:r>
              <a:rPr lang="ja-JP" altLang="ja-JP" sz="3600" dirty="0">
                <a:solidFill>
                  <a:srgbClr val="FF0000"/>
                </a:solidFill>
              </a:rPr>
              <a:t>一年分の賃金</a:t>
            </a:r>
            <a:r>
              <a:rPr lang="ja-JP" altLang="ja-JP" sz="3600" dirty="0"/>
              <a:t>を支払わなければならないとなると，中小企業にとっては大きな痛手となる。</a:t>
            </a:r>
          </a:p>
          <a:p>
            <a:r>
              <a:rPr lang="ja-JP" altLang="ja-JP" sz="3600" dirty="0" smtClean="0"/>
              <a:t>（</a:t>
            </a:r>
            <a:r>
              <a:rPr lang="ja-JP" altLang="ja-JP" sz="3600" dirty="0"/>
              <a:t>しかも，不当解雇や未払残業代のリスクは，他の従業員による訴訟リスクを誘発する）</a:t>
            </a:r>
          </a:p>
          <a:p>
            <a:endParaRPr kumimoji="1" lang="ja-JP" altLang="en-US" dirty="0"/>
          </a:p>
        </p:txBody>
      </p:sp>
      <p:sp>
        <p:nvSpPr>
          <p:cNvPr id="4" name="スライド番号プレースホルダー 3"/>
          <p:cNvSpPr>
            <a:spLocks noGrp="1"/>
          </p:cNvSpPr>
          <p:nvPr>
            <p:ph type="sldNum" sz="quarter" idx="12"/>
          </p:nvPr>
        </p:nvSpPr>
        <p:spPr/>
        <p:txBody>
          <a:bodyPr/>
          <a:lstStyle/>
          <a:p>
            <a:fld id="{F0825ED3-4163-4752-98DF-EF26A388C487}" type="slidenum">
              <a:rPr kumimoji="1" lang="ja-JP" altLang="en-US" smtClean="0"/>
              <a:t>18</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Copyright © 2016 Takehisa Todo All Rights Reserved</a:t>
            </a:r>
            <a:endParaRPr kumimoji="1" lang="ja-JP" altLang="en-US"/>
          </a:p>
        </p:txBody>
      </p:sp>
    </p:spTree>
    <p:extLst>
      <p:ext uri="{BB962C8B-B14F-4D97-AF65-F5344CB8AC3E}">
        <p14:creationId xmlns:p14="http://schemas.microsoft.com/office/powerpoint/2010/main" val="4168711983"/>
      </p:ext>
    </p:extLst>
  </p:cSld>
  <p:clrMapOvr>
    <a:masterClrMapping/>
  </p:clrMapOvr>
  <mc:AlternateContent xmlns:mc="http://schemas.openxmlformats.org/markup-compatibility/2006" xmlns:p14="http://schemas.microsoft.com/office/powerpoint/2010/main">
    <mc:Choice Requires="p14">
      <p:transition spd="slow" p14:dur="2000" advTm="84790"/>
    </mc:Choice>
    <mc:Fallback xmlns="">
      <p:transition spd="slow" advTm="8479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　バックペイに関する使用者側の反論</a:t>
            </a:r>
            <a:endParaRPr kumimoji="1" lang="ja-JP" altLang="en-US" dirty="0"/>
          </a:p>
        </p:txBody>
      </p:sp>
      <p:sp>
        <p:nvSpPr>
          <p:cNvPr id="3" name="コンテンツ プレースホルダー 2"/>
          <p:cNvSpPr>
            <a:spLocks noGrp="1"/>
          </p:cNvSpPr>
          <p:nvPr>
            <p:ph idx="1"/>
          </p:nvPr>
        </p:nvSpPr>
        <p:spPr/>
        <p:txBody>
          <a:bodyPr>
            <a:normAutofit/>
          </a:bodyPr>
          <a:lstStyle/>
          <a:p>
            <a:pPr marL="0" indent="0">
              <a:buNone/>
            </a:pPr>
            <a:r>
              <a:rPr kumimoji="1" lang="ja-JP" altLang="en-US" sz="3600" dirty="0" smtClean="0"/>
              <a:t>⑴　労務提供の意思</a:t>
            </a:r>
            <a:endParaRPr kumimoji="1" lang="en-US" altLang="ja-JP" sz="3600" dirty="0" smtClean="0"/>
          </a:p>
          <a:p>
            <a:pPr marL="0" indent="0">
              <a:buNone/>
            </a:pPr>
            <a:r>
              <a:rPr lang="ja-JP" altLang="en-US" sz="3600" dirty="0"/>
              <a:t>　</a:t>
            </a:r>
            <a:r>
              <a:rPr lang="ja-JP" altLang="en-US" sz="3600" dirty="0" smtClean="0"/>
              <a:t>　バックペイは，労働者が労務提供の意思があったにもかかわらず，使用者の責めに帰すべき事由により，労務の提供ができなかった場合に認められる。</a:t>
            </a:r>
            <a:endParaRPr lang="en-US" altLang="ja-JP" sz="3600" dirty="0" smtClean="0"/>
          </a:p>
          <a:p>
            <a:pPr marL="0" indent="0">
              <a:buNone/>
            </a:pPr>
            <a:r>
              <a:rPr kumimoji="1" lang="ja-JP" altLang="en-US" sz="3600" dirty="0"/>
              <a:t>　</a:t>
            </a:r>
            <a:r>
              <a:rPr kumimoji="1" lang="ja-JP" altLang="en-US" sz="3600" dirty="0" smtClean="0"/>
              <a:t>　そのため，労働者に，労務提供の意思がないと認められる場合は，バックペイが発生しない</a:t>
            </a:r>
            <a:endParaRPr kumimoji="1" lang="en-US" altLang="ja-JP" sz="3600" dirty="0" smtClean="0"/>
          </a:p>
          <a:p>
            <a:pPr marL="0" indent="0">
              <a:buNone/>
            </a:pPr>
            <a:r>
              <a:rPr lang="ja-JP" altLang="en-US" sz="3600" dirty="0"/>
              <a:t>　</a:t>
            </a:r>
            <a:r>
              <a:rPr lang="ja-JP" altLang="en-US" sz="3600" dirty="0" smtClean="0"/>
              <a:t>　→</a:t>
            </a:r>
            <a:r>
              <a:rPr lang="ja-JP" altLang="en-US" sz="3600" dirty="0" smtClean="0">
                <a:solidFill>
                  <a:srgbClr val="FF0000"/>
                </a:solidFill>
              </a:rPr>
              <a:t>ライトスタッフ事件</a:t>
            </a:r>
            <a:endParaRPr kumimoji="1" lang="ja-JP" altLang="en-US" sz="3600" dirty="0">
              <a:solidFill>
                <a:srgbClr val="FF0000"/>
              </a:solidFill>
            </a:endParaRPr>
          </a:p>
        </p:txBody>
      </p:sp>
      <p:sp>
        <p:nvSpPr>
          <p:cNvPr id="4" name="スライド番号プレースホルダー 3"/>
          <p:cNvSpPr>
            <a:spLocks noGrp="1"/>
          </p:cNvSpPr>
          <p:nvPr>
            <p:ph type="sldNum" sz="quarter" idx="12"/>
          </p:nvPr>
        </p:nvSpPr>
        <p:spPr/>
        <p:txBody>
          <a:bodyPr/>
          <a:lstStyle/>
          <a:p>
            <a:fld id="{F0825ED3-4163-4752-98DF-EF26A388C487}" type="slidenum">
              <a:rPr kumimoji="1" lang="ja-JP" altLang="en-US" smtClean="0"/>
              <a:t>19</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Copyright © 2016 Takehisa Todo All Rights Reserved</a:t>
            </a:r>
            <a:endParaRPr kumimoji="1" lang="ja-JP" altLang="en-US"/>
          </a:p>
        </p:txBody>
      </p:sp>
    </p:spTree>
    <p:extLst>
      <p:ext uri="{BB962C8B-B14F-4D97-AF65-F5344CB8AC3E}">
        <p14:creationId xmlns:p14="http://schemas.microsoft.com/office/powerpoint/2010/main" val="3980862724"/>
      </p:ext>
    </p:extLst>
  </p:cSld>
  <p:clrMapOvr>
    <a:masterClrMapping/>
  </p:clrMapOvr>
  <mc:AlternateContent xmlns:mc="http://schemas.openxmlformats.org/markup-compatibility/2006" xmlns:p14="http://schemas.microsoft.com/office/powerpoint/2010/main">
    <mc:Choice Requires="p14">
      <p:transition spd="slow" p14:dur="2000" advTm="148105"/>
    </mc:Choice>
    <mc:Fallback xmlns="">
      <p:transition spd="slow" advTm="14810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人事に関するリスクが増えている要因</a:t>
            </a:r>
            <a:endParaRPr kumimoji="1" lang="ja-JP" altLang="en-US" dirty="0"/>
          </a:p>
        </p:txBody>
      </p:sp>
      <p:sp>
        <p:nvSpPr>
          <p:cNvPr id="3" name="コンテンツ プレースホルダー 2"/>
          <p:cNvSpPr>
            <a:spLocks noGrp="1"/>
          </p:cNvSpPr>
          <p:nvPr>
            <p:ph idx="1"/>
          </p:nvPr>
        </p:nvSpPr>
        <p:spPr/>
        <p:txBody>
          <a:bodyPr>
            <a:normAutofit/>
          </a:bodyPr>
          <a:lstStyle/>
          <a:p>
            <a:pPr marL="0" indent="0">
              <a:buNone/>
            </a:pPr>
            <a:r>
              <a:rPr kumimoji="1" lang="ja-JP" altLang="en-US" sz="3200" dirty="0" smtClean="0"/>
              <a:t>・人事に関する法律知識は，誤解されている内容が多い。</a:t>
            </a:r>
            <a:endParaRPr kumimoji="1" lang="en-US" altLang="ja-JP" sz="3200" dirty="0" smtClean="0"/>
          </a:p>
          <a:p>
            <a:pPr marL="0" indent="0">
              <a:buNone/>
            </a:pPr>
            <a:r>
              <a:rPr lang="ja-JP" altLang="en-US" sz="3200" dirty="0" smtClean="0"/>
              <a:t>・最近は権利意識の強い労働者が増えている上に，「ブラック企業」という言葉が流行り，会社を訴えることに対する抵抗感が減少</a:t>
            </a:r>
            <a:endParaRPr lang="en-US" altLang="ja-JP" sz="3200" dirty="0" smtClean="0"/>
          </a:p>
          <a:p>
            <a:pPr marL="0" indent="0">
              <a:buNone/>
            </a:pPr>
            <a:r>
              <a:rPr kumimoji="1" lang="ja-JP" altLang="en-US" sz="3200" dirty="0" smtClean="0"/>
              <a:t>・しかも，インターネット上に，労働者の権利に関する情報が出回っている</a:t>
            </a:r>
            <a:endParaRPr kumimoji="1" lang="en-US" altLang="ja-JP" sz="3200" dirty="0" smtClean="0"/>
          </a:p>
          <a:p>
            <a:pPr marL="0" indent="0">
              <a:buNone/>
            </a:pPr>
            <a:r>
              <a:rPr kumimoji="1" lang="ja-JP" altLang="en-US" sz="3200" smtClean="0">
                <a:solidFill>
                  <a:srgbClr val="FF0000"/>
                </a:solidFill>
              </a:rPr>
              <a:t>⇒</a:t>
            </a:r>
            <a:r>
              <a:rPr kumimoji="1" lang="ja-JP" altLang="en-US" sz="3200" dirty="0" smtClean="0">
                <a:solidFill>
                  <a:srgbClr val="FF0000"/>
                </a:solidFill>
              </a:rPr>
              <a:t>人事に関するリスク</a:t>
            </a:r>
            <a:r>
              <a:rPr kumimoji="1" lang="ja-JP" altLang="en-US" sz="3200" smtClean="0">
                <a:solidFill>
                  <a:srgbClr val="FF0000"/>
                </a:solidFill>
              </a:rPr>
              <a:t>が増大</a:t>
            </a:r>
            <a:endParaRPr kumimoji="1" lang="en-US" altLang="ja-JP" sz="3200" smtClean="0">
              <a:solidFill>
                <a:srgbClr val="FF0000"/>
              </a:solidFill>
            </a:endParaRPr>
          </a:p>
          <a:p>
            <a:pPr marL="0" indent="0">
              <a:buNone/>
            </a:pPr>
            <a:r>
              <a:rPr kumimoji="1" lang="ja-JP" altLang="en-US" sz="3200" smtClean="0">
                <a:solidFill>
                  <a:srgbClr val="FF0000"/>
                </a:solidFill>
              </a:rPr>
              <a:t>⇒予防コンサルティングの重要性がますます高まる</a:t>
            </a:r>
            <a:endParaRPr kumimoji="1" lang="ja-JP" altLang="en-US" sz="3200" dirty="0">
              <a:solidFill>
                <a:srgbClr val="FF0000"/>
              </a:solidFill>
            </a:endParaRPr>
          </a:p>
        </p:txBody>
      </p:sp>
      <p:sp>
        <p:nvSpPr>
          <p:cNvPr id="4" name="フッター プレースホルダー 3"/>
          <p:cNvSpPr>
            <a:spLocks noGrp="1"/>
          </p:cNvSpPr>
          <p:nvPr>
            <p:ph type="ftr" sz="quarter" idx="11"/>
          </p:nvPr>
        </p:nvSpPr>
        <p:spPr/>
        <p:txBody>
          <a:bodyPr/>
          <a:lstStyle/>
          <a:p>
            <a:r>
              <a:rPr kumimoji="1" lang="en-US" altLang="ja-JP" dirty="0" smtClean="0"/>
              <a:t>Copyright © 2016 </a:t>
            </a:r>
            <a:r>
              <a:rPr kumimoji="1" lang="en-US" altLang="ja-JP" dirty="0" err="1" smtClean="0"/>
              <a:t>Takehisa</a:t>
            </a:r>
            <a:r>
              <a:rPr kumimoji="1" lang="en-US" altLang="ja-JP" dirty="0" smtClean="0"/>
              <a:t> Todo All Rights Reserved</a:t>
            </a:r>
            <a:endParaRPr kumimoji="1" lang="ja-JP" altLang="en-US" dirty="0"/>
          </a:p>
        </p:txBody>
      </p:sp>
      <p:sp>
        <p:nvSpPr>
          <p:cNvPr id="5" name="スライド番号プレースホルダー 4"/>
          <p:cNvSpPr>
            <a:spLocks noGrp="1"/>
          </p:cNvSpPr>
          <p:nvPr>
            <p:ph type="sldNum" sz="quarter" idx="12"/>
          </p:nvPr>
        </p:nvSpPr>
        <p:spPr/>
        <p:txBody>
          <a:bodyPr/>
          <a:lstStyle/>
          <a:p>
            <a:fld id="{F0825ED3-4163-4752-98DF-EF26A388C487}" type="slidenum">
              <a:rPr kumimoji="1" lang="ja-JP" altLang="en-US" smtClean="0"/>
              <a:t>2</a:t>
            </a:fld>
            <a:endParaRPr kumimoji="1" lang="ja-JP" altLang="en-US"/>
          </a:p>
        </p:txBody>
      </p:sp>
    </p:spTree>
    <p:extLst>
      <p:ext uri="{BB962C8B-B14F-4D97-AF65-F5344CB8AC3E}">
        <p14:creationId xmlns:p14="http://schemas.microsoft.com/office/powerpoint/2010/main" val="3273381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5"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2000"/>
                                        <p:tgtEl>
                                          <p:spTgt spid="3">
                                            <p:txEl>
                                              <p:pRg st="1" end="1"/>
                                            </p:txEl>
                                          </p:spTgt>
                                        </p:tgtEl>
                                      </p:cBhvr>
                                    </p:animEffect>
                                    <p:anim calcmode="lin" valueType="num">
                                      <p:cBhvr>
                                        <p:cTn id="14"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15"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26"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wipe(down)">
                                      <p:cBhvr>
                                        <p:cTn id="20" dur="580">
                                          <p:stCondLst>
                                            <p:cond delay="0"/>
                                          </p:stCondLst>
                                        </p:cTn>
                                        <p:tgtEl>
                                          <p:spTgt spid="3">
                                            <p:txEl>
                                              <p:pRg st="2" end="2"/>
                                            </p:txEl>
                                          </p:spTgt>
                                        </p:tgtEl>
                                      </p:cBhvr>
                                    </p:animEffect>
                                    <p:anim calcmode="lin" valueType="num">
                                      <p:cBhvr>
                                        <p:cTn id="21"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22"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23"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24"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25"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26" dur="26">
                                          <p:stCondLst>
                                            <p:cond delay="650"/>
                                          </p:stCondLst>
                                        </p:cTn>
                                        <p:tgtEl>
                                          <p:spTgt spid="3">
                                            <p:txEl>
                                              <p:pRg st="2" end="2"/>
                                            </p:txEl>
                                          </p:spTgt>
                                        </p:tgtEl>
                                      </p:cBhvr>
                                      <p:to x="100000" y="60000"/>
                                    </p:animScale>
                                    <p:animScale>
                                      <p:cBhvr>
                                        <p:cTn id="27" dur="166" decel="50000">
                                          <p:stCondLst>
                                            <p:cond delay="676"/>
                                          </p:stCondLst>
                                        </p:cTn>
                                        <p:tgtEl>
                                          <p:spTgt spid="3">
                                            <p:txEl>
                                              <p:pRg st="2" end="2"/>
                                            </p:txEl>
                                          </p:spTgt>
                                        </p:tgtEl>
                                      </p:cBhvr>
                                      <p:to x="100000" y="100000"/>
                                    </p:animScale>
                                    <p:animScale>
                                      <p:cBhvr>
                                        <p:cTn id="28" dur="26">
                                          <p:stCondLst>
                                            <p:cond delay="1312"/>
                                          </p:stCondLst>
                                        </p:cTn>
                                        <p:tgtEl>
                                          <p:spTgt spid="3">
                                            <p:txEl>
                                              <p:pRg st="2" end="2"/>
                                            </p:txEl>
                                          </p:spTgt>
                                        </p:tgtEl>
                                      </p:cBhvr>
                                      <p:to x="100000" y="80000"/>
                                    </p:animScale>
                                    <p:animScale>
                                      <p:cBhvr>
                                        <p:cTn id="29" dur="166" decel="50000">
                                          <p:stCondLst>
                                            <p:cond delay="1338"/>
                                          </p:stCondLst>
                                        </p:cTn>
                                        <p:tgtEl>
                                          <p:spTgt spid="3">
                                            <p:txEl>
                                              <p:pRg st="2" end="2"/>
                                            </p:txEl>
                                          </p:spTgt>
                                        </p:tgtEl>
                                      </p:cBhvr>
                                      <p:to x="100000" y="100000"/>
                                    </p:animScale>
                                    <p:animScale>
                                      <p:cBhvr>
                                        <p:cTn id="30" dur="26">
                                          <p:stCondLst>
                                            <p:cond delay="1642"/>
                                          </p:stCondLst>
                                        </p:cTn>
                                        <p:tgtEl>
                                          <p:spTgt spid="3">
                                            <p:txEl>
                                              <p:pRg st="2" end="2"/>
                                            </p:txEl>
                                          </p:spTgt>
                                        </p:tgtEl>
                                      </p:cBhvr>
                                      <p:to x="100000" y="90000"/>
                                    </p:animScale>
                                    <p:animScale>
                                      <p:cBhvr>
                                        <p:cTn id="31" dur="166" decel="50000">
                                          <p:stCondLst>
                                            <p:cond delay="1668"/>
                                          </p:stCondLst>
                                        </p:cTn>
                                        <p:tgtEl>
                                          <p:spTgt spid="3">
                                            <p:txEl>
                                              <p:pRg st="2" end="2"/>
                                            </p:txEl>
                                          </p:spTgt>
                                        </p:tgtEl>
                                      </p:cBhvr>
                                      <p:to x="100000" y="100000"/>
                                    </p:animScale>
                                    <p:animScale>
                                      <p:cBhvr>
                                        <p:cTn id="32" dur="26">
                                          <p:stCondLst>
                                            <p:cond delay="1808"/>
                                          </p:stCondLst>
                                        </p:cTn>
                                        <p:tgtEl>
                                          <p:spTgt spid="3">
                                            <p:txEl>
                                              <p:pRg st="2" end="2"/>
                                            </p:txEl>
                                          </p:spTgt>
                                        </p:tgtEl>
                                      </p:cBhvr>
                                      <p:to x="100000" y="95000"/>
                                    </p:animScale>
                                    <p:animScale>
                                      <p:cBhvr>
                                        <p:cTn id="33" dur="166" decel="50000">
                                          <p:stCondLst>
                                            <p:cond delay="1834"/>
                                          </p:stCondLst>
                                        </p:cTn>
                                        <p:tgtEl>
                                          <p:spTgt spid="3">
                                            <p:txEl>
                                              <p:pRg st="2" end="2"/>
                                            </p:txEl>
                                          </p:spTgt>
                                        </p:tgtEl>
                                      </p:cBhvr>
                                      <p:to x="100000" y="100000"/>
                                    </p:animScale>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Effect transition="in" filter="fade">
                                      <p:cBhvr>
                                        <p:cTn id="38" dur="1000"/>
                                        <p:tgtEl>
                                          <p:spTgt spid="3">
                                            <p:txEl>
                                              <p:pRg st="3" end="3"/>
                                            </p:txEl>
                                          </p:spTgt>
                                        </p:tgtEl>
                                      </p:cBhvr>
                                    </p:animEffect>
                                    <p:anim calcmode="lin" valueType="num">
                                      <p:cBhvr>
                                        <p:cTn id="3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3">
                                            <p:txEl>
                                              <p:pRg st="4" end="4"/>
                                            </p:txEl>
                                          </p:spTgt>
                                        </p:tgtEl>
                                        <p:attrNameLst>
                                          <p:attrName>style.visibility</p:attrName>
                                        </p:attrNameLst>
                                      </p:cBhvr>
                                      <p:to>
                                        <p:strVal val="visible"/>
                                      </p:to>
                                    </p:set>
                                    <p:animEffect transition="in" filter="fade">
                                      <p:cBhvr>
                                        <p:cTn id="45" dur="1000"/>
                                        <p:tgtEl>
                                          <p:spTgt spid="3">
                                            <p:txEl>
                                              <p:pRg st="4" end="4"/>
                                            </p:txEl>
                                          </p:spTgt>
                                        </p:tgtEl>
                                      </p:cBhvr>
                                    </p:animEffect>
                                    <p:anim calcmode="lin" valueType="num">
                                      <p:cBhvr>
                                        <p:cTn id="4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ライトスタッフ事件（東京地裁２４・８・２３）</a:t>
            </a:r>
            <a:endParaRPr kumimoji="1" lang="ja-JP" altLang="en-US" dirty="0"/>
          </a:p>
        </p:txBody>
      </p:sp>
      <p:sp>
        <p:nvSpPr>
          <p:cNvPr id="3" name="コンテンツ プレースホルダー 2"/>
          <p:cNvSpPr>
            <a:spLocks noGrp="1"/>
          </p:cNvSpPr>
          <p:nvPr>
            <p:ph idx="1"/>
          </p:nvPr>
        </p:nvSpPr>
        <p:spPr>
          <a:xfrm>
            <a:off x="838200" y="1825625"/>
            <a:ext cx="10515600" cy="4895850"/>
          </a:xfrm>
        </p:spPr>
        <p:txBody>
          <a:bodyPr/>
          <a:lstStyle/>
          <a:p>
            <a:pPr marL="0" indent="0">
              <a:buNone/>
            </a:pPr>
            <a:r>
              <a:rPr kumimoji="1" lang="ja-JP" altLang="en-US" dirty="0" smtClean="0"/>
              <a:t>①保険代理店の会社</a:t>
            </a:r>
            <a:endParaRPr kumimoji="1" lang="en-US" altLang="ja-JP" dirty="0" smtClean="0"/>
          </a:p>
          <a:p>
            <a:pPr marL="0" indent="0">
              <a:buNone/>
            </a:pPr>
            <a:r>
              <a:rPr lang="ja-JP" altLang="en-US" dirty="0" smtClean="0"/>
              <a:t>②原告は月給２０万円で入社</a:t>
            </a:r>
            <a:endParaRPr lang="en-US" altLang="ja-JP" dirty="0" smtClean="0"/>
          </a:p>
          <a:p>
            <a:pPr marL="0" indent="0">
              <a:buNone/>
            </a:pPr>
            <a:r>
              <a:rPr kumimoji="1" lang="ja-JP" altLang="en-US" dirty="0" smtClean="0"/>
              <a:t>③</a:t>
            </a:r>
            <a:r>
              <a:rPr lang="ja-JP" altLang="en-US" dirty="0" smtClean="0"/>
              <a:t>解雇後，税理士法人に正社員として入社　</a:t>
            </a:r>
            <a:endParaRPr lang="en-US" altLang="ja-JP" dirty="0" smtClean="0"/>
          </a:p>
          <a:p>
            <a:pPr marL="0" indent="0">
              <a:buNone/>
            </a:pPr>
            <a:r>
              <a:rPr lang="ja-JP" altLang="en-US" dirty="0"/>
              <a:t>　</a:t>
            </a:r>
            <a:r>
              <a:rPr lang="ja-JP" altLang="en-US" dirty="0" smtClean="0"/>
              <a:t>　被告と遜色ない労働条件</a:t>
            </a:r>
            <a:endParaRPr lang="en-US" altLang="ja-JP" dirty="0" smtClean="0"/>
          </a:p>
          <a:p>
            <a:pPr marL="0" indent="0">
              <a:buNone/>
            </a:pPr>
            <a:r>
              <a:rPr kumimoji="1" lang="ja-JP" altLang="en-US" dirty="0" smtClean="0"/>
              <a:t>④解雇から再就職までにＣＦＰ・社会保険労務士資格取得</a:t>
            </a:r>
            <a:endParaRPr kumimoji="1" lang="en-US" altLang="ja-JP" dirty="0" smtClean="0"/>
          </a:p>
          <a:p>
            <a:pPr marL="0" indent="0">
              <a:buNone/>
            </a:pPr>
            <a:r>
              <a:rPr lang="ja-JP" altLang="en-US" dirty="0" smtClean="0"/>
              <a:t>⑤社内の受動喫煙等について不満を持っていた</a:t>
            </a:r>
            <a:endParaRPr lang="en-US" altLang="ja-JP" dirty="0" smtClean="0"/>
          </a:p>
          <a:p>
            <a:pPr marL="0" indent="0">
              <a:buNone/>
            </a:pPr>
            <a:r>
              <a:rPr kumimoji="1" lang="ja-JP" altLang="en-US" dirty="0" smtClean="0"/>
              <a:t>⇒新たな職場で心機一転を図ろうとするの</a:t>
            </a:r>
            <a:r>
              <a:rPr lang="ja-JP" altLang="en-US" dirty="0" smtClean="0"/>
              <a:t>が通常</a:t>
            </a:r>
            <a:endParaRPr lang="en-US" altLang="ja-JP" dirty="0" smtClean="0"/>
          </a:p>
          <a:p>
            <a:pPr marL="0" indent="0">
              <a:buNone/>
            </a:pPr>
            <a:r>
              <a:rPr kumimoji="1" lang="ja-JP" altLang="en-US" dirty="0" smtClean="0"/>
              <a:t>⇒そうではないという供述は信用できない</a:t>
            </a:r>
            <a:endParaRPr kumimoji="1" lang="en-US" altLang="ja-JP" dirty="0" smtClean="0"/>
          </a:p>
          <a:p>
            <a:pPr marL="0" indent="0">
              <a:buNone/>
            </a:pPr>
            <a:r>
              <a:rPr lang="ja-JP" altLang="en-US" dirty="0" smtClean="0"/>
              <a:t>⇒</a:t>
            </a:r>
            <a:r>
              <a:rPr lang="ja-JP" altLang="en-US" dirty="0" smtClean="0">
                <a:solidFill>
                  <a:srgbClr val="FF0000"/>
                </a:solidFill>
              </a:rPr>
              <a:t>労務提供の意思・能力なしと認定</a:t>
            </a:r>
            <a:endParaRPr kumimoji="1" lang="en-US" altLang="ja-JP" dirty="0" smtClean="0">
              <a:solidFill>
                <a:srgbClr val="FF0000"/>
              </a:solidFill>
            </a:endParaRPr>
          </a:p>
        </p:txBody>
      </p:sp>
      <p:sp>
        <p:nvSpPr>
          <p:cNvPr id="4" name="スライド番号プレースホルダー 3"/>
          <p:cNvSpPr>
            <a:spLocks noGrp="1"/>
          </p:cNvSpPr>
          <p:nvPr>
            <p:ph type="sldNum" sz="quarter" idx="12"/>
          </p:nvPr>
        </p:nvSpPr>
        <p:spPr/>
        <p:txBody>
          <a:bodyPr/>
          <a:lstStyle/>
          <a:p>
            <a:fld id="{F0825ED3-4163-4752-98DF-EF26A388C487}" type="slidenum">
              <a:rPr kumimoji="1" lang="ja-JP" altLang="en-US" smtClean="0"/>
              <a:t>20</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Copyright © 2016 Takehisa Todo All Rights Reserved</a:t>
            </a:r>
            <a:endParaRPr kumimoji="1" lang="ja-JP" altLang="en-US"/>
          </a:p>
        </p:txBody>
      </p:sp>
    </p:spTree>
    <p:extLst>
      <p:ext uri="{BB962C8B-B14F-4D97-AF65-F5344CB8AC3E}">
        <p14:creationId xmlns:p14="http://schemas.microsoft.com/office/powerpoint/2010/main" val="18433889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⑵　他所就労による取得賃金額の控除</a:t>
            </a:r>
            <a:endParaRPr kumimoji="1" lang="ja-JP" altLang="en-US" dirty="0"/>
          </a:p>
        </p:txBody>
      </p:sp>
      <p:sp>
        <p:nvSpPr>
          <p:cNvPr id="3" name="コンテンツ プレースホルダー 2"/>
          <p:cNvSpPr>
            <a:spLocks noGrp="1"/>
          </p:cNvSpPr>
          <p:nvPr>
            <p:ph idx="1"/>
          </p:nvPr>
        </p:nvSpPr>
        <p:spPr/>
        <p:txBody>
          <a:bodyPr>
            <a:noAutofit/>
          </a:bodyPr>
          <a:lstStyle/>
          <a:p>
            <a:pPr marL="0" indent="0">
              <a:buNone/>
            </a:pPr>
            <a:r>
              <a:rPr lang="ja-JP" altLang="en-US" sz="3200" dirty="0"/>
              <a:t>全</a:t>
            </a:r>
            <a:r>
              <a:rPr lang="ja-JP" altLang="en-US" sz="3200" dirty="0" smtClean="0"/>
              <a:t>駐労山田支部事件</a:t>
            </a:r>
            <a:endParaRPr lang="en-US" altLang="ja-JP" sz="3200" dirty="0" smtClean="0"/>
          </a:p>
          <a:p>
            <a:pPr marL="0" indent="0">
              <a:buNone/>
            </a:pPr>
            <a:r>
              <a:rPr lang="ja-JP" altLang="en-US" sz="3200" dirty="0" smtClean="0"/>
              <a:t>　平均賃金の６割を超える部分については，バックペイから控除</a:t>
            </a:r>
            <a:endParaRPr lang="en-US" altLang="ja-JP" sz="3200" dirty="0" smtClean="0"/>
          </a:p>
          <a:p>
            <a:pPr marL="0" indent="0">
              <a:buNone/>
            </a:pPr>
            <a:r>
              <a:rPr lang="ja-JP" altLang="en-US" sz="3200" dirty="0" smtClean="0"/>
              <a:t>　例：解雇期間中に，アルバイトで月に１４万円を稼いだ。</a:t>
            </a:r>
            <a:endParaRPr lang="en-US" altLang="ja-JP" sz="3200" dirty="0" smtClean="0"/>
          </a:p>
          <a:p>
            <a:pPr marL="0" indent="0">
              <a:buNone/>
            </a:pPr>
            <a:r>
              <a:rPr kumimoji="1" lang="ja-JP" altLang="en-US" sz="3200" dirty="0"/>
              <a:t>　</a:t>
            </a:r>
            <a:r>
              <a:rPr kumimoji="1" lang="ja-JP" altLang="en-US" sz="3200" dirty="0" smtClean="0"/>
              <a:t>　　平均賃金が月額３０万円であったため，その６割である１８万円は確保できるが，残りの４割である１２万円については，これを超える１４万円を取得しているため，バックペイから控除される。（結局，</a:t>
            </a:r>
            <a:r>
              <a:rPr kumimoji="1" lang="ja-JP" altLang="en-US" sz="3200" dirty="0" smtClean="0">
                <a:solidFill>
                  <a:srgbClr val="FF0000"/>
                </a:solidFill>
              </a:rPr>
              <a:t>１４万円＋１８万円を取得</a:t>
            </a:r>
            <a:r>
              <a:rPr kumimoji="1" lang="ja-JP" altLang="en-US" sz="3200" dirty="0" smtClean="0"/>
              <a:t>することになる）</a:t>
            </a:r>
            <a:endParaRPr kumimoji="1" lang="en-US" altLang="ja-JP" sz="3200" dirty="0" smtClean="0"/>
          </a:p>
        </p:txBody>
      </p:sp>
      <p:sp>
        <p:nvSpPr>
          <p:cNvPr id="4" name="スライド番号プレースホルダー 3"/>
          <p:cNvSpPr>
            <a:spLocks noGrp="1"/>
          </p:cNvSpPr>
          <p:nvPr>
            <p:ph type="sldNum" sz="quarter" idx="12"/>
          </p:nvPr>
        </p:nvSpPr>
        <p:spPr/>
        <p:txBody>
          <a:bodyPr/>
          <a:lstStyle/>
          <a:p>
            <a:fld id="{F0825ED3-4163-4752-98DF-EF26A388C487}" type="slidenum">
              <a:rPr kumimoji="1" lang="ja-JP" altLang="en-US" smtClean="0"/>
              <a:t>21</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Copyright © 2016 Takehisa Todo All Rights Reserved</a:t>
            </a:r>
            <a:endParaRPr kumimoji="1" lang="ja-JP" altLang="en-US"/>
          </a:p>
        </p:txBody>
      </p:sp>
    </p:spTree>
    <p:extLst>
      <p:ext uri="{BB962C8B-B14F-4D97-AF65-F5344CB8AC3E}">
        <p14:creationId xmlns:p14="http://schemas.microsoft.com/office/powerpoint/2010/main" val="3270476890"/>
      </p:ext>
    </p:extLst>
  </p:cSld>
  <p:clrMapOvr>
    <a:masterClrMapping/>
  </p:clrMapOvr>
  <mc:AlternateContent xmlns:mc="http://schemas.openxmlformats.org/markup-compatibility/2006" xmlns:p14="http://schemas.microsoft.com/office/powerpoint/2010/main">
    <mc:Choice Requires="p14">
      <p:transition spd="slow" p14:dur="2000" advTm="1446"/>
    </mc:Choice>
    <mc:Fallback xmlns="">
      <p:transition spd="slow" advTm="1446"/>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解雇予告手当</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ja-JP" altLang="en-US" sz="4800" dirty="0"/>
              <a:t>解雇をする際は，３０日前に予告するか，３０日前の予告に満たない期間分の平均賃金を支払わなければならない（解雇予告手当金）が，</a:t>
            </a:r>
            <a:r>
              <a:rPr lang="en-US" altLang="ja-JP" sz="4800" dirty="0"/>
              <a:t/>
            </a:r>
            <a:br>
              <a:rPr lang="en-US" altLang="ja-JP" sz="4800" dirty="0"/>
            </a:br>
            <a:r>
              <a:rPr lang="ja-JP" altLang="en-US" sz="4800" dirty="0"/>
              <a:t>これとは別に，解雇をする正当な理由がなければならない。</a:t>
            </a:r>
          </a:p>
          <a:p>
            <a:pPr marL="0" indent="0">
              <a:buNone/>
            </a:pPr>
            <a:endParaRPr kumimoji="1" lang="ja-JP" altLang="en-US" dirty="0"/>
          </a:p>
        </p:txBody>
      </p:sp>
      <p:sp>
        <p:nvSpPr>
          <p:cNvPr id="4" name="フッター プレースホルダー 3"/>
          <p:cNvSpPr>
            <a:spLocks noGrp="1"/>
          </p:cNvSpPr>
          <p:nvPr>
            <p:ph type="ftr" sz="quarter" idx="11"/>
          </p:nvPr>
        </p:nvSpPr>
        <p:spPr/>
        <p:txBody>
          <a:bodyPr/>
          <a:lstStyle/>
          <a:p>
            <a:r>
              <a:rPr kumimoji="1" lang="en-US" altLang="ja-JP" smtClean="0"/>
              <a:t>Copyright © 2016 Takehisa Todo All Rights Reserved</a:t>
            </a:r>
            <a:endParaRPr kumimoji="1" lang="ja-JP" altLang="en-US"/>
          </a:p>
        </p:txBody>
      </p:sp>
      <p:sp>
        <p:nvSpPr>
          <p:cNvPr id="5" name="スライド番号プレースホルダー 4"/>
          <p:cNvSpPr>
            <a:spLocks noGrp="1"/>
          </p:cNvSpPr>
          <p:nvPr>
            <p:ph type="sldNum" sz="quarter" idx="12"/>
          </p:nvPr>
        </p:nvSpPr>
        <p:spPr/>
        <p:txBody>
          <a:bodyPr/>
          <a:lstStyle/>
          <a:p>
            <a:fld id="{F0825ED3-4163-4752-98DF-EF26A388C487}" type="slidenum">
              <a:rPr kumimoji="1" lang="ja-JP" altLang="en-US" smtClean="0"/>
              <a:t>22</a:t>
            </a:fld>
            <a:endParaRPr kumimoji="1" lang="ja-JP" altLang="en-US"/>
          </a:p>
        </p:txBody>
      </p:sp>
    </p:spTree>
    <p:extLst>
      <p:ext uri="{BB962C8B-B14F-4D97-AF65-F5344CB8AC3E}">
        <p14:creationId xmlns:p14="http://schemas.microsoft.com/office/powerpoint/2010/main" val="3951963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normAutofit/>
          </a:bodyPr>
          <a:lstStyle/>
          <a:p>
            <a:pPr marL="0" indent="0">
              <a:buNone/>
            </a:pPr>
            <a:r>
              <a:rPr kumimoji="1" lang="ja-JP" altLang="en-US" sz="28700" dirty="0" smtClean="0"/>
              <a:t>事例２</a:t>
            </a:r>
            <a:endParaRPr kumimoji="1" lang="ja-JP" altLang="en-US" sz="28700" dirty="0"/>
          </a:p>
        </p:txBody>
      </p:sp>
      <p:sp>
        <p:nvSpPr>
          <p:cNvPr id="4" name="フッター プレースホルダー 3"/>
          <p:cNvSpPr>
            <a:spLocks noGrp="1"/>
          </p:cNvSpPr>
          <p:nvPr>
            <p:ph type="ftr" sz="quarter" idx="11"/>
          </p:nvPr>
        </p:nvSpPr>
        <p:spPr/>
        <p:txBody>
          <a:bodyPr/>
          <a:lstStyle/>
          <a:p>
            <a:r>
              <a:rPr kumimoji="1" lang="en-US" altLang="ja-JP" smtClean="0"/>
              <a:t>Copyright © 2016 Takehisa Todo All Rights Reserved</a:t>
            </a:r>
            <a:endParaRPr kumimoji="1" lang="ja-JP" altLang="en-US"/>
          </a:p>
        </p:txBody>
      </p:sp>
      <p:sp>
        <p:nvSpPr>
          <p:cNvPr id="5" name="スライド番号プレースホルダー 4"/>
          <p:cNvSpPr>
            <a:spLocks noGrp="1"/>
          </p:cNvSpPr>
          <p:nvPr>
            <p:ph type="sldNum" sz="quarter" idx="12"/>
          </p:nvPr>
        </p:nvSpPr>
        <p:spPr/>
        <p:txBody>
          <a:bodyPr/>
          <a:lstStyle/>
          <a:p>
            <a:fld id="{F0825ED3-4163-4752-98DF-EF26A388C487}" type="slidenum">
              <a:rPr kumimoji="1" lang="ja-JP" altLang="en-US" smtClean="0"/>
              <a:t>23</a:t>
            </a:fld>
            <a:endParaRPr kumimoji="1" lang="ja-JP" altLang="en-US"/>
          </a:p>
        </p:txBody>
      </p:sp>
    </p:spTree>
    <p:extLst>
      <p:ext uri="{BB962C8B-B14F-4D97-AF65-F5344CB8AC3E}">
        <p14:creationId xmlns:p14="http://schemas.microsoft.com/office/powerpoint/2010/main" val="352134506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838200" y="359229"/>
            <a:ext cx="10515600" cy="5817734"/>
          </a:xfrm>
        </p:spPr>
        <p:txBody>
          <a:bodyPr/>
          <a:lstStyle/>
          <a:p>
            <a:pPr marL="0" indent="0">
              <a:buNone/>
            </a:pPr>
            <a:r>
              <a:rPr kumimoji="1" lang="ja-JP" altLang="en-US" dirty="0" smtClean="0"/>
              <a:t>①Ｃ社労士は，「辣腕社労士によるモンスター社員解雇マニュアル」という本を出版していた。</a:t>
            </a:r>
            <a:endParaRPr kumimoji="1" lang="en-US" altLang="ja-JP" dirty="0" smtClean="0"/>
          </a:p>
          <a:p>
            <a:pPr marL="0" indent="0">
              <a:buNone/>
            </a:pPr>
            <a:endParaRPr lang="en-US" altLang="ja-JP" dirty="0"/>
          </a:p>
          <a:p>
            <a:pPr marL="0" indent="0">
              <a:buNone/>
            </a:pPr>
            <a:r>
              <a:rPr kumimoji="1" lang="ja-JP" altLang="en-US" dirty="0" smtClean="0"/>
              <a:t>②Ｃ社労士の本を見たＤ社長は，自社の営業成績が悪い複数の従業員を辞めさせたいと考え，Ｃ社労士に相談した。</a:t>
            </a:r>
            <a:endParaRPr kumimoji="1" lang="en-US" altLang="ja-JP" dirty="0" smtClean="0"/>
          </a:p>
          <a:p>
            <a:pPr marL="0" indent="0">
              <a:buNone/>
            </a:pPr>
            <a:endParaRPr lang="en-US" altLang="ja-JP" dirty="0"/>
          </a:p>
          <a:p>
            <a:pPr marL="0" indent="0">
              <a:buNone/>
            </a:pPr>
            <a:r>
              <a:rPr kumimoji="1" lang="ja-JP" altLang="en-US" dirty="0" smtClean="0"/>
              <a:t>③Ｄ社長は，かなり昔に作成された就業規則をそのまま使用しており，定年が５５歳になっていた。来月で５５歳になる営業のＥ従業員がいる。</a:t>
            </a:r>
            <a:endParaRPr kumimoji="1" lang="en-US" altLang="ja-JP" dirty="0" smtClean="0"/>
          </a:p>
          <a:p>
            <a:pPr marL="0" indent="0">
              <a:buNone/>
            </a:pPr>
            <a:endParaRPr lang="en-US" altLang="ja-JP" dirty="0"/>
          </a:p>
          <a:p>
            <a:pPr marL="0" indent="0">
              <a:buNone/>
            </a:pPr>
            <a:r>
              <a:rPr kumimoji="1" lang="ja-JP" altLang="en-US" dirty="0" smtClean="0"/>
              <a:t>④これをＣ社労士に相談したところ，</a:t>
            </a:r>
            <a:r>
              <a:rPr lang="ja-JP" altLang="en-US" dirty="0" smtClean="0"/>
              <a:t>「それでは，私がＥ従業員に対し，定年を説明してあげます」と言って，実際，Ｅ従業員にこれを説明し，Ｅ従業員を辞めさせた。</a:t>
            </a:r>
            <a:endParaRPr kumimoji="1" lang="en-US" altLang="ja-JP" dirty="0" smtClean="0"/>
          </a:p>
        </p:txBody>
      </p:sp>
      <p:sp>
        <p:nvSpPr>
          <p:cNvPr id="4" name="フッター プレースホルダー 3"/>
          <p:cNvSpPr>
            <a:spLocks noGrp="1"/>
          </p:cNvSpPr>
          <p:nvPr>
            <p:ph type="ftr" sz="quarter" idx="11"/>
          </p:nvPr>
        </p:nvSpPr>
        <p:spPr/>
        <p:txBody>
          <a:bodyPr/>
          <a:lstStyle/>
          <a:p>
            <a:r>
              <a:rPr kumimoji="1" lang="en-US" altLang="ja-JP" smtClean="0"/>
              <a:t>Copyright © 2016 Takehisa Todo All Rights Reserved</a:t>
            </a:r>
            <a:endParaRPr kumimoji="1" lang="ja-JP" altLang="en-US"/>
          </a:p>
        </p:txBody>
      </p:sp>
      <p:sp>
        <p:nvSpPr>
          <p:cNvPr id="5" name="スライド番号プレースホルダー 4"/>
          <p:cNvSpPr>
            <a:spLocks noGrp="1"/>
          </p:cNvSpPr>
          <p:nvPr>
            <p:ph type="sldNum" sz="quarter" idx="12"/>
          </p:nvPr>
        </p:nvSpPr>
        <p:spPr/>
        <p:txBody>
          <a:bodyPr/>
          <a:lstStyle/>
          <a:p>
            <a:fld id="{F0825ED3-4163-4752-98DF-EF26A388C487}" type="slidenum">
              <a:rPr kumimoji="1" lang="ja-JP" altLang="en-US" smtClean="0"/>
              <a:t>24</a:t>
            </a:fld>
            <a:endParaRPr kumimoji="1" lang="ja-JP" altLang="en-US"/>
          </a:p>
        </p:txBody>
      </p:sp>
    </p:spTree>
    <p:extLst>
      <p:ext uri="{BB962C8B-B14F-4D97-AF65-F5344CB8AC3E}">
        <p14:creationId xmlns:p14="http://schemas.microsoft.com/office/powerpoint/2010/main" val="8778799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normAutofit/>
          </a:bodyPr>
          <a:lstStyle/>
          <a:p>
            <a:pPr marL="0" indent="0">
              <a:buNone/>
            </a:pPr>
            <a:r>
              <a:rPr kumimoji="1" lang="ja-JP" altLang="en-US" sz="6000" dirty="0" smtClean="0"/>
              <a:t>どのような問題点があるか？</a:t>
            </a:r>
            <a:endParaRPr kumimoji="1" lang="ja-JP" altLang="en-US" sz="6000" dirty="0"/>
          </a:p>
        </p:txBody>
      </p:sp>
      <p:sp>
        <p:nvSpPr>
          <p:cNvPr id="4" name="フッター プレースホルダー 3"/>
          <p:cNvSpPr>
            <a:spLocks noGrp="1"/>
          </p:cNvSpPr>
          <p:nvPr>
            <p:ph type="ftr" sz="quarter" idx="11"/>
          </p:nvPr>
        </p:nvSpPr>
        <p:spPr/>
        <p:txBody>
          <a:bodyPr/>
          <a:lstStyle/>
          <a:p>
            <a:r>
              <a:rPr kumimoji="1" lang="en-US" altLang="ja-JP" smtClean="0"/>
              <a:t>Copyright © 2016 Takehisa Todo All Rights Reserved</a:t>
            </a:r>
            <a:endParaRPr kumimoji="1" lang="ja-JP" altLang="en-US"/>
          </a:p>
        </p:txBody>
      </p:sp>
      <p:sp>
        <p:nvSpPr>
          <p:cNvPr id="5" name="スライド番号プレースホルダー 4"/>
          <p:cNvSpPr>
            <a:spLocks noGrp="1"/>
          </p:cNvSpPr>
          <p:nvPr>
            <p:ph type="sldNum" sz="quarter" idx="12"/>
          </p:nvPr>
        </p:nvSpPr>
        <p:spPr/>
        <p:txBody>
          <a:bodyPr/>
          <a:lstStyle/>
          <a:p>
            <a:fld id="{F0825ED3-4163-4752-98DF-EF26A388C487}" type="slidenum">
              <a:rPr kumimoji="1" lang="ja-JP" altLang="en-US" smtClean="0"/>
              <a:t>25</a:t>
            </a:fld>
            <a:endParaRPr kumimoji="1" lang="ja-JP" altLang="en-US"/>
          </a:p>
        </p:txBody>
      </p:sp>
    </p:spTree>
    <p:extLst>
      <p:ext uri="{BB962C8B-B14F-4D97-AF65-F5344CB8AC3E}">
        <p14:creationId xmlns:p14="http://schemas.microsoft.com/office/powerpoint/2010/main" val="87919402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高年齢者雇用安定法８条</a:t>
            </a:r>
            <a:endParaRPr kumimoji="1" lang="ja-JP" altLang="en-US" dirty="0"/>
          </a:p>
        </p:txBody>
      </p:sp>
      <p:sp>
        <p:nvSpPr>
          <p:cNvPr id="3" name="コンテンツ プレースホルダー 2"/>
          <p:cNvSpPr>
            <a:spLocks noGrp="1"/>
          </p:cNvSpPr>
          <p:nvPr>
            <p:ph idx="1"/>
          </p:nvPr>
        </p:nvSpPr>
        <p:spPr/>
        <p:txBody>
          <a:bodyPr>
            <a:normAutofit/>
          </a:bodyPr>
          <a:lstStyle/>
          <a:p>
            <a:pPr marL="0" indent="0">
              <a:buNone/>
            </a:pPr>
            <a:r>
              <a:rPr kumimoji="1" lang="ja-JP" altLang="en-US" sz="3200" dirty="0" smtClean="0"/>
              <a:t>「</a:t>
            </a:r>
            <a:r>
              <a:rPr lang="ja-JP" altLang="en-US" sz="3200" dirty="0"/>
              <a:t>事業主がその雇用する労働者の定年（以下単に「定年」という。）の定めをする場合には、当該定年は、六十歳を下回ることができない</a:t>
            </a:r>
            <a:r>
              <a:rPr kumimoji="1" lang="ja-JP" altLang="en-US" sz="3200" dirty="0" smtClean="0"/>
              <a:t>」</a:t>
            </a:r>
            <a:endParaRPr kumimoji="1" lang="en-US" altLang="ja-JP" sz="3200" dirty="0" smtClean="0"/>
          </a:p>
          <a:p>
            <a:pPr marL="0" indent="0">
              <a:buNone/>
            </a:pPr>
            <a:r>
              <a:rPr lang="ja-JP" altLang="en-US" sz="3200" dirty="0" smtClean="0"/>
              <a:t>⇒そうすると，定年制はどうなるのか？</a:t>
            </a:r>
            <a:endParaRPr lang="en-US" altLang="ja-JP" sz="3200" dirty="0" smtClean="0"/>
          </a:p>
          <a:p>
            <a:pPr marL="0" indent="0">
              <a:buNone/>
            </a:pPr>
            <a:r>
              <a:rPr kumimoji="1" lang="ja-JP" altLang="en-US" sz="3200" dirty="0" smtClean="0"/>
              <a:t>①定年の定めがないものとなるとする説</a:t>
            </a:r>
            <a:endParaRPr kumimoji="1" lang="en-US" altLang="ja-JP" sz="3200" dirty="0" smtClean="0"/>
          </a:p>
          <a:p>
            <a:pPr marL="0" indent="0">
              <a:buNone/>
            </a:pPr>
            <a:r>
              <a:rPr lang="ja-JP" altLang="en-US" sz="3200" dirty="0"/>
              <a:t>　</a:t>
            </a:r>
            <a:r>
              <a:rPr lang="ja-JP" altLang="en-US" sz="3200" dirty="0" smtClean="0"/>
              <a:t>　</a:t>
            </a:r>
            <a:r>
              <a:rPr kumimoji="1" lang="ja-JP" altLang="en-US" sz="3200" dirty="0" smtClean="0"/>
              <a:t>　菅野教授・荒木教授等</a:t>
            </a:r>
            <a:endParaRPr kumimoji="1" lang="en-US" altLang="ja-JP" sz="3200" dirty="0" smtClean="0"/>
          </a:p>
          <a:p>
            <a:pPr marL="0" indent="0">
              <a:buNone/>
            </a:pPr>
            <a:r>
              <a:rPr lang="ja-JP" altLang="en-US" sz="3200" dirty="0" smtClean="0"/>
              <a:t>②６０歳定年制になるとする説</a:t>
            </a:r>
            <a:endParaRPr lang="en-US" altLang="ja-JP" sz="3200" dirty="0" smtClean="0"/>
          </a:p>
          <a:p>
            <a:pPr marL="0" indent="0">
              <a:buNone/>
            </a:pPr>
            <a:r>
              <a:rPr kumimoji="1" lang="ja-JP" altLang="en-US" sz="3200" dirty="0"/>
              <a:t>　</a:t>
            </a:r>
            <a:r>
              <a:rPr kumimoji="1" lang="ja-JP" altLang="en-US" sz="3200" dirty="0" smtClean="0"/>
              <a:t>　　西谷教授・岩村教授等</a:t>
            </a:r>
            <a:endParaRPr kumimoji="1" lang="ja-JP" altLang="en-US" sz="3200" dirty="0"/>
          </a:p>
        </p:txBody>
      </p:sp>
      <p:sp>
        <p:nvSpPr>
          <p:cNvPr id="4" name="フッター プレースホルダー 3"/>
          <p:cNvSpPr>
            <a:spLocks noGrp="1"/>
          </p:cNvSpPr>
          <p:nvPr>
            <p:ph type="ftr" sz="quarter" idx="11"/>
          </p:nvPr>
        </p:nvSpPr>
        <p:spPr/>
        <p:txBody>
          <a:bodyPr/>
          <a:lstStyle/>
          <a:p>
            <a:r>
              <a:rPr kumimoji="1" lang="en-US" altLang="ja-JP" smtClean="0"/>
              <a:t>Copyright © 2016 Takehisa Todo All Rights Reserved</a:t>
            </a:r>
            <a:endParaRPr kumimoji="1" lang="ja-JP" altLang="en-US"/>
          </a:p>
        </p:txBody>
      </p:sp>
      <p:sp>
        <p:nvSpPr>
          <p:cNvPr id="5" name="スライド番号プレースホルダー 4"/>
          <p:cNvSpPr>
            <a:spLocks noGrp="1"/>
          </p:cNvSpPr>
          <p:nvPr>
            <p:ph type="sldNum" sz="quarter" idx="12"/>
          </p:nvPr>
        </p:nvSpPr>
        <p:spPr/>
        <p:txBody>
          <a:bodyPr/>
          <a:lstStyle/>
          <a:p>
            <a:fld id="{F0825ED3-4163-4752-98DF-EF26A388C487}" type="slidenum">
              <a:rPr kumimoji="1" lang="ja-JP" altLang="en-US" smtClean="0"/>
              <a:t>26</a:t>
            </a:fld>
            <a:endParaRPr kumimoji="1" lang="ja-JP" altLang="en-US"/>
          </a:p>
        </p:txBody>
      </p:sp>
    </p:spTree>
    <p:extLst>
      <p:ext uri="{BB962C8B-B14F-4D97-AF65-F5344CB8AC3E}">
        <p14:creationId xmlns:p14="http://schemas.microsoft.com/office/powerpoint/2010/main" val="357144210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社会保険労務士法２５条の３</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lang="ja-JP" altLang="en-US" sz="4000" dirty="0"/>
              <a:t>社会保険労務士法及びこれに基づく</a:t>
            </a:r>
            <a:r>
              <a:rPr lang="ja-JP" altLang="en-US" sz="4000" dirty="0" smtClean="0"/>
              <a:t>命令</a:t>
            </a:r>
            <a:r>
              <a:rPr lang="ja-JP" altLang="en-US" sz="4000" dirty="0"/>
              <a:t>や労働社会保険諸法令の規定に違反</a:t>
            </a:r>
            <a:r>
              <a:rPr lang="ja-JP" altLang="en-US" sz="4000" dirty="0" smtClean="0"/>
              <a:t>した</a:t>
            </a:r>
            <a:r>
              <a:rPr lang="ja-JP" altLang="en-US" sz="4000" dirty="0"/>
              <a:t>とき</a:t>
            </a:r>
          </a:p>
          <a:p>
            <a:r>
              <a:rPr lang="ja-JP" altLang="en-US" sz="4000" dirty="0"/>
              <a:t>社会保険労務士たるにふさわしく</a:t>
            </a:r>
            <a:r>
              <a:rPr lang="ja-JP" altLang="en-US" sz="4000" dirty="0" smtClean="0"/>
              <a:t>ない重大</a:t>
            </a:r>
            <a:r>
              <a:rPr lang="ja-JP" altLang="en-US" sz="4000" dirty="0"/>
              <a:t>な非行があった</a:t>
            </a:r>
            <a:r>
              <a:rPr lang="ja-JP" altLang="en-US" sz="4000" dirty="0" smtClean="0"/>
              <a:t>とき</a:t>
            </a:r>
            <a:endParaRPr lang="en-US" altLang="ja-JP" sz="4000" dirty="0" smtClean="0"/>
          </a:p>
          <a:p>
            <a:pPr marL="0" indent="0">
              <a:buNone/>
            </a:pPr>
            <a:endParaRPr kumimoji="1" lang="en-US" altLang="ja-JP" sz="4000" dirty="0"/>
          </a:p>
          <a:p>
            <a:pPr marL="0" indent="0">
              <a:buNone/>
            </a:pPr>
            <a:r>
              <a:rPr lang="ja-JP" altLang="en-US" sz="4000" dirty="0" smtClean="0"/>
              <a:t>⇒失格処分，１年以内の業務停止処分，</a:t>
            </a:r>
            <a:endParaRPr lang="en-US" altLang="ja-JP" sz="4000" dirty="0" smtClean="0"/>
          </a:p>
          <a:p>
            <a:pPr marL="0" indent="0">
              <a:buNone/>
            </a:pPr>
            <a:r>
              <a:rPr lang="ja-JP" altLang="en-US" sz="4000" dirty="0"/>
              <a:t>　</a:t>
            </a:r>
            <a:r>
              <a:rPr lang="ja-JP" altLang="en-US" sz="4000" dirty="0" smtClean="0"/>
              <a:t>　戒告処分</a:t>
            </a:r>
            <a:endParaRPr kumimoji="1" lang="ja-JP" altLang="en-US" sz="4000" dirty="0"/>
          </a:p>
        </p:txBody>
      </p:sp>
      <p:sp>
        <p:nvSpPr>
          <p:cNvPr id="4" name="フッター プレースホルダー 3"/>
          <p:cNvSpPr>
            <a:spLocks noGrp="1"/>
          </p:cNvSpPr>
          <p:nvPr>
            <p:ph type="ftr" sz="quarter" idx="11"/>
          </p:nvPr>
        </p:nvSpPr>
        <p:spPr/>
        <p:txBody>
          <a:bodyPr/>
          <a:lstStyle/>
          <a:p>
            <a:r>
              <a:rPr kumimoji="1" lang="en-US" altLang="ja-JP" smtClean="0"/>
              <a:t>Copyright © 2016 Takehisa Todo All Rights Reserved</a:t>
            </a:r>
            <a:endParaRPr kumimoji="1" lang="ja-JP" altLang="en-US"/>
          </a:p>
        </p:txBody>
      </p:sp>
      <p:sp>
        <p:nvSpPr>
          <p:cNvPr id="5" name="スライド番号プレースホルダー 4"/>
          <p:cNvSpPr>
            <a:spLocks noGrp="1"/>
          </p:cNvSpPr>
          <p:nvPr>
            <p:ph type="sldNum" sz="quarter" idx="12"/>
          </p:nvPr>
        </p:nvSpPr>
        <p:spPr/>
        <p:txBody>
          <a:bodyPr/>
          <a:lstStyle/>
          <a:p>
            <a:fld id="{F0825ED3-4163-4752-98DF-EF26A388C487}" type="slidenum">
              <a:rPr kumimoji="1" lang="ja-JP" altLang="en-US" smtClean="0"/>
              <a:t>27</a:t>
            </a:fld>
            <a:endParaRPr kumimoji="1" lang="ja-JP" altLang="en-US"/>
          </a:p>
        </p:txBody>
      </p:sp>
    </p:spTree>
    <p:extLst>
      <p:ext uri="{BB962C8B-B14F-4D97-AF65-F5344CB8AC3E}">
        <p14:creationId xmlns:p14="http://schemas.microsoft.com/office/powerpoint/2010/main" val="422143734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838200" y="375557"/>
            <a:ext cx="10515600" cy="5801406"/>
          </a:xfrm>
        </p:spPr>
        <p:txBody>
          <a:bodyPr>
            <a:normAutofit/>
          </a:bodyPr>
          <a:lstStyle/>
          <a:p>
            <a:pPr marL="0" indent="0">
              <a:buNone/>
            </a:pPr>
            <a:r>
              <a:rPr kumimoji="1" lang="ja-JP" altLang="en-US" sz="3200" dirty="0" smtClean="0"/>
              <a:t>⑤Ｄ社長は，労働法を学ぼうと思いたち，本屋で六法全書を立ち読みした。その際，労働基準法２６条が「</a:t>
            </a:r>
            <a:r>
              <a:rPr lang="ja-JP" altLang="en-US" sz="3200" dirty="0"/>
              <a:t>使用者の責に帰すべき事由による休業の場合においては、使用者は、休業期間中当該労働者に、その平均賃金の</a:t>
            </a:r>
            <a:r>
              <a:rPr lang="ja-JP" altLang="en-US" sz="3200" dirty="0">
                <a:solidFill>
                  <a:srgbClr val="FF0000"/>
                </a:solidFill>
              </a:rPr>
              <a:t>百分の六十</a:t>
            </a:r>
            <a:r>
              <a:rPr lang="ja-JP" altLang="en-US" sz="3200" dirty="0"/>
              <a:t>以上の手当を支払わなければならない。 </a:t>
            </a:r>
            <a:r>
              <a:rPr kumimoji="1" lang="ja-JP" altLang="en-US" sz="3200" dirty="0" smtClean="0"/>
              <a:t>」と書いてあることを見つけた。</a:t>
            </a:r>
            <a:endParaRPr kumimoji="1" lang="en-US" altLang="ja-JP" sz="3200" dirty="0" smtClean="0"/>
          </a:p>
          <a:p>
            <a:pPr marL="0" indent="0">
              <a:buNone/>
            </a:pPr>
            <a:endParaRPr lang="en-US" altLang="ja-JP" sz="3200" dirty="0"/>
          </a:p>
          <a:p>
            <a:pPr marL="0" indent="0">
              <a:buNone/>
            </a:pPr>
            <a:r>
              <a:rPr kumimoji="1" lang="ja-JP" altLang="en-US" sz="3200" dirty="0" smtClean="0"/>
              <a:t>⑥Ｄ社長は，最近，仕事がますます少なくなってきたことを実感していた。そんな中，毎年，８月は売上高が最低の月であることから，営業社員の中で最も成績の悪いＦ従業員に対し，「８月は仕事がないから出社しなくて良い」と伝えた。そして，Ｆ従業員に対して，平均賃金の６割を支払った。</a:t>
            </a:r>
            <a:endParaRPr kumimoji="1" lang="en-US" altLang="ja-JP" sz="3200" dirty="0" smtClean="0"/>
          </a:p>
          <a:p>
            <a:pPr marL="0" indent="0">
              <a:buNone/>
            </a:pPr>
            <a:endParaRPr lang="en-US" altLang="ja-JP" dirty="0"/>
          </a:p>
          <a:p>
            <a:pPr marL="0" indent="0">
              <a:buNone/>
            </a:pPr>
            <a:endParaRPr kumimoji="1" lang="en-US" altLang="ja-JP" dirty="0" smtClean="0"/>
          </a:p>
          <a:p>
            <a:pPr marL="0" indent="0">
              <a:buNone/>
            </a:pPr>
            <a:endParaRPr lang="en-US" altLang="ja-JP" dirty="0"/>
          </a:p>
          <a:p>
            <a:pPr marL="0" indent="0">
              <a:buNone/>
            </a:pPr>
            <a:endParaRPr kumimoji="1" lang="en-US" altLang="ja-JP" dirty="0"/>
          </a:p>
          <a:p>
            <a:pPr marL="0" indent="0">
              <a:buNone/>
            </a:pPr>
            <a:endParaRPr lang="en-US" altLang="ja-JP" dirty="0" smtClean="0"/>
          </a:p>
          <a:p>
            <a:pPr marL="0" indent="0">
              <a:buNone/>
            </a:pPr>
            <a:endParaRPr kumimoji="1" lang="ja-JP" altLang="en-US" dirty="0"/>
          </a:p>
        </p:txBody>
      </p:sp>
      <p:sp>
        <p:nvSpPr>
          <p:cNvPr id="4" name="フッター プレースホルダー 3"/>
          <p:cNvSpPr>
            <a:spLocks noGrp="1"/>
          </p:cNvSpPr>
          <p:nvPr>
            <p:ph type="ftr" sz="quarter" idx="11"/>
          </p:nvPr>
        </p:nvSpPr>
        <p:spPr/>
        <p:txBody>
          <a:bodyPr/>
          <a:lstStyle/>
          <a:p>
            <a:r>
              <a:rPr kumimoji="1" lang="en-US" altLang="ja-JP" smtClean="0"/>
              <a:t>Copyright © 2016 Takehisa Todo All Rights Reserved</a:t>
            </a:r>
            <a:endParaRPr kumimoji="1" lang="ja-JP" altLang="en-US"/>
          </a:p>
        </p:txBody>
      </p:sp>
      <p:sp>
        <p:nvSpPr>
          <p:cNvPr id="5" name="スライド番号プレースホルダー 4"/>
          <p:cNvSpPr>
            <a:spLocks noGrp="1"/>
          </p:cNvSpPr>
          <p:nvPr>
            <p:ph type="sldNum" sz="quarter" idx="12"/>
          </p:nvPr>
        </p:nvSpPr>
        <p:spPr/>
        <p:txBody>
          <a:bodyPr/>
          <a:lstStyle/>
          <a:p>
            <a:fld id="{F0825ED3-4163-4752-98DF-EF26A388C487}" type="slidenum">
              <a:rPr kumimoji="1" lang="ja-JP" altLang="en-US" smtClean="0"/>
              <a:t>28</a:t>
            </a:fld>
            <a:endParaRPr kumimoji="1" lang="ja-JP" altLang="en-US"/>
          </a:p>
        </p:txBody>
      </p:sp>
    </p:spTree>
    <p:extLst>
      <p:ext uri="{BB962C8B-B14F-4D97-AF65-F5344CB8AC3E}">
        <p14:creationId xmlns:p14="http://schemas.microsoft.com/office/powerpoint/2010/main" val="2144165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normAutofit/>
          </a:bodyPr>
          <a:lstStyle/>
          <a:p>
            <a:pPr marL="0" indent="0">
              <a:buNone/>
            </a:pPr>
            <a:r>
              <a:rPr kumimoji="1" lang="ja-JP" altLang="en-US" sz="6000" dirty="0" smtClean="0"/>
              <a:t>どのような問題点があるか？</a:t>
            </a:r>
            <a:endParaRPr kumimoji="1" lang="ja-JP" altLang="en-US" sz="6000" dirty="0"/>
          </a:p>
        </p:txBody>
      </p:sp>
      <p:sp>
        <p:nvSpPr>
          <p:cNvPr id="4" name="フッター プレースホルダー 3"/>
          <p:cNvSpPr>
            <a:spLocks noGrp="1"/>
          </p:cNvSpPr>
          <p:nvPr>
            <p:ph type="ftr" sz="quarter" idx="11"/>
          </p:nvPr>
        </p:nvSpPr>
        <p:spPr/>
        <p:txBody>
          <a:bodyPr/>
          <a:lstStyle/>
          <a:p>
            <a:r>
              <a:rPr kumimoji="1" lang="en-US" altLang="ja-JP" smtClean="0"/>
              <a:t>Copyright © 2016 Takehisa Todo All Rights Reserved</a:t>
            </a:r>
            <a:endParaRPr kumimoji="1" lang="ja-JP" altLang="en-US"/>
          </a:p>
        </p:txBody>
      </p:sp>
      <p:sp>
        <p:nvSpPr>
          <p:cNvPr id="5" name="スライド番号プレースホルダー 4"/>
          <p:cNvSpPr>
            <a:spLocks noGrp="1"/>
          </p:cNvSpPr>
          <p:nvPr>
            <p:ph type="sldNum" sz="quarter" idx="12"/>
          </p:nvPr>
        </p:nvSpPr>
        <p:spPr/>
        <p:txBody>
          <a:bodyPr/>
          <a:lstStyle/>
          <a:p>
            <a:fld id="{F0825ED3-4163-4752-98DF-EF26A388C487}" type="slidenum">
              <a:rPr kumimoji="1" lang="ja-JP" altLang="en-US" smtClean="0"/>
              <a:t>29</a:t>
            </a:fld>
            <a:endParaRPr kumimoji="1" lang="ja-JP" altLang="en-US"/>
          </a:p>
        </p:txBody>
      </p:sp>
    </p:spTree>
    <p:extLst>
      <p:ext uri="{BB962C8B-B14F-4D97-AF65-F5344CB8AC3E}">
        <p14:creationId xmlns:p14="http://schemas.microsoft.com/office/powerpoint/2010/main" val="22071294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838200" y="408214"/>
            <a:ext cx="10515600" cy="5768749"/>
          </a:xfrm>
        </p:spPr>
        <p:txBody>
          <a:bodyPr>
            <a:noAutofit/>
          </a:bodyPr>
          <a:lstStyle/>
          <a:p>
            <a:pPr marL="0" indent="0">
              <a:buNone/>
            </a:pPr>
            <a:r>
              <a:rPr kumimoji="1" lang="ja-JP" altLang="en-US" sz="3200" smtClean="0"/>
              <a:t>よくあるやりとり</a:t>
            </a:r>
            <a:endParaRPr kumimoji="1" lang="en-US" altLang="ja-JP" sz="3200" smtClean="0"/>
          </a:p>
          <a:p>
            <a:pPr marL="0" indent="0">
              <a:buNone/>
            </a:pPr>
            <a:endParaRPr kumimoji="1" lang="en-US" altLang="ja-JP" sz="3200" smtClean="0"/>
          </a:p>
          <a:p>
            <a:pPr marL="0" indent="0">
              <a:buNone/>
            </a:pPr>
            <a:r>
              <a:rPr lang="ja-JP" altLang="en-US" sz="3200" smtClean="0"/>
              <a:t>従業員トラブル発生</a:t>
            </a:r>
            <a:endParaRPr lang="en-US" altLang="ja-JP" sz="3200" smtClean="0"/>
          </a:p>
          <a:p>
            <a:pPr marL="0" indent="0">
              <a:buNone/>
            </a:pPr>
            <a:r>
              <a:rPr kumimoji="1" lang="ja-JP" altLang="en-US" sz="3200" smtClean="0"/>
              <a:t>↓</a:t>
            </a:r>
            <a:endParaRPr lang="en-US" altLang="ja-JP" sz="3200"/>
          </a:p>
          <a:p>
            <a:pPr marL="0" indent="0">
              <a:buNone/>
            </a:pPr>
            <a:r>
              <a:rPr kumimoji="1" lang="ja-JP" altLang="en-US" sz="3200" smtClean="0"/>
              <a:t>経営者：</a:t>
            </a:r>
            <a:r>
              <a:rPr lang="ja-JP" altLang="en-US" sz="3200" smtClean="0"/>
              <a:t>「なんでもっと早く言ってくれなかったんだ！！」</a:t>
            </a:r>
            <a:endParaRPr lang="en-US" altLang="ja-JP" sz="3200" smtClean="0"/>
          </a:p>
          <a:p>
            <a:pPr marL="0" indent="0">
              <a:buNone/>
            </a:pPr>
            <a:r>
              <a:rPr lang="ja-JP" altLang="en-US" sz="3200" smtClean="0"/>
              <a:t>専門家：「言いましたよ。ただ，しつこく売り込むわけにもいかないので，一度しか言いませんでしたが。」</a:t>
            </a:r>
            <a:endParaRPr lang="en-US" altLang="ja-JP" sz="3200" smtClean="0"/>
          </a:p>
          <a:p>
            <a:pPr marL="0" indent="0">
              <a:buNone/>
            </a:pPr>
            <a:r>
              <a:rPr lang="ja-JP" altLang="en-US" sz="3200" smtClean="0"/>
              <a:t>経営者：「こんなに重要なことなら，もっと深刻に提案すべきだっただろう！！」</a:t>
            </a:r>
            <a:endParaRPr lang="en-US" altLang="ja-JP" sz="3200" smtClean="0"/>
          </a:p>
          <a:p>
            <a:pPr marL="0" indent="0">
              <a:buNone/>
            </a:pPr>
            <a:r>
              <a:rPr lang="ja-JP" altLang="en-US" sz="3200" smtClean="0">
                <a:solidFill>
                  <a:srgbClr val="FF0000"/>
                </a:solidFill>
              </a:rPr>
              <a:t>⇒メールなど，証拠に残る形で，提案したことを残しておくべき</a:t>
            </a:r>
            <a:endParaRPr kumimoji="1" lang="en-US" altLang="ja-JP" sz="3200">
              <a:solidFill>
                <a:srgbClr val="FF0000"/>
              </a:solidFill>
            </a:endParaRPr>
          </a:p>
        </p:txBody>
      </p:sp>
      <p:sp>
        <p:nvSpPr>
          <p:cNvPr id="4" name="フッター プレースホルダー 3"/>
          <p:cNvSpPr>
            <a:spLocks noGrp="1"/>
          </p:cNvSpPr>
          <p:nvPr>
            <p:ph type="ftr" sz="quarter" idx="11"/>
          </p:nvPr>
        </p:nvSpPr>
        <p:spPr/>
        <p:txBody>
          <a:bodyPr/>
          <a:lstStyle/>
          <a:p>
            <a:r>
              <a:rPr kumimoji="1" lang="en-US" altLang="ja-JP" smtClean="0"/>
              <a:t>Copyright © 2016 Takehisa Todo All Rights Reserved</a:t>
            </a:r>
            <a:endParaRPr kumimoji="1" lang="ja-JP" altLang="en-US"/>
          </a:p>
        </p:txBody>
      </p:sp>
      <p:sp>
        <p:nvSpPr>
          <p:cNvPr id="5" name="スライド番号プレースホルダー 4"/>
          <p:cNvSpPr>
            <a:spLocks noGrp="1"/>
          </p:cNvSpPr>
          <p:nvPr>
            <p:ph type="sldNum" sz="quarter" idx="12"/>
          </p:nvPr>
        </p:nvSpPr>
        <p:spPr/>
        <p:txBody>
          <a:bodyPr/>
          <a:lstStyle/>
          <a:p>
            <a:fld id="{F0825ED3-4163-4752-98DF-EF26A388C487}" type="slidenum">
              <a:rPr kumimoji="1" lang="ja-JP" altLang="en-US" smtClean="0"/>
              <a:t>3</a:t>
            </a:fld>
            <a:endParaRPr kumimoji="1" lang="ja-JP" altLang="en-US"/>
          </a:p>
        </p:txBody>
      </p:sp>
    </p:spTree>
    <p:extLst>
      <p:ext uri="{BB962C8B-B14F-4D97-AF65-F5344CB8AC3E}">
        <p14:creationId xmlns:p14="http://schemas.microsoft.com/office/powerpoint/2010/main" val="26179738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　労基法の休業補償と民法の関係</a:t>
            </a:r>
            <a:endParaRPr kumimoji="1" lang="ja-JP" altLang="en-US" dirty="0"/>
          </a:p>
        </p:txBody>
      </p:sp>
      <p:sp>
        <p:nvSpPr>
          <p:cNvPr id="3" name="コンテンツ プレースホルダー 2"/>
          <p:cNvSpPr>
            <a:spLocks noGrp="1"/>
          </p:cNvSpPr>
          <p:nvPr>
            <p:ph idx="1"/>
          </p:nvPr>
        </p:nvSpPr>
        <p:spPr/>
        <p:txBody>
          <a:bodyPr>
            <a:normAutofit fontScale="92500"/>
          </a:bodyPr>
          <a:lstStyle/>
          <a:p>
            <a:pPr marL="0" indent="0">
              <a:buNone/>
            </a:pPr>
            <a:r>
              <a:rPr lang="ja-JP" altLang="en-US" sz="4000" dirty="0" smtClean="0"/>
              <a:t>労基法２６条</a:t>
            </a:r>
            <a:endParaRPr lang="en-US" altLang="ja-JP" sz="4000" dirty="0" smtClean="0"/>
          </a:p>
          <a:p>
            <a:pPr marL="0" indent="0">
              <a:buNone/>
            </a:pPr>
            <a:r>
              <a:rPr lang="ja-JP" altLang="en-US" sz="4000" dirty="0" smtClean="0">
                <a:solidFill>
                  <a:srgbClr val="FF0000"/>
                </a:solidFill>
              </a:rPr>
              <a:t>「使用者</a:t>
            </a:r>
            <a:r>
              <a:rPr lang="ja-JP" altLang="en-US" sz="4000" dirty="0">
                <a:solidFill>
                  <a:srgbClr val="FF0000"/>
                </a:solidFill>
              </a:rPr>
              <a:t>の責に帰すべき事由による休業</a:t>
            </a:r>
            <a:r>
              <a:rPr lang="ja-JP" altLang="en-US" sz="4000" dirty="0"/>
              <a:t>の場合においては、使用者は、休業期間中当該労働者に、その</a:t>
            </a:r>
            <a:r>
              <a:rPr lang="ja-JP" altLang="en-US" sz="4000" dirty="0">
                <a:solidFill>
                  <a:srgbClr val="FF0000"/>
                </a:solidFill>
              </a:rPr>
              <a:t>平均賃金の百分の六十以上の手当</a:t>
            </a:r>
            <a:r>
              <a:rPr lang="ja-JP" altLang="en-US" sz="4000" dirty="0"/>
              <a:t>を支払わなければならない</a:t>
            </a:r>
            <a:r>
              <a:rPr lang="ja-JP" altLang="en-US" sz="4000" dirty="0" smtClean="0"/>
              <a:t>。」</a:t>
            </a:r>
            <a:endParaRPr lang="en-US" altLang="ja-JP" sz="4000" dirty="0" smtClean="0"/>
          </a:p>
          <a:p>
            <a:pPr marL="0" indent="0">
              <a:buNone/>
            </a:pPr>
            <a:r>
              <a:rPr kumimoji="1" lang="ja-JP" altLang="en-US" sz="4000" dirty="0" smtClean="0"/>
              <a:t>　会社の都合で労働者を働かせなかった場合</a:t>
            </a:r>
            <a:endParaRPr kumimoji="1" lang="en-US" altLang="ja-JP" sz="4000" dirty="0" smtClean="0"/>
          </a:p>
          <a:p>
            <a:pPr marL="0" indent="0">
              <a:buNone/>
            </a:pPr>
            <a:r>
              <a:rPr lang="ja-JP" altLang="en-US" sz="4000" dirty="0" smtClean="0">
                <a:solidFill>
                  <a:schemeClr val="accent1">
                    <a:lumMod val="75000"/>
                  </a:schemeClr>
                </a:solidFill>
              </a:rPr>
              <a:t>　　　　　　　　　　　　　　⇒</a:t>
            </a:r>
            <a:r>
              <a:rPr lang="ja-JP" altLang="ja-JP" sz="4000" dirty="0" smtClean="0">
                <a:solidFill>
                  <a:schemeClr val="accent1">
                    <a:lumMod val="75000"/>
                  </a:schemeClr>
                </a:solidFill>
              </a:rPr>
              <a:t>６割</a:t>
            </a:r>
            <a:r>
              <a:rPr lang="ja-JP" altLang="ja-JP" sz="4000" dirty="0"/>
              <a:t>以上を支払えば</a:t>
            </a:r>
            <a:r>
              <a:rPr lang="ja-JP" altLang="ja-JP" sz="4000" dirty="0" smtClean="0"/>
              <a:t>よい</a:t>
            </a:r>
            <a:r>
              <a:rPr lang="ja-JP" altLang="en-US" sz="4000" dirty="0" smtClean="0"/>
              <a:t>？</a:t>
            </a:r>
            <a:endParaRPr lang="ja-JP" altLang="ja-JP" sz="4000" dirty="0"/>
          </a:p>
          <a:p>
            <a:pPr marL="0" indent="0">
              <a:buNone/>
            </a:pPr>
            <a:endParaRPr lang="en-US" altLang="ja-JP" dirty="0"/>
          </a:p>
        </p:txBody>
      </p:sp>
      <p:sp>
        <p:nvSpPr>
          <p:cNvPr id="4" name="フッター プレースホルダー 3"/>
          <p:cNvSpPr>
            <a:spLocks noGrp="1"/>
          </p:cNvSpPr>
          <p:nvPr>
            <p:ph type="ftr" sz="quarter" idx="11"/>
          </p:nvPr>
        </p:nvSpPr>
        <p:spPr/>
        <p:txBody>
          <a:bodyPr/>
          <a:lstStyle/>
          <a:p>
            <a:r>
              <a:rPr kumimoji="1" lang="en-US" altLang="ja-JP" smtClean="0"/>
              <a:t>Copyright © 2016 Takehisa Todo All Rights Reserved</a:t>
            </a:r>
            <a:endParaRPr kumimoji="1" lang="ja-JP" altLang="en-US"/>
          </a:p>
        </p:txBody>
      </p:sp>
      <p:sp>
        <p:nvSpPr>
          <p:cNvPr id="5" name="スライド番号プレースホルダー 4"/>
          <p:cNvSpPr>
            <a:spLocks noGrp="1"/>
          </p:cNvSpPr>
          <p:nvPr>
            <p:ph type="sldNum" sz="quarter" idx="12"/>
          </p:nvPr>
        </p:nvSpPr>
        <p:spPr/>
        <p:txBody>
          <a:bodyPr/>
          <a:lstStyle/>
          <a:p>
            <a:fld id="{F0825ED3-4163-4752-98DF-EF26A388C487}" type="slidenum">
              <a:rPr kumimoji="1" lang="ja-JP" altLang="en-US" smtClean="0"/>
              <a:t>30</a:t>
            </a:fld>
            <a:endParaRPr kumimoji="1" lang="ja-JP" altLang="en-US"/>
          </a:p>
        </p:txBody>
      </p:sp>
    </p:spTree>
    <p:extLst>
      <p:ext uri="{BB962C8B-B14F-4D97-AF65-F5344CB8AC3E}">
        <p14:creationId xmlns:p14="http://schemas.microsoft.com/office/powerpoint/2010/main" val="269915105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6600" dirty="0" smtClean="0"/>
              <a:t>間違い！！</a:t>
            </a:r>
            <a:endParaRPr kumimoji="1" lang="ja-JP" altLang="en-US" sz="6600" dirty="0"/>
          </a:p>
        </p:txBody>
      </p:sp>
      <p:sp>
        <p:nvSpPr>
          <p:cNvPr id="3" name="コンテンツ プレースホルダー 2"/>
          <p:cNvSpPr>
            <a:spLocks noGrp="1"/>
          </p:cNvSpPr>
          <p:nvPr>
            <p:ph idx="1"/>
          </p:nvPr>
        </p:nvSpPr>
        <p:spPr/>
        <p:txBody>
          <a:bodyPr>
            <a:normAutofit lnSpcReduction="10000"/>
          </a:bodyPr>
          <a:lstStyle/>
          <a:p>
            <a:pPr marL="0" indent="0">
              <a:buNone/>
            </a:pPr>
            <a:r>
              <a:rPr lang="ja-JP" altLang="ja-JP" sz="6600" dirty="0" smtClean="0"/>
              <a:t>民法</a:t>
            </a:r>
            <a:r>
              <a:rPr lang="ja-JP" altLang="ja-JP" sz="6600" dirty="0"/>
              <a:t>５３６条２項により，契約上の賃金額</a:t>
            </a:r>
            <a:r>
              <a:rPr lang="ja-JP" altLang="ja-JP" sz="6600" dirty="0">
                <a:solidFill>
                  <a:srgbClr val="FF0000"/>
                </a:solidFill>
              </a:rPr>
              <a:t>全額</a:t>
            </a:r>
            <a:r>
              <a:rPr lang="ja-JP" altLang="ja-JP" sz="6600" dirty="0"/>
              <a:t>を支払わなければならない。</a:t>
            </a:r>
          </a:p>
          <a:p>
            <a:pPr marL="0" indent="0">
              <a:buNone/>
            </a:pPr>
            <a:r>
              <a:rPr lang="ja-JP" altLang="ja-JP" sz="6600" dirty="0" smtClean="0"/>
              <a:t>昭和</a:t>
            </a:r>
            <a:r>
              <a:rPr lang="ja-JP" altLang="ja-JP" sz="6600" dirty="0"/>
              <a:t>２２・１２・１５基発５０２号参照</a:t>
            </a:r>
          </a:p>
          <a:p>
            <a:pPr marL="0" indent="0">
              <a:buNone/>
            </a:pPr>
            <a:endParaRPr kumimoji="1" lang="ja-JP" altLang="en-US" dirty="0"/>
          </a:p>
        </p:txBody>
      </p:sp>
      <p:sp>
        <p:nvSpPr>
          <p:cNvPr id="4" name="フッター プレースホルダー 3"/>
          <p:cNvSpPr>
            <a:spLocks noGrp="1"/>
          </p:cNvSpPr>
          <p:nvPr>
            <p:ph type="ftr" sz="quarter" idx="11"/>
          </p:nvPr>
        </p:nvSpPr>
        <p:spPr/>
        <p:txBody>
          <a:bodyPr/>
          <a:lstStyle/>
          <a:p>
            <a:r>
              <a:rPr kumimoji="1" lang="en-US" altLang="ja-JP" smtClean="0"/>
              <a:t>Copyright © 2016 Takehisa Todo All Rights Reserved</a:t>
            </a:r>
            <a:endParaRPr kumimoji="1" lang="ja-JP" altLang="en-US"/>
          </a:p>
        </p:txBody>
      </p:sp>
      <p:sp>
        <p:nvSpPr>
          <p:cNvPr id="5" name="スライド番号プレースホルダー 4"/>
          <p:cNvSpPr>
            <a:spLocks noGrp="1"/>
          </p:cNvSpPr>
          <p:nvPr>
            <p:ph type="sldNum" sz="quarter" idx="12"/>
          </p:nvPr>
        </p:nvSpPr>
        <p:spPr/>
        <p:txBody>
          <a:bodyPr/>
          <a:lstStyle/>
          <a:p>
            <a:fld id="{F0825ED3-4163-4752-98DF-EF26A388C487}" type="slidenum">
              <a:rPr kumimoji="1" lang="ja-JP" altLang="en-US" smtClean="0"/>
              <a:t>31</a:t>
            </a:fld>
            <a:endParaRPr kumimoji="1" lang="ja-JP" altLang="en-US"/>
          </a:p>
        </p:txBody>
      </p:sp>
    </p:spTree>
    <p:extLst>
      <p:ext uri="{BB962C8B-B14F-4D97-AF65-F5344CB8AC3E}">
        <p14:creationId xmlns:p14="http://schemas.microsoft.com/office/powerpoint/2010/main" val="44202958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838200" y="326571"/>
            <a:ext cx="10515600" cy="5850392"/>
          </a:xfrm>
        </p:spPr>
        <p:txBody>
          <a:bodyPr>
            <a:normAutofit/>
          </a:bodyPr>
          <a:lstStyle/>
          <a:p>
            <a:pPr marL="0" indent="0">
              <a:buNone/>
            </a:pPr>
            <a:r>
              <a:rPr kumimoji="1" lang="ja-JP" altLang="en-US" sz="3200" dirty="0" smtClean="0"/>
              <a:t>⑦Ｄ社長は，業績が悪いのは，優秀な営業マンが少ないことが原因であると考えた。</a:t>
            </a:r>
            <a:endParaRPr kumimoji="1" lang="en-US" altLang="ja-JP" sz="3200" dirty="0" smtClean="0"/>
          </a:p>
          <a:p>
            <a:pPr marL="0" indent="0">
              <a:buNone/>
            </a:pPr>
            <a:r>
              <a:rPr lang="ja-JP" altLang="en-US" sz="3200" dirty="0"/>
              <a:t>　</a:t>
            </a:r>
            <a:r>
              <a:rPr kumimoji="1" lang="ja-JP" altLang="en-US" sz="3200" dirty="0" smtClean="0"/>
              <a:t>そこで，優秀な営業マンをたくさん確保しようと考え，新卒採用時期に，普段よりも多めに採用内定を出し，優秀な人材を確保しておき，その後，じっくり時間をかけて実際に採用する人材を比較検討のうえで決定し，採用すべきでないと判断した人材は，「採用内定取消し」をしようと考え，実際に，</a:t>
            </a:r>
            <a:r>
              <a:rPr lang="ja-JP" altLang="en-US" sz="3200" dirty="0" smtClean="0"/>
              <a:t>これを実行した。</a:t>
            </a:r>
            <a:endParaRPr lang="en-US" altLang="ja-JP" sz="3200" dirty="0" smtClean="0"/>
          </a:p>
          <a:p>
            <a:pPr marL="0" indent="0">
              <a:buNone/>
            </a:pPr>
            <a:endParaRPr kumimoji="1" lang="en-US" altLang="ja-JP" sz="3200" dirty="0"/>
          </a:p>
          <a:p>
            <a:pPr marL="0" indent="0">
              <a:buNone/>
            </a:pPr>
            <a:r>
              <a:rPr lang="ja-JP" altLang="en-US" sz="3200" dirty="0" smtClean="0"/>
              <a:t>⑧さらに，Ｄ社長は，採用の際，試用期間を３か月として，採用した営業マンのうち，もっとも営業成績の悪かった営業マンを，「本採用拒否」しようと考え，実際に，これを実行した。</a:t>
            </a:r>
            <a:endParaRPr kumimoji="1" lang="ja-JP" altLang="en-US" sz="3200" dirty="0"/>
          </a:p>
        </p:txBody>
      </p:sp>
      <p:sp>
        <p:nvSpPr>
          <p:cNvPr id="4" name="フッター プレースホルダー 3"/>
          <p:cNvSpPr>
            <a:spLocks noGrp="1"/>
          </p:cNvSpPr>
          <p:nvPr>
            <p:ph type="ftr" sz="quarter" idx="11"/>
          </p:nvPr>
        </p:nvSpPr>
        <p:spPr/>
        <p:txBody>
          <a:bodyPr/>
          <a:lstStyle/>
          <a:p>
            <a:r>
              <a:rPr kumimoji="1" lang="en-US" altLang="ja-JP" smtClean="0"/>
              <a:t>Copyright © 2016 Takehisa Todo All Rights Reserved</a:t>
            </a:r>
            <a:endParaRPr kumimoji="1" lang="ja-JP" altLang="en-US"/>
          </a:p>
        </p:txBody>
      </p:sp>
      <p:sp>
        <p:nvSpPr>
          <p:cNvPr id="5" name="スライド番号プレースホルダー 4"/>
          <p:cNvSpPr>
            <a:spLocks noGrp="1"/>
          </p:cNvSpPr>
          <p:nvPr>
            <p:ph type="sldNum" sz="quarter" idx="12"/>
          </p:nvPr>
        </p:nvSpPr>
        <p:spPr/>
        <p:txBody>
          <a:bodyPr/>
          <a:lstStyle/>
          <a:p>
            <a:fld id="{F0825ED3-4163-4752-98DF-EF26A388C487}" type="slidenum">
              <a:rPr kumimoji="1" lang="ja-JP" altLang="en-US" smtClean="0"/>
              <a:t>32</a:t>
            </a:fld>
            <a:endParaRPr kumimoji="1" lang="ja-JP" altLang="en-US"/>
          </a:p>
        </p:txBody>
      </p:sp>
    </p:spTree>
    <p:extLst>
      <p:ext uri="{BB962C8B-B14F-4D97-AF65-F5344CB8AC3E}">
        <p14:creationId xmlns:p14="http://schemas.microsoft.com/office/powerpoint/2010/main" val="3013539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問題点</a:t>
            </a:r>
            <a:endParaRPr kumimoji="1" lang="ja-JP" altLang="en-US" dirty="0"/>
          </a:p>
        </p:txBody>
      </p:sp>
      <p:sp>
        <p:nvSpPr>
          <p:cNvPr id="3" name="コンテンツ プレースホルダー 2"/>
          <p:cNvSpPr>
            <a:spLocks noGrp="1"/>
          </p:cNvSpPr>
          <p:nvPr>
            <p:ph idx="1"/>
          </p:nvPr>
        </p:nvSpPr>
        <p:spPr/>
        <p:txBody>
          <a:bodyPr>
            <a:normAutofit/>
          </a:bodyPr>
          <a:lstStyle/>
          <a:p>
            <a:pPr marL="0" indent="0">
              <a:buNone/>
            </a:pPr>
            <a:r>
              <a:rPr kumimoji="1" lang="ja-JP" altLang="en-US" sz="4800" dirty="0" smtClean="0"/>
              <a:t>①採用内定取消しの適法性</a:t>
            </a:r>
            <a:endParaRPr kumimoji="1" lang="en-US" altLang="ja-JP" sz="4800" dirty="0" smtClean="0"/>
          </a:p>
          <a:p>
            <a:pPr marL="0" indent="0">
              <a:buNone/>
            </a:pPr>
            <a:endParaRPr lang="en-US" altLang="ja-JP" sz="4800" dirty="0"/>
          </a:p>
          <a:p>
            <a:pPr marL="0" indent="0">
              <a:buNone/>
            </a:pPr>
            <a:r>
              <a:rPr kumimoji="1" lang="ja-JP" altLang="en-US" sz="4800" dirty="0" smtClean="0"/>
              <a:t>②試用期間中の本採用拒否の適法性</a:t>
            </a:r>
            <a:endParaRPr kumimoji="1" lang="ja-JP" altLang="en-US" sz="4800" dirty="0"/>
          </a:p>
        </p:txBody>
      </p:sp>
      <p:sp>
        <p:nvSpPr>
          <p:cNvPr id="4" name="フッター プレースホルダー 3"/>
          <p:cNvSpPr>
            <a:spLocks noGrp="1"/>
          </p:cNvSpPr>
          <p:nvPr>
            <p:ph type="ftr" sz="quarter" idx="11"/>
          </p:nvPr>
        </p:nvSpPr>
        <p:spPr/>
        <p:txBody>
          <a:bodyPr/>
          <a:lstStyle/>
          <a:p>
            <a:r>
              <a:rPr kumimoji="1" lang="en-US" altLang="ja-JP" smtClean="0"/>
              <a:t>Copyright © 2016 Takehisa Todo All Rights Reserved</a:t>
            </a:r>
            <a:endParaRPr kumimoji="1" lang="ja-JP" altLang="en-US"/>
          </a:p>
        </p:txBody>
      </p:sp>
      <p:sp>
        <p:nvSpPr>
          <p:cNvPr id="5" name="スライド番号プレースホルダー 4"/>
          <p:cNvSpPr>
            <a:spLocks noGrp="1"/>
          </p:cNvSpPr>
          <p:nvPr>
            <p:ph type="sldNum" sz="quarter" idx="12"/>
          </p:nvPr>
        </p:nvSpPr>
        <p:spPr/>
        <p:txBody>
          <a:bodyPr/>
          <a:lstStyle/>
          <a:p>
            <a:fld id="{F0825ED3-4163-4752-98DF-EF26A388C487}" type="slidenum">
              <a:rPr kumimoji="1" lang="ja-JP" altLang="en-US" smtClean="0"/>
              <a:t>33</a:t>
            </a:fld>
            <a:endParaRPr kumimoji="1" lang="ja-JP" altLang="en-US"/>
          </a:p>
        </p:txBody>
      </p:sp>
    </p:spTree>
    <p:extLst>
      <p:ext uri="{BB962C8B-B14F-4D97-AF65-F5344CB8AC3E}">
        <p14:creationId xmlns:p14="http://schemas.microsoft.com/office/powerpoint/2010/main" val="264966991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D2D4414F-5079-4E50-992B-A705E729B28D}" type="slidenum">
              <a:rPr kumimoji="1" lang="ja-JP" altLang="en-US" smtClean="0"/>
              <a:t>34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テキスト ボックス 5"/>
          <p:cNvSpPr txBox="1"/>
          <p:nvPr/>
        </p:nvSpPr>
        <p:spPr>
          <a:xfrm>
            <a:off x="783770" y="674262"/>
            <a:ext cx="10570029" cy="3416320"/>
          </a:xfrm>
          <a:prstGeom prst="rect">
            <a:avLst/>
          </a:prstGeom>
          <a:noFill/>
        </p:spPr>
        <p:txBody>
          <a:bodyPr wrap="square" rtlCol="0">
            <a:spAutoFit/>
          </a:bodyPr>
          <a:lstStyle/>
          <a:p>
            <a:r>
              <a:rPr lang="ja-JP" altLang="en-US" sz="5400" dirty="0" smtClean="0"/>
              <a:t>①採用</a:t>
            </a:r>
            <a:r>
              <a:rPr lang="ja-JP" altLang="en-US" sz="5400" dirty="0"/>
              <a:t>内定は取り消せるか？</a:t>
            </a:r>
            <a:r>
              <a:rPr lang="en-US" altLang="ja-JP" sz="5400" dirty="0"/>
              <a:t/>
            </a:r>
            <a:br>
              <a:rPr lang="en-US" altLang="ja-JP" sz="5400" dirty="0"/>
            </a:br>
            <a:r>
              <a:rPr lang="ja-JP" altLang="en-US" sz="5400" dirty="0"/>
              <a:t>　「大日本印刷事件」</a:t>
            </a:r>
            <a:r>
              <a:rPr lang="en-US" altLang="ja-JP" sz="5400" dirty="0"/>
              <a:t/>
            </a:r>
            <a:br>
              <a:rPr lang="en-US" altLang="ja-JP" sz="5400" dirty="0"/>
            </a:br>
            <a:r>
              <a:rPr lang="ja-JP" altLang="en-US" sz="5400" dirty="0"/>
              <a:t>　（最高裁昭和５４年７月２０日</a:t>
            </a:r>
            <a:r>
              <a:rPr lang="en-US" altLang="ja-JP" sz="5400" dirty="0"/>
              <a:t/>
            </a:r>
            <a:br>
              <a:rPr lang="en-US" altLang="ja-JP" sz="5400" dirty="0"/>
            </a:br>
            <a:r>
              <a:rPr lang="ja-JP" altLang="en-US" sz="5400" dirty="0"/>
              <a:t>　　　　　　　　　　第二小法廷判決）</a:t>
            </a:r>
          </a:p>
        </p:txBody>
      </p:sp>
    </p:spTree>
    <p:extLst>
      <p:ext uri="{BB962C8B-B14F-4D97-AF65-F5344CB8AC3E}">
        <p14:creationId xmlns:p14="http://schemas.microsoft.com/office/powerpoint/2010/main" val="123973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95944" y="170688"/>
            <a:ext cx="9843406" cy="335498"/>
          </a:xfrm>
        </p:spPr>
        <p:txBody>
          <a:bodyPr>
            <a:noAutofit/>
          </a:bodyPr>
          <a:lstStyle/>
          <a:p>
            <a:r>
              <a:rPr lang="ja-JP" altLang="ja-JP" sz="3200" dirty="0"/>
              <a:t>⑴　</a:t>
            </a:r>
            <a:r>
              <a:rPr lang="ja-JP" altLang="ja-JP" sz="3200" b="1" dirty="0">
                <a:solidFill>
                  <a:srgbClr val="FF0000"/>
                </a:solidFill>
              </a:rPr>
              <a:t>事案</a:t>
            </a:r>
            <a:endParaRPr lang="ja-JP" altLang="en-US" sz="3600" dirty="0"/>
          </a:p>
        </p:txBody>
      </p:sp>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7798" y="1658112"/>
            <a:ext cx="2511552" cy="2232504"/>
          </a:xfrm>
          <a:prstGeom prst="rect">
            <a:avLst/>
          </a:prstGeom>
        </p:spPr>
      </p:pic>
      <p:sp>
        <p:nvSpPr>
          <p:cNvPr id="3" name="フッター プレースホルダー 2"/>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2D4414F-5079-4E50-992B-A705E729B28D}" type="slidenum">
              <a:rPr kumimoji="1" lang="ja-JP" altLang="en-US" smtClean="0"/>
              <a:t>35</a:t>
            </a:fld>
            <a:endParaRPr kumimoji="1" lang="ja-JP" altLang="en-US" dirty="0"/>
          </a:p>
        </p:txBody>
      </p:sp>
      <p:sp>
        <p:nvSpPr>
          <p:cNvPr id="6" name="テキスト ボックス 5"/>
          <p:cNvSpPr txBox="1"/>
          <p:nvPr/>
        </p:nvSpPr>
        <p:spPr>
          <a:xfrm>
            <a:off x="195944" y="620921"/>
            <a:ext cx="11606892" cy="6001643"/>
          </a:xfrm>
          <a:prstGeom prst="rect">
            <a:avLst/>
          </a:prstGeom>
          <a:noFill/>
        </p:spPr>
        <p:txBody>
          <a:bodyPr wrap="square" rtlCol="0">
            <a:spAutoFit/>
          </a:bodyPr>
          <a:lstStyle/>
          <a:p>
            <a:r>
              <a:rPr lang="ja-JP" altLang="en-US" sz="2400" b="1" dirty="0"/>
              <a:t>①</a:t>
            </a:r>
            <a:r>
              <a:rPr lang="ja-JP" altLang="ja-JP" sz="2400" b="1" dirty="0"/>
              <a:t>Ｘさん⇒Ｙ社の求人に応募。</a:t>
            </a:r>
            <a:r>
              <a:rPr lang="en-US" altLang="ja-JP" sz="2400" b="1" dirty="0"/>
              <a:t/>
            </a:r>
            <a:br>
              <a:rPr lang="en-US" altLang="ja-JP" sz="2400" b="1" dirty="0"/>
            </a:br>
            <a:endParaRPr lang="en-US" altLang="ja-JP" sz="2400" b="1" dirty="0"/>
          </a:p>
          <a:p>
            <a:r>
              <a:rPr lang="ja-JP" altLang="en-US" sz="2400" b="1" dirty="0"/>
              <a:t>②</a:t>
            </a:r>
            <a:r>
              <a:rPr lang="ja-JP" altLang="ja-JP" sz="2400" b="1" dirty="0"/>
              <a:t>採用内定通知書を受領</a:t>
            </a:r>
            <a:r>
              <a:rPr lang="ja-JP" altLang="en-US" sz="2400" b="1" dirty="0"/>
              <a:t>（内定取消事由の記載アリ） </a:t>
            </a:r>
            <a:r>
              <a:rPr lang="ja-JP" altLang="ja-JP" sz="2400" b="1" dirty="0"/>
              <a:t>。</a:t>
            </a:r>
            <a:r>
              <a:rPr lang="en-US" altLang="ja-JP" sz="2400" b="1" dirty="0"/>
              <a:t/>
            </a:r>
            <a:br>
              <a:rPr lang="en-US" altLang="ja-JP" sz="2400" b="1" dirty="0"/>
            </a:br>
            <a:endParaRPr lang="en-US" altLang="ja-JP" sz="2400" b="1" dirty="0"/>
          </a:p>
          <a:p>
            <a:r>
              <a:rPr lang="ja-JP" altLang="en-US" sz="2400" b="1" dirty="0"/>
              <a:t>③</a:t>
            </a:r>
            <a:r>
              <a:rPr lang="ja-JP" altLang="ja-JP" sz="2400" b="1" dirty="0"/>
              <a:t>突然，採用内定取消通知が届いた</a:t>
            </a:r>
            <a:r>
              <a:rPr lang="ja-JP" altLang="en-US" sz="2400" b="1" dirty="0"/>
              <a:t>が，</a:t>
            </a:r>
            <a:r>
              <a:rPr lang="en-US" altLang="ja-JP" sz="2400" b="1" dirty="0"/>
              <a:t/>
            </a:r>
            <a:br>
              <a:rPr lang="en-US" altLang="ja-JP" sz="2400" b="1" dirty="0"/>
            </a:br>
            <a:r>
              <a:rPr lang="ja-JP" altLang="en-US" sz="2400" b="1" dirty="0"/>
              <a:t>　　　　　　取消理由が記載されていなかった。</a:t>
            </a:r>
            <a:r>
              <a:rPr lang="ja-JP" altLang="ja-JP" sz="2400" b="1" dirty="0"/>
              <a:t/>
            </a:r>
            <a:br>
              <a:rPr lang="ja-JP" altLang="ja-JP" sz="2400" b="1" dirty="0"/>
            </a:br>
            <a:endParaRPr lang="en-US" altLang="ja-JP" sz="2400" b="1" dirty="0"/>
          </a:p>
          <a:p>
            <a:r>
              <a:rPr lang="ja-JP" altLang="en-US" sz="2400" b="1" dirty="0"/>
              <a:t>④</a:t>
            </a:r>
            <a:r>
              <a:rPr lang="ja-JP" altLang="ja-JP" sz="2400" b="1" dirty="0"/>
              <a:t>大学を通じてＹ社と交渉。</a:t>
            </a:r>
            <a:br>
              <a:rPr lang="ja-JP" altLang="ja-JP" sz="2400" b="1" dirty="0"/>
            </a:br>
            <a:endParaRPr lang="en-US" altLang="ja-JP" sz="2400" b="1" dirty="0"/>
          </a:p>
          <a:p>
            <a:r>
              <a:rPr lang="ja-JP" altLang="en-US" sz="2400" b="1" dirty="0"/>
              <a:t>⑤</a:t>
            </a:r>
            <a:r>
              <a:rPr lang="ja-JP" altLang="ja-JP" sz="2400" b="1" dirty="0"/>
              <a:t>しかし，交渉が整わないまま３月に卒業。</a:t>
            </a:r>
            <a:r>
              <a:rPr lang="en-US" altLang="ja-JP" sz="2400" b="1" dirty="0"/>
              <a:t/>
            </a:r>
            <a:br>
              <a:rPr lang="en-US" altLang="ja-JP" sz="2400" b="1" dirty="0"/>
            </a:br>
            <a:endParaRPr lang="en-US" altLang="ja-JP" sz="2400" b="1" dirty="0"/>
          </a:p>
          <a:p>
            <a:r>
              <a:rPr lang="ja-JP" altLang="en-US" sz="2400" b="1" dirty="0"/>
              <a:t>⑥</a:t>
            </a:r>
            <a:r>
              <a:rPr lang="en-US" altLang="ja-JP" sz="2400" b="1" dirty="0"/>
              <a:t>X</a:t>
            </a:r>
            <a:r>
              <a:rPr lang="ja-JP" altLang="en-US" sz="2400" b="1" dirty="0" err="1"/>
              <a:t>さんは</a:t>
            </a:r>
            <a:r>
              <a:rPr lang="ja-JP" altLang="ja-JP" sz="2400" b="1" dirty="0"/>
              <a:t>Ｙ社を訴えた</a:t>
            </a:r>
            <a:r>
              <a:rPr lang="ja-JP" altLang="ja-JP" sz="2400" b="1" dirty="0" smtClean="0"/>
              <a:t>。</a:t>
            </a:r>
            <a:r>
              <a:rPr lang="ja-JP" altLang="en-US" sz="2400" b="1" dirty="0"/>
              <a:t>　　</a:t>
            </a:r>
            <a:r>
              <a:rPr lang="ja-JP" altLang="ja-JP" sz="2400" b="1" dirty="0"/>
              <a:t>Ｘさんの主張</a:t>
            </a:r>
            <a:r>
              <a:rPr lang="ja-JP" altLang="ja-JP" sz="2400" b="1" dirty="0" smtClean="0"/>
              <a:t>内容</a:t>
            </a:r>
            <a:r>
              <a:rPr lang="ja-JP" altLang="en-US" sz="2400" b="1" dirty="0" smtClean="0"/>
              <a:t>は。</a:t>
            </a:r>
            <a:r>
              <a:rPr lang="en-US" altLang="ja-JP" sz="2400" b="1" dirty="0"/>
              <a:t/>
            </a:r>
            <a:br>
              <a:rPr lang="en-US" altLang="ja-JP" sz="2400" b="1" dirty="0"/>
            </a:br>
            <a:r>
              <a:rPr lang="ja-JP" altLang="en-US" sz="2400" b="1" dirty="0">
                <a:solidFill>
                  <a:srgbClr val="7030A0"/>
                </a:solidFill>
              </a:rPr>
              <a:t>　</a:t>
            </a:r>
            <a:r>
              <a:rPr lang="ja-JP" altLang="ja-JP" sz="2400" b="1" dirty="0">
                <a:solidFill>
                  <a:srgbClr val="7030A0"/>
                </a:solidFill>
              </a:rPr>
              <a:t>・</a:t>
            </a:r>
            <a:r>
              <a:rPr lang="ja-JP" altLang="en-US" sz="2400" b="1" dirty="0">
                <a:solidFill>
                  <a:srgbClr val="7030A0"/>
                </a:solidFill>
              </a:rPr>
              <a:t>「</a:t>
            </a:r>
            <a:r>
              <a:rPr lang="ja-JP" altLang="ja-JP" sz="2400" b="1" dirty="0">
                <a:solidFill>
                  <a:srgbClr val="7030A0"/>
                </a:solidFill>
              </a:rPr>
              <a:t>採用内定通知により雇用契約が成立した</a:t>
            </a:r>
            <a:r>
              <a:rPr lang="ja-JP" altLang="ja-JP" sz="2400" b="1" dirty="0" smtClean="0">
                <a:solidFill>
                  <a:srgbClr val="7030A0"/>
                </a:solidFill>
              </a:rPr>
              <a:t>はず！</a:t>
            </a:r>
            <a:r>
              <a:rPr lang="ja-JP" altLang="en-US" sz="2400" b="1" dirty="0" smtClean="0">
                <a:solidFill>
                  <a:srgbClr val="7030A0"/>
                </a:solidFill>
              </a:rPr>
              <a:t>」</a:t>
            </a:r>
            <a:r>
              <a:rPr lang="ja-JP" altLang="ja-JP" sz="2400" b="1" dirty="0" smtClean="0">
                <a:solidFill>
                  <a:srgbClr val="7030A0"/>
                </a:solidFill>
              </a:rPr>
              <a:t>・</a:t>
            </a:r>
            <a:r>
              <a:rPr lang="ja-JP" altLang="en-US" sz="2400" b="1" dirty="0">
                <a:solidFill>
                  <a:srgbClr val="7030A0"/>
                </a:solidFill>
              </a:rPr>
              <a:t>「</a:t>
            </a:r>
            <a:r>
              <a:rPr lang="ja-JP" altLang="ja-JP" sz="2400" b="1" dirty="0">
                <a:solidFill>
                  <a:srgbClr val="7030A0"/>
                </a:solidFill>
              </a:rPr>
              <a:t>内定取消しは無効だ！！</a:t>
            </a:r>
            <a:r>
              <a:rPr lang="ja-JP" altLang="en-US" sz="2400" b="1" dirty="0">
                <a:solidFill>
                  <a:srgbClr val="7030A0"/>
                </a:solidFill>
              </a:rPr>
              <a:t>」</a:t>
            </a:r>
            <a:r>
              <a:rPr lang="en-US" altLang="ja-JP" sz="2400" b="1" dirty="0">
                <a:solidFill>
                  <a:srgbClr val="7030A0"/>
                </a:solidFill>
              </a:rPr>
              <a:t/>
            </a:r>
            <a:br>
              <a:rPr lang="en-US" altLang="ja-JP" sz="2400" b="1" dirty="0">
                <a:solidFill>
                  <a:srgbClr val="7030A0"/>
                </a:solidFill>
              </a:rPr>
            </a:br>
            <a:endParaRPr lang="en-US" altLang="ja-JP" sz="2400" b="1" dirty="0"/>
          </a:p>
          <a:p>
            <a:r>
              <a:rPr lang="ja-JP" altLang="en-US" sz="2400" b="1" dirty="0"/>
              <a:t>⑦訴訟の中で，Ｙ社は，内定取消の理由を，Ｘがグルーミーな印象であることを主な理由とした</a:t>
            </a:r>
            <a:r>
              <a:rPr lang="ja-JP" altLang="en-US" sz="2400" b="1" dirty="0" smtClean="0"/>
              <a:t>。</a:t>
            </a:r>
            <a:endParaRPr lang="ja-JP" altLang="en-US" dirty="0"/>
          </a:p>
        </p:txBody>
      </p:sp>
    </p:spTree>
    <p:extLst>
      <p:ext uri="{BB962C8B-B14F-4D97-AF65-F5344CB8AC3E}">
        <p14:creationId xmlns:p14="http://schemas.microsoft.com/office/powerpoint/2010/main" val="2663051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 calcmode="lin" valueType="num">
                                      <p:cBhvr additive="base">
                                        <p:cTn id="3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6">
                                            <p:txEl>
                                              <p:pRg st="6" end="6"/>
                                            </p:txEl>
                                          </p:spTgt>
                                        </p:tgtEl>
                                        <p:attrNameLst>
                                          <p:attrName>style.visibility</p:attrName>
                                        </p:attrNameLst>
                                      </p:cBhvr>
                                      <p:to>
                                        <p:strVal val="visible"/>
                                      </p:to>
                                    </p:set>
                                    <p:anim calcmode="lin" valueType="num">
                                      <p:cBhvr additive="base">
                                        <p:cTn id="43"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59289" y="219457"/>
            <a:ext cx="7886700" cy="512063"/>
          </a:xfrm>
        </p:spPr>
        <p:txBody>
          <a:bodyPr>
            <a:noAutofit/>
          </a:bodyPr>
          <a:lstStyle/>
          <a:p>
            <a:r>
              <a:rPr lang="ja-JP" altLang="ja-JP" sz="3600" dirty="0"/>
              <a:t>⑵　</a:t>
            </a:r>
            <a:r>
              <a:rPr lang="ja-JP" altLang="ja-JP" sz="3600" b="1" dirty="0">
                <a:solidFill>
                  <a:srgbClr val="FF0000"/>
                </a:solidFill>
              </a:rPr>
              <a:t>争点</a:t>
            </a:r>
            <a:endParaRPr kumimoji="1" lang="ja-JP" altLang="en-US" sz="3600" dirty="0"/>
          </a:p>
        </p:txBody>
      </p:sp>
      <p:sp>
        <p:nvSpPr>
          <p:cNvPr id="3" name="フッター プレースホルダー 2"/>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2D4414F-5079-4E50-992B-A705E729B28D}" type="slidenum">
              <a:rPr kumimoji="1" lang="ja-JP" altLang="en-US" smtClean="0"/>
              <a:t>36</a:t>
            </a:fld>
            <a:endParaRPr kumimoji="1" lang="ja-JP" altLang="en-US"/>
          </a:p>
        </p:txBody>
      </p:sp>
      <p:sp>
        <p:nvSpPr>
          <p:cNvPr id="6" name="テキスト ボックス 5"/>
          <p:cNvSpPr txBox="1"/>
          <p:nvPr/>
        </p:nvSpPr>
        <p:spPr>
          <a:xfrm>
            <a:off x="1059289" y="731520"/>
            <a:ext cx="7886700" cy="5262979"/>
          </a:xfrm>
          <a:prstGeom prst="rect">
            <a:avLst/>
          </a:prstGeom>
          <a:noFill/>
        </p:spPr>
        <p:txBody>
          <a:bodyPr wrap="square" rtlCol="0">
            <a:spAutoFit/>
          </a:bodyPr>
          <a:lstStyle/>
          <a:p>
            <a:r>
              <a:rPr lang="ja-JP" altLang="en-US" sz="2800" dirty="0"/>
              <a:t>①</a:t>
            </a:r>
            <a:r>
              <a:rPr lang="ja-JP" altLang="ja-JP" sz="2800" dirty="0"/>
              <a:t>雇用契約はいつ成立する？</a:t>
            </a:r>
            <a:r>
              <a:rPr lang="en-US" altLang="ja-JP" sz="2800" dirty="0"/>
              <a:t/>
            </a:r>
            <a:br>
              <a:rPr lang="en-US" altLang="ja-JP" sz="2800" dirty="0"/>
            </a:br>
            <a:endParaRPr lang="en-US" altLang="ja-JP" sz="2800" dirty="0"/>
          </a:p>
          <a:p>
            <a:r>
              <a:rPr lang="ja-JP" altLang="en-US" sz="2800" dirty="0"/>
              <a:t>②</a:t>
            </a:r>
            <a:r>
              <a:rPr lang="ja-JP" altLang="ja-JP" sz="2800" dirty="0"/>
              <a:t>内定取消しは有効？無効？</a:t>
            </a:r>
            <a:r>
              <a:rPr lang="en-US" altLang="ja-JP" sz="2800" dirty="0"/>
              <a:t/>
            </a:r>
            <a:br>
              <a:rPr lang="en-US" altLang="ja-JP" sz="2800" dirty="0"/>
            </a:br>
            <a:endParaRPr lang="en-US" altLang="ja-JP" sz="2800" dirty="0"/>
          </a:p>
          <a:p>
            <a:r>
              <a:rPr lang="ja-JP" altLang="en-US" sz="2800" dirty="0"/>
              <a:t>・</a:t>
            </a:r>
            <a:r>
              <a:rPr lang="ja-JP" altLang="ja-JP" sz="2800" dirty="0"/>
              <a:t>Ｘさん勝訴の場合</a:t>
            </a:r>
            <a:r>
              <a:rPr lang="en-US" altLang="ja-JP" sz="2800" dirty="0"/>
              <a:t/>
            </a:r>
            <a:br>
              <a:rPr lang="en-US" altLang="ja-JP" sz="2800" dirty="0"/>
            </a:br>
            <a:r>
              <a:rPr lang="ja-JP" altLang="ja-JP" sz="2800" dirty="0"/>
              <a:t>　　⇒Ｙ社に入社できる。</a:t>
            </a:r>
            <a:br>
              <a:rPr lang="ja-JP" altLang="ja-JP" sz="2800" dirty="0"/>
            </a:br>
            <a:r>
              <a:rPr lang="ja-JP" altLang="en-US" sz="2800" dirty="0"/>
              <a:t>　　　</a:t>
            </a:r>
            <a:r>
              <a:rPr lang="ja-JP" altLang="ja-JP" sz="2800" dirty="0"/>
              <a:t>４月からもらえていた</a:t>
            </a:r>
            <a:r>
              <a:rPr lang="en-US" altLang="ja-JP" sz="2800" dirty="0"/>
              <a:t/>
            </a:r>
            <a:br>
              <a:rPr lang="en-US" altLang="ja-JP" sz="2800" dirty="0"/>
            </a:br>
            <a:r>
              <a:rPr lang="ja-JP" altLang="en-US" sz="2800" dirty="0"/>
              <a:t>　　　</a:t>
            </a:r>
            <a:r>
              <a:rPr lang="ja-JP" altLang="ja-JP" sz="2800" dirty="0"/>
              <a:t>はずの給料を全額もらえる。</a:t>
            </a:r>
            <a:br>
              <a:rPr lang="ja-JP" altLang="ja-JP" sz="2800" dirty="0"/>
            </a:br>
            <a:endParaRPr lang="en-US" altLang="ja-JP" sz="2800" dirty="0"/>
          </a:p>
          <a:p>
            <a:r>
              <a:rPr lang="ja-JP" altLang="en-US" sz="2800" dirty="0"/>
              <a:t>・</a:t>
            </a:r>
            <a:r>
              <a:rPr lang="ja-JP" altLang="ja-JP" sz="2800" dirty="0"/>
              <a:t>Ｙ社勝訴の場合</a:t>
            </a:r>
            <a:r>
              <a:rPr lang="en-US" altLang="ja-JP" sz="2800" dirty="0"/>
              <a:t/>
            </a:r>
            <a:br>
              <a:rPr lang="en-US" altLang="ja-JP" sz="2800" dirty="0"/>
            </a:br>
            <a:r>
              <a:rPr lang="ja-JP" altLang="ja-JP" sz="2800" dirty="0"/>
              <a:t>　　</a:t>
            </a:r>
            <a:r>
              <a:rPr lang="ja-JP" altLang="en-US" sz="2800" dirty="0"/>
              <a:t>⇒</a:t>
            </a:r>
            <a:r>
              <a:rPr lang="ja-JP" altLang="ja-JP" sz="2800" dirty="0"/>
              <a:t>Ｘさんは入社できない。</a:t>
            </a:r>
            <a:r>
              <a:rPr lang="en-US" altLang="ja-JP" sz="2800" dirty="0"/>
              <a:t/>
            </a:r>
            <a:br>
              <a:rPr lang="en-US" altLang="ja-JP" sz="2800" dirty="0"/>
            </a:br>
            <a:r>
              <a:rPr lang="ja-JP" altLang="en-US" sz="2800" dirty="0"/>
              <a:t>　　　　　</a:t>
            </a:r>
            <a:r>
              <a:rPr lang="ja-JP" altLang="ja-JP" sz="2800" dirty="0"/>
              <a:t>金銭の支払いも不要。</a:t>
            </a:r>
            <a:endParaRPr lang="ja-JP" altLang="en-US" sz="2800" dirty="0"/>
          </a:p>
        </p:txBody>
      </p:sp>
    </p:spTree>
    <p:extLst>
      <p:ext uri="{BB962C8B-B14F-4D97-AF65-F5344CB8AC3E}">
        <p14:creationId xmlns:p14="http://schemas.microsoft.com/office/powerpoint/2010/main" val="1320309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Effect transition="in" filter="wheel(1)">
                                      <p:cBhvr>
                                        <p:cTn id="19" dur="2000"/>
                                        <p:tgtEl>
                                          <p:spTgt spid="6">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6">
                                            <p:txEl>
                                              <p:pRg st="3" end="3"/>
                                            </p:txEl>
                                          </p:spTgt>
                                        </p:tgtEl>
                                        <p:attrNameLst>
                                          <p:attrName>style.visibility</p:attrName>
                                        </p:attrNameLst>
                                      </p:cBhvr>
                                      <p:to>
                                        <p:strVal val="visible"/>
                                      </p:to>
                                    </p:set>
                                    <p:animEffect transition="in" filter="fade">
                                      <p:cBhvr>
                                        <p:cTn id="24"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40871" y="188507"/>
            <a:ext cx="7886700" cy="408214"/>
          </a:xfrm>
        </p:spPr>
        <p:txBody>
          <a:bodyPr>
            <a:noAutofit/>
          </a:bodyPr>
          <a:lstStyle/>
          <a:p>
            <a:r>
              <a:rPr lang="ja-JP" altLang="ja-JP" sz="2000" dirty="0"/>
              <a:t>⑶　</a:t>
            </a:r>
            <a:r>
              <a:rPr lang="ja-JP" altLang="ja-JP" sz="2800" b="1" dirty="0">
                <a:solidFill>
                  <a:srgbClr val="FF0000"/>
                </a:solidFill>
              </a:rPr>
              <a:t>最高裁の結論</a:t>
            </a:r>
            <a:r>
              <a:rPr lang="ja-JP" altLang="en-US" sz="2800" b="1" dirty="0">
                <a:solidFill>
                  <a:srgbClr val="FF0000"/>
                </a:solidFill>
              </a:rPr>
              <a:t>の要旨</a:t>
            </a:r>
            <a:endParaRPr lang="ja-JP" altLang="en-US" sz="2800" dirty="0"/>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2D4414F-5079-4E50-992B-A705E729B28D}" type="slidenum">
              <a:rPr kumimoji="1" lang="ja-JP" altLang="en-US" smtClean="0"/>
              <a:t>37</a:t>
            </a:fld>
            <a:endParaRPr kumimoji="1" lang="ja-JP" altLang="en-US"/>
          </a:p>
        </p:txBody>
      </p:sp>
      <p:sp>
        <p:nvSpPr>
          <p:cNvPr id="5" name="テキスト ボックス 4"/>
          <p:cNvSpPr txBox="1"/>
          <p:nvPr/>
        </p:nvSpPr>
        <p:spPr>
          <a:xfrm>
            <a:off x="440871" y="696940"/>
            <a:ext cx="11027229" cy="6124754"/>
          </a:xfrm>
          <a:prstGeom prst="rect">
            <a:avLst/>
          </a:prstGeom>
          <a:noFill/>
        </p:spPr>
        <p:txBody>
          <a:bodyPr wrap="square" rtlCol="0">
            <a:spAutoFit/>
          </a:bodyPr>
          <a:lstStyle/>
          <a:p>
            <a:r>
              <a:rPr lang="ja-JP" altLang="en-US" sz="2800" b="1" dirty="0"/>
              <a:t>①</a:t>
            </a:r>
            <a:r>
              <a:rPr lang="ja-JP" altLang="ja-JP" sz="2800" b="1" dirty="0"/>
              <a:t>本件採用内定通知のほかには労働契約締結のための特段の意思表示をすることが予定されてい</a:t>
            </a:r>
            <a:r>
              <a:rPr lang="ja-JP" altLang="en-US" sz="2800" b="1" dirty="0"/>
              <a:t>なかった</a:t>
            </a:r>
            <a:r>
              <a:rPr lang="en-US" altLang="ja-JP" sz="2800" b="1" dirty="0"/>
              <a:t/>
            </a:r>
            <a:br>
              <a:rPr lang="en-US" altLang="ja-JP" sz="2800" b="1" dirty="0"/>
            </a:br>
            <a:endParaRPr lang="en-US" altLang="ja-JP" sz="2800" b="1" dirty="0"/>
          </a:p>
          <a:p>
            <a:r>
              <a:rPr lang="ja-JP" altLang="en-US" sz="2800" b="1" dirty="0"/>
              <a:t>②</a:t>
            </a:r>
            <a:r>
              <a:rPr lang="ja-JP" altLang="ja-JP" sz="2800" b="1" dirty="0"/>
              <a:t>Ｙ社からの募集（申込みの誘引）に対し、Ｘが応募したのは、労働契約の申込みであり、これに対するＹ社からの採用内定通知は、右申込みに対する承諾</a:t>
            </a:r>
            <a:r>
              <a:rPr lang="ja-JP" altLang="en-US" sz="2800" b="1" dirty="0"/>
              <a:t>である</a:t>
            </a:r>
            <a:r>
              <a:rPr lang="en-US" altLang="ja-JP" sz="2800" b="1" dirty="0"/>
              <a:t/>
            </a:r>
            <a:br>
              <a:rPr lang="en-US" altLang="ja-JP" sz="2800" b="1" dirty="0"/>
            </a:br>
            <a:endParaRPr lang="en-US" altLang="ja-JP" sz="2800" b="1" dirty="0"/>
          </a:p>
          <a:p>
            <a:r>
              <a:rPr lang="ja-JP" altLang="en-US" sz="2800" b="1" dirty="0"/>
              <a:t>③</a:t>
            </a:r>
            <a:r>
              <a:rPr lang="ja-JP" altLang="ja-JP" sz="2800" b="1" dirty="0"/>
              <a:t>就労の始期を大学卒業直後とし、それまでの間、採用内定取消事由に基づく</a:t>
            </a:r>
            <a:r>
              <a:rPr lang="ja-JP" altLang="ja-JP" sz="2800" b="1" dirty="0">
                <a:solidFill>
                  <a:srgbClr val="7030A0"/>
                </a:solidFill>
              </a:rPr>
              <a:t>解約権を留保した労働契約が成立</a:t>
            </a:r>
            <a:r>
              <a:rPr lang="ja-JP" altLang="ja-JP" sz="2800" b="1" dirty="0"/>
              <a:t>したと解する</a:t>
            </a:r>
            <a:r>
              <a:rPr lang="en-US" altLang="ja-JP" sz="2800" b="1" dirty="0"/>
              <a:t/>
            </a:r>
            <a:br>
              <a:rPr lang="en-US" altLang="ja-JP" sz="2800" b="1" dirty="0"/>
            </a:br>
            <a:endParaRPr lang="en-US" altLang="ja-JP" sz="2800" b="1" dirty="0"/>
          </a:p>
          <a:p>
            <a:r>
              <a:rPr lang="ja-JP" altLang="en-US" sz="2800" b="1" dirty="0"/>
              <a:t>④</a:t>
            </a:r>
            <a:r>
              <a:rPr lang="ja-JP" altLang="ja-JP" sz="2800" b="1" dirty="0">
                <a:solidFill>
                  <a:srgbClr val="7030A0"/>
                </a:solidFill>
              </a:rPr>
              <a:t>採用内定当時知ることができず、また知ることが期待できないような事実</a:t>
            </a:r>
            <a:r>
              <a:rPr lang="ja-JP" altLang="ja-JP" sz="2800" b="1" dirty="0"/>
              <a:t>であって、これを理由として採用内定を取消すことが解約権留保の趣旨、目的に照らして</a:t>
            </a:r>
            <a:r>
              <a:rPr lang="ja-JP" altLang="ja-JP" sz="2800" b="1" dirty="0">
                <a:solidFill>
                  <a:srgbClr val="7030A0"/>
                </a:solidFill>
              </a:rPr>
              <a:t>客観的に合理的に認められ社会通念上相当として是認することができるものに限られる</a:t>
            </a:r>
            <a:r>
              <a:rPr lang="ja-JP" altLang="ja-JP" sz="2800" b="1" dirty="0"/>
              <a:t>と解する</a:t>
            </a:r>
            <a:endParaRPr lang="ja-JP" altLang="en-US" sz="2800" b="1" dirty="0"/>
          </a:p>
        </p:txBody>
      </p:sp>
    </p:spTree>
    <p:extLst>
      <p:ext uri="{BB962C8B-B14F-4D97-AF65-F5344CB8AC3E}">
        <p14:creationId xmlns:p14="http://schemas.microsoft.com/office/powerpoint/2010/main" val="2388277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 calcmode="lin" valueType="num">
                                      <p:cBhvr additive="base">
                                        <p:cTn id="14"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5">
                                            <p:txEl>
                                              <p:pRg st="1" end="1"/>
                                            </p:txEl>
                                          </p:spTgt>
                                        </p:tgtEl>
                                        <p:attrNameLst>
                                          <p:attrName>style.visibility</p:attrName>
                                        </p:attrNameLst>
                                      </p:cBhvr>
                                      <p:to>
                                        <p:strVal val="visible"/>
                                      </p:to>
                                    </p:set>
                                    <p:animEffect transition="in" filter="fade">
                                      <p:cBhvr>
                                        <p:cTn id="20" dur="1000"/>
                                        <p:tgtEl>
                                          <p:spTgt spid="5">
                                            <p:txEl>
                                              <p:pRg st="1" end="1"/>
                                            </p:txEl>
                                          </p:spTgt>
                                        </p:tgtEl>
                                      </p:cBhvr>
                                    </p:animEffect>
                                    <p:anim calcmode="lin" valueType="num">
                                      <p:cBhvr>
                                        <p:cTn id="21"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animEffect transition="in" filter="barn(inVertical)">
                                      <p:cBhvr>
                                        <p:cTn id="27" dur="500"/>
                                        <p:tgtEl>
                                          <p:spTgt spid="5">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6" presetClass="entr" presetSubtype="0" fill="hold" nodeType="clickEffect">
                                  <p:stCondLst>
                                    <p:cond delay="0"/>
                                  </p:stCondLst>
                                  <p:childTnLst>
                                    <p:set>
                                      <p:cBhvr>
                                        <p:cTn id="31" dur="1" fill="hold">
                                          <p:stCondLst>
                                            <p:cond delay="0"/>
                                          </p:stCondLst>
                                        </p:cTn>
                                        <p:tgtEl>
                                          <p:spTgt spid="5">
                                            <p:txEl>
                                              <p:pRg st="3" end="3"/>
                                            </p:txEl>
                                          </p:spTgt>
                                        </p:tgtEl>
                                        <p:attrNameLst>
                                          <p:attrName>style.visibility</p:attrName>
                                        </p:attrNameLst>
                                      </p:cBhvr>
                                      <p:to>
                                        <p:strVal val="visible"/>
                                      </p:to>
                                    </p:set>
                                    <p:animEffect transition="in" filter="wipe(down)">
                                      <p:cBhvr>
                                        <p:cTn id="32" dur="580">
                                          <p:stCondLst>
                                            <p:cond delay="0"/>
                                          </p:stCondLst>
                                        </p:cTn>
                                        <p:tgtEl>
                                          <p:spTgt spid="5">
                                            <p:txEl>
                                              <p:pRg st="3" end="3"/>
                                            </p:txEl>
                                          </p:spTgt>
                                        </p:tgtEl>
                                      </p:cBhvr>
                                    </p:animEffect>
                                    <p:anim calcmode="lin" valueType="num">
                                      <p:cBhvr>
                                        <p:cTn id="33" dur="1822" tmFilter="0,0; 0.14,0.36; 0.43,0.73; 0.71,0.91; 1.0,1.0">
                                          <p:stCondLst>
                                            <p:cond delay="0"/>
                                          </p:stCondLst>
                                        </p:cTn>
                                        <p:tgtEl>
                                          <p:spTgt spid="5">
                                            <p:txEl>
                                              <p:pRg st="3" end="3"/>
                                            </p:txEl>
                                          </p:spTgt>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5">
                                            <p:txEl>
                                              <p:pRg st="3" end="3"/>
                                            </p:txEl>
                                          </p:spTgt>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5">
                                            <p:txEl>
                                              <p:pRg st="3" end="3"/>
                                            </p:txEl>
                                          </p:spTgt>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5">
                                            <p:txEl>
                                              <p:pRg st="3" end="3"/>
                                            </p:txEl>
                                          </p:spTgt>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5">
                                            <p:txEl>
                                              <p:pRg st="3" end="3"/>
                                            </p:txEl>
                                          </p:spTgt>
                                        </p:tgtEl>
                                        <p:attrNameLst>
                                          <p:attrName>ppt_y</p:attrName>
                                        </p:attrNameLst>
                                      </p:cBhvr>
                                      <p:tavLst>
                                        <p:tav tm="0" fmla="#ppt_y-sin(pi*$)/81">
                                          <p:val>
                                            <p:fltVal val="0"/>
                                          </p:val>
                                        </p:tav>
                                        <p:tav tm="100000">
                                          <p:val>
                                            <p:fltVal val="1"/>
                                          </p:val>
                                        </p:tav>
                                      </p:tavLst>
                                    </p:anim>
                                    <p:animScale>
                                      <p:cBhvr>
                                        <p:cTn id="38" dur="26">
                                          <p:stCondLst>
                                            <p:cond delay="650"/>
                                          </p:stCondLst>
                                        </p:cTn>
                                        <p:tgtEl>
                                          <p:spTgt spid="5">
                                            <p:txEl>
                                              <p:pRg st="3" end="3"/>
                                            </p:txEl>
                                          </p:spTgt>
                                        </p:tgtEl>
                                      </p:cBhvr>
                                      <p:to x="100000" y="60000"/>
                                    </p:animScale>
                                    <p:animScale>
                                      <p:cBhvr>
                                        <p:cTn id="39" dur="166" decel="50000">
                                          <p:stCondLst>
                                            <p:cond delay="676"/>
                                          </p:stCondLst>
                                        </p:cTn>
                                        <p:tgtEl>
                                          <p:spTgt spid="5">
                                            <p:txEl>
                                              <p:pRg st="3" end="3"/>
                                            </p:txEl>
                                          </p:spTgt>
                                        </p:tgtEl>
                                      </p:cBhvr>
                                      <p:to x="100000" y="100000"/>
                                    </p:animScale>
                                    <p:animScale>
                                      <p:cBhvr>
                                        <p:cTn id="40" dur="26">
                                          <p:stCondLst>
                                            <p:cond delay="1312"/>
                                          </p:stCondLst>
                                        </p:cTn>
                                        <p:tgtEl>
                                          <p:spTgt spid="5">
                                            <p:txEl>
                                              <p:pRg st="3" end="3"/>
                                            </p:txEl>
                                          </p:spTgt>
                                        </p:tgtEl>
                                      </p:cBhvr>
                                      <p:to x="100000" y="80000"/>
                                    </p:animScale>
                                    <p:animScale>
                                      <p:cBhvr>
                                        <p:cTn id="41" dur="166" decel="50000">
                                          <p:stCondLst>
                                            <p:cond delay="1338"/>
                                          </p:stCondLst>
                                        </p:cTn>
                                        <p:tgtEl>
                                          <p:spTgt spid="5">
                                            <p:txEl>
                                              <p:pRg st="3" end="3"/>
                                            </p:txEl>
                                          </p:spTgt>
                                        </p:tgtEl>
                                      </p:cBhvr>
                                      <p:to x="100000" y="100000"/>
                                    </p:animScale>
                                    <p:animScale>
                                      <p:cBhvr>
                                        <p:cTn id="42" dur="26">
                                          <p:stCondLst>
                                            <p:cond delay="1642"/>
                                          </p:stCondLst>
                                        </p:cTn>
                                        <p:tgtEl>
                                          <p:spTgt spid="5">
                                            <p:txEl>
                                              <p:pRg st="3" end="3"/>
                                            </p:txEl>
                                          </p:spTgt>
                                        </p:tgtEl>
                                      </p:cBhvr>
                                      <p:to x="100000" y="90000"/>
                                    </p:animScale>
                                    <p:animScale>
                                      <p:cBhvr>
                                        <p:cTn id="43" dur="166" decel="50000">
                                          <p:stCondLst>
                                            <p:cond delay="1668"/>
                                          </p:stCondLst>
                                        </p:cTn>
                                        <p:tgtEl>
                                          <p:spTgt spid="5">
                                            <p:txEl>
                                              <p:pRg st="3" end="3"/>
                                            </p:txEl>
                                          </p:spTgt>
                                        </p:tgtEl>
                                      </p:cBhvr>
                                      <p:to x="100000" y="100000"/>
                                    </p:animScale>
                                    <p:animScale>
                                      <p:cBhvr>
                                        <p:cTn id="44" dur="26">
                                          <p:stCondLst>
                                            <p:cond delay="1808"/>
                                          </p:stCondLst>
                                        </p:cTn>
                                        <p:tgtEl>
                                          <p:spTgt spid="5">
                                            <p:txEl>
                                              <p:pRg st="3" end="3"/>
                                            </p:txEl>
                                          </p:spTgt>
                                        </p:tgtEl>
                                      </p:cBhvr>
                                      <p:to x="100000" y="95000"/>
                                    </p:animScale>
                                    <p:animScale>
                                      <p:cBhvr>
                                        <p:cTn id="45" dur="166" decel="50000">
                                          <p:stCondLst>
                                            <p:cond delay="1834"/>
                                          </p:stCondLst>
                                        </p:cTn>
                                        <p:tgtEl>
                                          <p:spTgt spid="5">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44929" y="0"/>
            <a:ext cx="11381014" cy="780288"/>
          </a:xfrm>
        </p:spPr>
        <p:txBody>
          <a:bodyPr>
            <a:normAutofit/>
          </a:bodyPr>
          <a:lstStyle/>
          <a:p>
            <a:r>
              <a:rPr lang="ja-JP" altLang="en-US" sz="3600" b="1" dirty="0" smtClean="0">
                <a:solidFill>
                  <a:srgbClr val="FF0000"/>
                </a:solidFill>
              </a:rPr>
              <a:t>ポイント</a:t>
            </a:r>
            <a:endParaRPr lang="ja-JP" altLang="en-US" sz="3600" dirty="0"/>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2D4414F-5079-4E50-992B-A705E729B28D}" type="slidenum">
              <a:rPr kumimoji="1" lang="ja-JP" altLang="en-US" smtClean="0"/>
              <a:t>38</a:t>
            </a:fld>
            <a:endParaRPr kumimoji="1" lang="ja-JP" altLang="en-US"/>
          </a:p>
        </p:txBody>
      </p:sp>
      <p:sp>
        <p:nvSpPr>
          <p:cNvPr id="6" name="テキスト ボックス 5"/>
          <p:cNvSpPr txBox="1"/>
          <p:nvPr/>
        </p:nvSpPr>
        <p:spPr>
          <a:xfrm>
            <a:off x="244929" y="884885"/>
            <a:ext cx="11576957" cy="5509200"/>
          </a:xfrm>
          <a:prstGeom prst="rect">
            <a:avLst/>
          </a:prstGeom>
          <a:noFill/>
        </p:spPr>
        <p:txBody>
          <a:bodyPr wrap="square" rtlCol="0">
            <a:spAutoFit/>
          </a:bodyPr>
          <a:lstStyle/>
          <a:p>
            <a:r>
              <a:rPr lang="ja-JP" altLang="en-US" sz="3200" dirty="0"/>
              <a:t>①</a:t>
            </a:r>
            <a:r>
              <a:rPr lang="ja-JP" altLang="en-US" sz="3200" b="1" dirty="0"/>
              <a:t>内定取消しのハードルは高い</a:t>
            </a:r>
            <a:r>
              <a:rPr lang="ja-JP" altLang="en-US" sz="3200" dirty="0"/>
              <a:t>と考えて，採用内定通知は慎重に出す。</a:t>
            </a:r>
            <a:r>
              <a:rPr lang="en-US" altLang="ja-JP" sz="3200" dirty="0"/>
              <a:t/>
            </a:r>
            <a:br>
              <a:rPr lang="en-US" altLang="ja-JP" sz="3200" dirty="0"/>
            </a:br>
            <a:endParaRPr lang="en-US" altLang="ja-JP" sz="3200" dirty="0"/>
          </a:p>
          <a:p>
            <a:r>
              <a:rPr lang="ja-JP" altLang="en-US" sz="3200" dirty="0"/>
              <a:t>②採用内定通知に，</a:t>
            </a:r>
            <a:r>
              <a:rPr lang="ja-JP" altLang="en-US" sz="3200" b="1" dirty="0"/>
              <a:t>内定取消事由を明記</a:t>
            </a:r>
            <a:r>
              <a:rPr lang="ja-JP" altLang="en-US" sz="3200" dirty="0"/>
              <a:t>しておくこと。</a:t>
            </a:r>
            <a:r>
              <a:rPr lang="en-US" altLang="ja-JP" sz="3200" dirty="0"/>
              <a:t/>
            </a:r>
            <a:br>
              <a:rPr lang="en-US" altLang="ja-JP" sz="3200" dirty="0"/>
            </a:br>
            <a:endParaRPr lang="en-US" altLang="ja-JP" sz="3200" dirty="0"/>
          </a:p>
          <a:p>
            <a:r>
              <a:rPr lang="ja-JP" altLang="en-US" sz="3200" dirty="0"/>
              <a:t>③内定取消事由は，客観的合理的な理由がある，社会通念上の相当性のあるもので，しかも，内定時点ではわからないこと，把握しておくことが期待できない事由にする。</a:t>
            </a:r>
            <a:r>
              <a:rPr lang="en-US" altLang="ja-JP" sz="3200" dirty="0"/>
              <a:t/>
            </a:r>
            <a:br>
              <a:rPr lang="en-US" altLang="ja-JP" sz="3200" dirty="0"/>
            </a:br>
            <a:endParaRPr lang="en-US" altLang="ja-JP" sz="3200" dirty="0"/>
          </a:p>
          <a:p>
            <a:r>
              <a:rPr lang="ja-JP" altLang="en-US" sz="3200" dirty="0"/>
              <a:t>例：重大な経歴詐称の判明，業務に耐えられないほどの健康悪化，</a:t>
            </a:r>
            <a:r>
              <a:rPr lang="en-US" altLang="ja-JP" sz="3200" dirty="0"/>
              <a:t/>
            </a:r>
            <a:br>
              <a:rPr lang="en-US" altLang="ja-JP" sz="3200" dirty="0"/>
            </a:br>
            <a:r>
              <a:rPr lang="ja-JP" altLang="en-US" sz="3200" dirty="0"/>
              <a:t>　　学校留年，犯罪行為など。</a:t>
            </a:r>
            <a:endParaRPr lang="ja-JP" altLang="en-US" sz="2800" dirty="0"/>
          </a:p>
        </p:txBody>
      </p:sp>
    </p:spTree>
    <p:extLst>
      <p:ext uri="{BB962C8B-B14F-4D97-AF65-F5344CB8AC3E}">
        <p14:creationId xmlns:p14="http://schemas.microsoft.com/office/powerpoint/2010/main" val="2528196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Effect transition="in" filter="fade">
                                      <p:cBhvr>
                                        <p:cTn id="13" dur="1000"/>
                                        <p:tgtEl>
                                          <p:spTgt spid="6">
                                            <p:txEl>
                                              <p:pRg st="1" end="1"/>
                                            </p:txEl>
                                          </p:spTgt>
                                        </p:tgtEl>
                                      </p:cBhvr>
                                    </p:animEffect>
                                    <p:anim calcmode="lin" valueType="num">
                                      <p:cBhvr>
                                        <p:cTn id="14"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6">
                                            <p:txEl>
                                              <p:pRg st="2" end="2"/>
                                            </p:txEl>
                                          </p:spTgt>
                                        </p:tgtEl>
                                        <p:attrNameLst>
                                          <p:attrName>style.visibility</p:attrName>
                                        </p:attrNameLst>
                                      </p:cBhvr>
                                      <p:to>
                                        <p:strVal val="visible"/>
                                      </p:to>
                                    </p:set>
                                    <p:animEffect transition="in" filter="barn(inVertical)">
                                      <p:cBhvr>
                                        <p:cTn id="20" dur="500"/>
                                        <p:tgtEl>
                                          <p:spTgt spid="6">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Effect transition="in" filter="wipe(down)">
                                      <p:cBhvr>
                                        <p:cTn id="25" dur="580">
                                          <p:stCondLst>
                                            <p:cond delay="0"/>
                                          </p:stCondLst>
                                        </p:cTn>
                                        <p:tgtEl>
                                          <p:spTgt spid="6">
                                            <p:txEl>
                                              <p:pRg st="3" end="3"/>
                                            </p:txEl>
                                          </p:spTgt>
                                        </p:tgtEl>
                                      </p:cBhvr>
                                    </p:animEffect>
                                    <p:anim calcmode="lin" valueType="num">
                                      <p:cBhvr>
                                        <p:cTn id="26" dur="1822" tmFilter="0,0; 0.14,0.36; 0.43,0.73; 0.71,0.91; 1.0,1.0">
                                          <p:stCondLst>
                                            <p:cond delay="0"/>
                                          </p:stCondLst>
                                        </p:cTn>
                                        <p:tgtEl>
                                          <p:spTgt spid="6">
                                            <p:txEl>
                                              <p:pRg st="3" end="3"/>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6">
                                            <p:txEl>
                                              <p:pRg st="3" end="3"/>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6">
                                            <p:txEl>
                                              <p:pRg st="3" end="3"/>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6">
                                            <p:txEl>
                                              <p:pRg st="3" end="3"/>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6">
                                            <p:txEl>
                                              <p:pRg st="3" end="3"/>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6">
                                            <p:txEl>
                                              <p:pRg st="3" end="3"/>
                                            </p:txEl>
                                          </p:spTgt>
                                        </p:tgtEl>
                                      </p:cBhvr>
                                      <p:to x="100000" y="60000"/>
                                    </p:animScale>
                                    <p:animScale>
                                      <p:cBhvr>
                                        <p:cTn id="32" dur="166" decel="50000">
                                          <p:stCondLst>
                                            <p:cond delay="676"/>
                                          </p:stCondLst>
                                        </p:cTn>
                                        <p:tgtEl>
                                          <p:spTgt spid="6">
                                            <p:txEl>
                                              <p:pRg st="3" end="3"/>
                                            </p:txEl>
                                          </p:spTgt>
                                        </p:tgtEl>
                                      </p:cBhvr>
                                      <p:to x="100000" y="100000"/>
                                    </p:animScale>
                                    <p:animScale>
                                      <p:cBhvr>
                                        <p:cTn id="33" dur="26">
                                          <p:stCondLst>
                                            <p:cond delay="1312"/>
                                          </p:stCondLst>
                                        </p:cTn>
                                        <p:tgtEl>
                                          <p:spTgt spid="6">
                                            <p:txEl>
                                              <p:pRg st="3" end="3"/>
                                            </p:txEl>
                                          </p:spTgt>
                                        </p:tgtEl>
                                      </p:cBhvr>
                                      <p:to x="100000" y="80000"/>
                                    </p:animScale>
                                    <p:animScale>
                                      <p:cBhvr>
                                        <p:cTn id="34" dur="166" decel="50000">
                                          <p:stCondLst>
                                            <p:cond delay="1338"/>
                                          </p:stCondLst>
                                        </p:cTn>
                                        <p:tgtEl>
                                          <p:spTgt spid="6">
                                            <p:txEl>
                                              <p:pRg st="3" end="3"/>
                                            </p:txEl>
                                          </p:spTgt>
                                        </p:tgtEl>
                                      </p:cBhvr>
                                      <p:to x="100000" y="100000"/>
                                    </p:animScale>
                                    <p:animScale>
                                      <p:cBhvr>
                                        <p:cTn id="35" dur="26">
                                          <p:stCondLst>
                                            <p:cond delay="1642"/>
                                          </p:stCondLst>
                                        </p:cTn>
                                        <p:tgtEl>
                                          <p:spTgt spid="6">
                                            <p:txEl>
                                              <p:pRg st="3" end="3"/>
                                            </p:txEl>
                                          </p:spTgt>
                                        </p:tgtEl>
                                      </p:cBhvr>
                                      <p:to x="100000" y="90000"/>
                                    </p:animScale>
                                    <p:animScale>
                                      <p:cBhvr>
                                        <p:cTn id="36" dur="166" decel="50000">
                                          <p:stCondLst>
                                            <p:cond delay="1668"/>
                                          </p:stCondLst>
                                        </p:cTn>
                                        <p:tgtEl>
                                          <p:spTgt spid="6">
                                            <p:txEl>
                                              <p:pRg st="3" end="3"/>
                                            </p:txEl>
                                          </p:spTgt>
                                        </p:tgtEl>
                                      </p:cBhvr>
                                      <p:to x="100000" y="100000"/>
                                    </p:animScale>
                                    <p:animScale>
                                      <p:cBhvr>
                                        <p:cTn id="37" dur="26">
                                          <p:stCondLst>
                                            <p:cond delay="1808"/>
                                          </p:stCondLst>
                                        </p:cTn>
                                        <p:tgtEl>
                                          <p:spTgt spid="6">
                                            <p:txEl>
                                              <p:pRg st="3" end="3"/>
                                            </p:txEl>
                                          </p:spTgt>
                                        </p:tgtEl>
                                      </p:cBhvr>
                                      <p:to x="100000" y="95000"/>
                                    </p:animScale>
                                    <p:animScale>
                                      <p:cBhvr>
                                        <p:cTn id="38" dur="166" decel="50000">
                                          <p:stCondLst>
                                            <p:cond delay="1834"/>
                                          </p:stCondLst>
                                        </p:cTn>
                                        <p:tgtEl>
                                          <p:spTgt spid="6">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53143" y="506186"/>
            <a:ext cx="10700657" cy="4939690"/>
          </a:xfrm>
        </p:spPr>
        <p:txBody>
          <a:bodyPr>
            <a:noAutofit/>
          </a:bodyPr>
          <a:lstStyle/>
          <a:p>
            <a:r>
              <a:rPr lang="ja-JP" altLang="en-US" sz="4800" dirty="0" smtClean="0"/>
              <a:t>②試用期</a:t>
            </a:r>
            <a:r>
              <a:rPr lang="ja-JP" altLang="en-US" sz="4800" dirty="0"/>
              <a:t>間中</a:t>
            </a:r>
            <a:r>
              <a:rPr lang="ja-JP" altLang="en-US" sz="4800" dirty="0" smtClean="0"/>
              <a:t>は本採用</a:t>
            </a:r>
            <a:r>
              <a:rPr lang="ja-JP" altLang="en-US" sz="4800" dirty="0"/>
              <a:t>拒否できる？</a:t>
            </a:r>
            <a:r>
              <a:rPr lang="en-US" altLang="ja-JP" sz="4800" dirty="0"/>
              <a:t/>
            </a:r>
            <a:br>
              <a:rPr lang="en-US" altLang="ja-JP" sz="4800" dirty="0"/>
            </a:br>
            <a:r>
              <a:rPr lang="en-US" altLang="ja-JP" sz="4800" dirty="0"/>
              <a:t/>
            </a:r>
            <a:br>
              <a:rPr lang="en-US" altLang="ja-JP" sz="4800" dirty="0"/>
            </a:br>
            <a:r>
              <a:rPr lang="ja-JP" altLang="en-US" sz="4800" dirty="0"/>
              <a:t>三菱樹脂事件</a:t>
            </a:r>
            <a:r>
              <a:rPr lang="en-US" altLang="ja-JP" sz="4800" dirty="0"/>
              <a:t/>
            </a:r>
            <a:br>
              <a:rPr lang="en-US" altLang="ja-JP" sz="4800" dirty="0"/>
            </a:br>
            <a:r>
              <a:rPr lang="ja-JP" altLang="en-US" sz="4800" dirty="0"/>
              <a:t>（最高裁昭和４８年１２月１２日</a:t>
            </a:r>
            <a:r>
              <a:rPr lang="en-US" altLang="ja-JP" sz="4800" dirty="0"/>
              <a:t/>
            </a:r>
            <a:br>
              <a:rPr lang="en-US" altLang="ja-JP" sz="4800" dirty="0"/>
            </a:br>
            <a:r>
              <a:rPr lang="ja-JP" altLang="en-US" sz="4800" dirty="0"/>
              <a:t>　　　　　　　　　　　　　　大法廷判決）</a:t>
            </a:r>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2D4414F-5079-4E50-992B-A705E729B28D}" type="slidenum">
              <a:rPr kumimoji="1" lang="ja-JP" altLang="en-US" smtClean="0"/>
              <a:t>39</a:t>
            </a:fld>
            <a:endParaRPr kumimoji="1" lang="ja-JP" altLang="en-US"/>
          </a:p>
        </p:txBody>
      </p:sp>
    </p:spTree>
    <p:extLst>
      <p:ext uri="{BB962C8B-B14F-4D97-AF65-F5344CB8AC3E}">
        <p14:creationId xmlns:p14="http://schemas.microsoft.com/office/powerpoint/2010/main" val="414666811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労働事件の特殊性</a:t>
            </a:r>
            <a:endParaRPr kumimoji="1" lang="ja-JP" altLang="en-US" dirty="0"/>
          </a:p>
        </p:txBody>
      </p:sp>
      <p:sp>
        <p:nvSpPr>
          <p:cNvPr id="3" name="コンテンツ プレースホルダー 2"/>
          <p:cNvSpPr>
            <a:spLocks noGrp="1"/>
          </p:cNvSpPr>
          <p:nvPr>
            <p:ph idx="1"/>
          </p:nvPr>
        </p:nvSpPr>
        <p:spPr/>
        <p:txBody>
          <a:bodyPr>
            <a:noAutofit/>
          </a:bodyPr>
          <a:lstStyle/>
          <a:p>
            <a:pPr marL="0" indent="0">
              <a:buNone/>
            </a:pPr>
            <a:r>
              <a:rPr kumimoji="1" lang="ja-JP" altLang="en-US" sz="3200" dirty="0" smtClean="0"/>
              <a:t>・</a:t>
            </a:r>
            <a:r>
              <a:rPr lang="ja-JP" altLang="en-US" sz="3200" dirty="0"/>
              <a:t>日常</a:t>
            </a:r>
            <a:r>
              <a:rPr kumimoji="1" lang="ja-JP" altLang="en-US" sz="3200" dirty="0" smtClean="0"/>
              <a:t>生活に影響する事項が多いうえに，法改正が頻繁に起こる。</a:t>
            </a:r>
            <a:endParaRPr kumimoji="1" lang="en-US" altLang="ja-JP" sz="3200" dirty="0" smtClean="0"/>
          </a:p>
          <a:p>
            <a:pPr marL="0" indent="0">
              <a:buNone/>
            </a:pPr>
            <a:r>
              <a:rPr lang="ja-JP" altLang="en-US" sz="3200" dirty="0" smtClean="0"/>
              <a:t>→最新の法令をフォローし続けなければならない。</a:t>
            </a:r>
            <a:endParaRPr lang="en-US" altLang="ja-JP" sz="3200" dirty="0" smtClean="0"/>
          </a:p>
          <a:p>
            <a:pPr marL="0" indent="0">
              <a:buNone/>
            </a:pPr>
            <a:endParaRPr kumimoji="1" lang="en-US" altLang="ja-JP" sz="3200" dirty="0"/>
          </a:p>
          <a:p>
            <a:pPr marL="0" indent="0">
              <a:buNone/>
            </a:pPr>
            <a:r>
              <a:rPr lang="ja-JP" altLang="en-US" sz="3200" dirty="0" smtClean="0"/>
              <a:t>・裁判における判断が，実務に与える影響が大きい。</a:t>
            </a:r>
            <a:endParaRPr lang="en-US" altLang="ja-JP" sz="3200" dirty="0" smtClean="0"/>
          </a:p>
          <a:p>
            <a:pPr marL="0" indent="0">
              <a:buNone/>
            </a:pPr>
            <a:r>
              <a:rPr lang="ja-JP" altLang="en-US" sz="3200" dirty="0"/>
              <a:t>　</a:t>
            </a:r>
            <a:r>
              <a:rPr lang="ja-JP" altLang="en-US" sz="3200" dirty="0" smtClean="0"/>
              <a:t>特に，東京地裁労働専門部（民事１１・１９・３６部）の判断。</a:t>
            </a:r>
            <a:endParaRPr lang="en-US" altLang="ja-JP" sz="3200" dirty="0" smtClean="0"/>
          </a:p>
          <a:p>
            <a:pPr marL="0" indent="0">
              <a:buNone/>
            </a:pPr>
            <a:r>
              <a:rPr lang="ja-JP" altLang="en-US" sz="3200" dirty="0" smtClean="0"/>
              <a:t>→最新の裁判例をフォローし続けなければならない</a:t>
            </a:r>
            <a:endParaRPr lang="en-US" altLang="ja-JP" sz="3200" dirty="0" smtClean="0"/>
          </a:p>
        </p:txBody>
      </p:sp>
      <p:sp>
        <p:nvSpPr>
          <p:cNvPr id="4" name="スライド番号プレースホルダー 3"/>
          <p:cNvSpPr>
            <a:spLocks noGrp="1"/>
          </p:cNvSpPr>
          <p:nvPr>
            <p:ph type="sldNum" sz="quarter" idx="12"/>
          </p:nvPr>
        </p:nvSpPr>
        <p:spPr/>
        <p:txBody>
          <a:bodyPr/>
          <a:lstStyle/>
          <a:p>
            <a:fld id="{F0825ED3-4163-4752-98DF-EF26A388C487}" type="slidenum">
              <a:rPr kumimoji="1" lang="ja-JP" altLang="en-US" smtClean="0"/>
              <a:t>4</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Copyright © 2016 Takehisa Todo All Rights Reserved</a:t>
            </a:r>
            <a:endParaRPr kumimoji="1" lang="ja-JP" altLang="en-US"/>
          </a:p>
        </p:txBody>
      </p:sp>
    </p:spTree>
    <p:custDataLst>
      <p:tags r:id="rId1"/>
    </p:custDataLst>
    <p:extLst>
      <p:ext uri="{BB962C8B-B14F-4D97-AF65-F5344CB8AC3E}">
        <p14:creationId xmlns:p14="http://schemas.microsoft.com/office/powerpoint/2010/main" val="2930159742"/>
      </p:ext>
    </p:extLst>
  </p:cSld>
  <p:clrMapOvr>
    <a:masterClrMapping/>
  </p:clrMapOvr>
  <mc:AlternateContent xmlns:mc="http://schemas.openxmlformats.org/markup-compatibility/2006" xmlns:p14="http://schemas.microsoft.com/office/powerpoint/2010/main">
    <mc:Choice Requires="p14">
      <p:transition spd="slow" p14:dur="2000" advTm="102528"/>
    </mc:Choice>
    <mc:Fallback xmlns="">
      <p:transition spd="slow" advTm="10252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15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20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2" dur="2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20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18" dur="2000" fill="hold"/>
                                        <p:tgtEl>
                                          <p:spTgt spid="3">
                                            <p:txEl>
                                              <p:pRg st="3" end="3"/>
                                            </p:txEl>
                                          </p:spTgt>
                                        </p:tgtEl>
                                        <p:attrNameLst>
                                          <p:attrName>ppt_y</p:attrName>
                                        </p:attrNameLst>
                                      </p:cBhvr>
                                      <p:tavLst>
                                        <p:tav tm="0">
                                          <p:val>
                                            <p:strVal val="#ppt_y"/>
                                          </p:val>
                                        </p:tav>
                                        <p:tav tm="100000">
                                          <p:val>
                                            <p:strVal val="#ppt_y"/>
                                          </p:val>
                                        </p:tav>
                                      </p:tavLst>
                                    </p:anim>
                                  </p:childTnLst>
                                </p:cTn>
                              </p:par>
                              <p:par>
                                <p:cTn id="19" presetID="2" presetClass="entr" presetSubtype="2"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20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2" dur="2000" fill="hold"/>
                                        <p:tgtEl>
                                          <p:spTgt spid="3">
                                            <p:txEl>
                                              <p:pRg st="4" end="4"/>
                                            </p:txEl>
                                          </p:spTgt>
                                        </p:tgtEl>
                                        <p:attrNameLst>
                                          <p:attrName>ppt_y</p:attrName>
                                        </p:attrNameLst>
                                      </p:cBhvr>
                                      <p:tavLst>
                                        <p:tav tm="0">
                                          <p:val>
                                            <p:strVal val="#ppt_y"/>
                                          </p:val>
                                        </p:tav>
                                        <p:tav tm="100000">
                                          <p:val>
                                            <p:strVal val="#ppt_y"/>
                                          </p:val>
                                        </p:tav>
                                      </p:tavLst>
                                    </p:anim>
                                  </p:childTnLst>
                                </p:cTn>
                              </p:par>
                              <p:par>
                                <p:cTn id="23" presetID="2" presetClass="entr" presetSubtype="2"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20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26" dur="20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5250" y="85344"/>
            <a:ext cx="7886700" cy="414528"/>
          </a:xfrm>
        </p:spPr>
        <p:txBody>
          <a:bodyPr>
            <a:noAutofit/>
          </a:bodyPr>
          <a:lstStyle/>
          <a:p>
            <a:r>
              <a:rPr lang="ja-JP" altLang="ja-JP" sz="2800" dirty="0"/>
              <a:t>⑴　</a:t>
            </a:r>
            <a:r>
              <a:rPr lang="ja-JP" altLang="ja-JP" sz="2800" b="1" dirty="0">
                <a:solidFill>
                  <a:srgbClr val="FF0000"/>
                </a:solidFill>
              </a:rPr>
              <a:t>事案</a:t>
            </a:r>
            <a:endParaRPr lang="ja-JP" altLang="en-US" sz="1200" dirty="0"/>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2D4414F-5079-4E50-992B-A705E729B28D}" type="slidenum">
              <a:rPr kumimoji="1" lang="ja-JP" altLang="en-US" smtClean="0"/>
              <a:t>40</a:t>
            </a:fld>
            <a:endParaRPr kumimoji="1" lang="ja-JP" altLang="en-US"/>
          </a:p>
        </p:txBody>
      </p:sp>
      <p:sp>
        <p:nvSpPr>
          <p:cNvPr id="6" name="テキスト ボックス 5"/>
          <p:cNvSpPr txBox="1"/>
          <p:nvPr/>
        </p:nvSpPr>
        <p:spPr>
          <a:xfrm>
            <a:off x="0" y="499872"/>
            <a:ext cx="12066814" cy="6001643"/>
          </a:xfrm>
          <a:prstGeom prst="rect">
            <a:avLst/>
          </a:prstGeom>
          <a:noFill/>
        </p:spPr>
        <p:txBody>
          <a:bodyPr wrap="square" rtlCol="0">
            <a:spAutoFit/>
          </a:bodyPr>
          <a:lstStyle/>
          <a:p>
            <a:r>
              <a:rPr lang="ja-JP" altLang="en-US" sz="3200" dirty="0"/>
              <a:t>①</a:t>
            </a:r>
            <a:r>
              <a:rPr lang="ja-JP" altLang="ja-JP" sz="3200" dirty="0"/>
              <a:t>Ｘさん，大学卒業後，Ｙ社に入社。試用期間３か月。</a:t>
            </a:r>
            <a:endParaRPr lang="en-US" altLang="ja-JP" sz="3200" dirty="0"/>
          </a:p>
          <a:p>
            <a:r>
              <a:rPr lang="ja-JP" altLang="en-US" sz="3200" dirty="0"/>
              <a:t>②</a:t>
            </a:r>
            <a:r>
              <a:rPr lang="ja-JP" altLang="ja-JP" sz="3200" dirty="0"/>
              <a:t>Ｙ社就業規則には，「本人の素行や勤怠等について審査の上，本採用の可否または期間の延長を決定する」との記載があった。</a:t>
            </a:r>
            <a:endParaRPr lang="en-US" altLang="ja-JP" sz="3200" dirty="0"/>
          </a:p>
          <a:p>
            <a:r>
              <a:rPr lang="ja-JP" altLang="en-US" sz="3200" dirty="0"/>
              <a:t>③</a:t>
            </a:r>
            <a:r>
              <a:rPr lang="ja-JP" altLang="ja-JP" sz="3200" dirty="0"/>
              <a:t>Ｙ社は在学時に学生運動をした経験を有する者は採用しないという方針を採っており，採用時に提出させる身上書に，「学内団体委員部員の経験」の有無を記載させ，虚偽の事実を記載した場合は採用を取り消すことがあることを明記していた。</a:t>
            </a:r>
            <a:endParaRPr lang="en-US" altLang="ja-JP" sz="3200" dirty="0"/>
          </a:p>
          <a:p>
            <a:r>
              <a:rPr lang="ja-JP" altLang="en-US" sz="3200" dirty="0"/>
              <a:t>④</a:t>
            </a:r>
            <a:r>
              <a:rPr lang="ja-JP" altLang="ja-JP" sz="3200" dirty="0"/>
              <a:t>試用期間中，Ｘさんが学生運動を行っていたことが判明したが，Ｘさんは身上書にこれを記載せず，採用時面接でも「学生運動に興味がなかった」と回答していた。</a:t>
            </a:r>
            <a:endParaRPr lang="en-US" altLang="ja-JP" sz="3200" dirty="0"/>
          </a:p>
          <a:p>
            <a:r>
              <a:rPr lang="ja-JP" altLang="en-US" sz="3200" dirty="0"/>
              <a:t>⑤</a:t>
            </a:r>
            <a:r>
              <a:rPr lang="ja-JP" altLang="ja-JP" sz="3200" dirty="0"/>
              <a:t>Ｙ社は，Ｘさんに対し，試用期間満了直前に，口頭で本採用拒否の通知をした。</a:t>
            </a:r>
            <a:endParaRPr lang="ja-JP" altLang="en-US" sz="3200" dirty="0"/>
          </a:p>
        </p:txBody>
      </p:sp>
    </p:spTree>
    <p:extLst>
      <p:ext uri="{BB962C8B-B14F-4D97-AF65-F5344CB8AC3E}">
        <p14:creationId xmlns:p14="http://schemas.microsoft.com/office/powerpoint/2010/main" val="1098711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Effect transition="in" filter="fade">
                                      <p:cBhvr>
                                        <p:cTn id="13" dur="1000"/>
                                        <p:tgtEl>
                                          <p:spTgt spid="6">
                                            <p:txEl>
                                              <p:pRg st="1" end="1"/>
                                            </p:txEl>
                                          </p:spTgt>
                                        </p:tgtEl>
                                      </p:cBhvr>
                                    </p:animEffect>
                                    <p:anim calcmode="lin" valueType="num">
                                      <p:cBhvr>
                                        <p:cTn id="14"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6">
                                            <p:txEl>
                                              <p:pRg st="2" end="2"/>
                                            </p:txEl>
                                          </p:spTgt>
                                        </p:tgtEl>
                                        <p:attrNameLst>
                                          <p:attrName>style.visibility</p:attrName>
                                        </p:attrNameLst>
                                      </p:cBhvr>
                                      <p:to>
                                        <p:strVal val="visible"/>
                                      </p:to>
                                    </p:set>
                                    <p:animEffect transition="in" filter="barn(inVertical)">
                                      <p:cBhvr>
                                        <p:cTn id="20" dur="500"/>
                                        <p:tgtEl>
                                          <p:spTgt spid="6">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Effect transition="in" filter="wipe(down)">
                                      <p:cBhvr>
                                        <p:cTn id="25" dur="580">
                                          <p:stCondLst>
                                            <p:cond delay="0"/>
                                          </p:stCondLst>
                                        </p:cTn>
                                        <p:tgtEl>
                                          <p:spTgt spid="6">
                                            <p:txEl>
                                              <p:pRg st="3" end="3"/>
                                            </p:txEl>
                                          </p:spTgt>
                                        </p:tgtEl>
                                      </p:cBhvr>
                                    </p:animEffect>
                                    <p:anim calcmode="lin" valueType="num">
                                      <p:cBhvr>
                                        <p:cTn id="26" dur="1822" tmFilter="0,0; 0.14,0.36; 0.43,0.73; 0.71,0.91; 1.0,1.0">
                                          <p:stCondLst>
                                            <p:cond delay="0"/>
                                          </p:stCondLst>
                                        </p:cTn>
                                        <p:tgtEl>
                                          <p:spTgt spid="6">
                                            <p:txEl>
                                              <p:pRg st="3" end="3"/>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6">
                                            <p:txEl>
                                              <p:pRg st="3" end="3"/>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6">
                                            <p:txEl>
                                              <p:pRg st="3" end="3"/>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6">
                                            <p:txEl>
                                              <p:pRg st="3" end="3"/>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6">
                                            <p:txEl>
                                              <p:pRg st="3" end="3"/>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6">
                                            <p:txEl>
                                              <p:pRg st="3" end="3"/>
                                            </p:txEl>
                                          </p:spTgt>
                                        </p:tgtEl>
                                      </p:cBhvr>
                                      <p:to x="100000" y="60000"/>
                                    </p:animScale>
                                    <p:animScale>
                                      <p:cBhvr>
                                        <p:cTn id="32" dur="166" decel="50000">
                                          <p:stCondLst>
                                            <p:cond delay="676"/>
                                          </p:stCondLst>
                                        </p:cTn>
                                        <p:tgtEl>
                                          <p:spTgt spid="6">
                                            <p:txEl>
                                              <p:pRg st="3" end="3"/>
                                            </p:txEl>
                                          </p:spTgt>
                                        </p:tgtEl>
                                      </p:cBhvr>
                                      <p:to x="100000" y="100000"/>
                                    </p:animScale>
                                    <p:animScale>
                                      <p:cBhvr>
                                        <p:cTn id="33" dur="26">
                                          <p:stCondLst>
                                            <p:cond delay="1312"/>
                                          </p:stCondLst>
                                        </p:cTn>
                                        <p:tgtEl>
                                          <p:spTgt spid="6">
                                            <p:txEl>
                                              <p:pRg st="3" end="3"/>
                                            </p:txEl>
                                          </p:spTgt>
                                        </p:tgtEl>
                                      </p:cBhvr>
                                      <p:to x="100000" y="80000"/>
                                    </p:animScale>
                                    <p:animScale>
                                      <p:cBhvr>
                                        <p:cTn id="34" dur="166" decel="50000">
                                          <p:stCondLst>
                                            <p:cond delay="1338"/>
                                          </p:stCondLst>
                                        </p:cTn>
                                        <p:tgtEl>
                                          <p:spTgt spid="6">
                                            <p:txEl>
                                              <p:pRg st="3" end="3"/>
                                            </p:txEl>
                                          </p:spTgt>
                                        </p:tgtEl>
                                      </p:cBhvr>
                                      <p:to x="100000" y="100000"/>
                                    </p:animScale>
                                    <p:animScale>
                                      <p:cBhvr>
                                        <p:cTn id="35" dur="26">
                                          <p:stCondLst>
                                            <p:cond delay="1642"/>
                                          </p:stCondLst>
                                        </p:cTn>
                                        <p:tgtEl>
                                          <p:spTgt spid="6">
                                            <p:txEl>
                                              <p:pRg st="3" end="3"/>
                                            </p:txEl>
                                          </p:spTgt>
                                        </p:tgtEl>
                                      </p:cBhvr>
                                      <p:to x="100000" y="90000"/>
                                    </p:animScale>
                                    <p:animScale>
                                      <p:cBhvr>
                                        <p:cTn id="36" dur="166" decel="50000">
                                          <p:stCondLst>
                                            <p:cond delay="1668"/>
                                          </p:stCondLst>
                                        </p:cTn>
                                        <p:tgtEl>
                                          <p:spTgt spid="6">
                                            <p:txEl>
                                              <p:pRg st="3" end="3"/>
                                            </p:txEl>
                                          </p:spTgt>
                                        </p:tgtEl>
                                      </p:cBhvr>
                                      <p:to x="100000" y="100000"/>
                                    </p:animScale>
                                    <p:animScale>
                                      <p:cBhvr>
                                        <p:cTn id="37" dur="26">
                                          <p:stCondLst>
                                            <p:cond delay="1808"/>
                                          </p:stCondLst>
                                        </p:cTn>
                                        <p:tgtEl>
                                          <p:spTgt spid="6">
                                            <p:txEl>
                                              <p:pRg st="3" end="3"/>
                                            </p:txEl>
                                          </p:spTgt>
                                        </p:tgtEl>
                                      </p:cBhvr>
                                      <p:to x="100000" y="95000"/>
                                    </p:animScale>
                                    <p:animScale>
                                      <p:cBhvr>
                                        <p:cTn id="38" dur="166" decel="50000">
                                          <p:stCondLst>
                                            <p:cond delay="1834"/>
                                          </p:stCondLst>
                                        </p:cTn>
                                        <p:tgtEl>
                                          <p:spTgt spid="6">
                                            <p:txEl>
                                              <p:pRg st="3" end="3"/>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6">
                                            <p:txEl>
                                              <p:pRg st="4" end="4"/>
                                            </p:txEl>
                                          </p:spTgt>
                                        </p:tgtEl>
                                        <p:attrNameLst>
                                          <p:attrName>style.visibility</p:attrName>
                                        </p:attrNameLst>
                                      </p:cBhvr>
                                      <p:to>
                                        <p:strVal val="visible"/>
                                      </p:to>
                                    </p:set>
                                    <p:animEffect transition="in" filter="wipe(down)">
                                      <p:cBhvr>
                                        <p:cTn id="43" dur="580">
                                          <p:stCondLst>
                                            <p:cond delay="0"/>
                                          </p:stCondLst>
                                        </p:cTn>
                                        <p:tgtEl>
                                          <p:spTgt spid="6">
                                            <p:txEl>
                                              <p:pRg st="4" end="4"/>
                                            </p:txEl>
                                          </p:spTgt>
                                        </p:tgtEl>
                                      </p:cBhvr>
                                    </p:animEffect>
                                    <p:anim calcmode="lin" valueType="num">
                                      <p:cBhvr>
                                        <p:cTn id="44" dur="1822" tmFilter="0,0; 0.14,0.36; 0.43,0.73; 0.71,0.91; 1.0,1.0">
                                          <p:stCondLst>
                                            <p:cond delay="0"/>
                                          </p:stCondLst>
                                        </p:cTn>
                                        <p:tgtEl>
                                          <p:spTgt spid="6">
                                            <p:txEl>
                                              <p:pRg st="4" end="4"/>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6">
                                            <p:txEl>
                                              <p:pRg st="4" end="4"/>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6">
                                            <p:txEl>
                                              <p:pRg st="4" end="4"/>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6">
                                            <p:txEl>
                                              <p:pRg st="4" end="4"/>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6">
                                            <p:txEl>
                                              <p:pRg st="4" end="4"/>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6">
                                            <p:txEl>
                                              <p:pRg st="4" end="4"/>
                                            </p:txEl>
                                          </p:spTgt>
                                        </p:tgtEl>
                                      </p:cBhvr>
                                      <p:to x="100000" y="60000"/>
                                    </p:animScale>
                                    <p:animScale>
                                      <p:cBhvr>
                                        <p:cTn id="50" dur="166" decel="50000">
                                          <p:stCondLst>
                                            <p:cond delay="676"/>
                                          </p:stCondLst>
                                        </p:cTn>
                                        <p:tgtEl>
                                          <p:spTgt spid="6">
                                            <p:txEl>
                                              <p:pRg st="4" end="4"/>
                                            </p:txEl>
                                          </p:spTgt>
                                        </p:tgtEl>
                                      </p:cBhvr>
                                      <p:to x="100000" y="100000"/>
                                    </p:animScale>
                                    <p:animScale>
                                      <p:cBhvr>
                                        <p:cTn id="51" dur="26">
                                          <p:stCondLst>
                                            <p:cond delay="1312"/>
                                          </p:stCondLst>
                                        </p:cTn>
                                        <p:tgtEl>
                                          <p:spTgt spid="6">
                                            <p:txEl>
                                              <p:pRg st="4" end="4"/>
                                            </p:txEl>
                                          </p:spTgt>
                                        </p:tgtEl>
                                      </p:cBhvr>
                                      <p:to x="100000" y="80000"/>
                                    </p:animScale>
                                    <p:animScale>
                                      <p:cBhvr>
                                        <p:cTn id="52" dur="166" decel="50000">
                                          <p:stCondLst>
                                            <p:cond delay="1338"/>
                                          </p:stCondLst>
                                        </p:cTn>
                                        <p:tgtEl>
                                          <p:spTgt spid="6">
                                            <p:txEl>
                                              <p:pRg st="4" end="4"/>
                                            </p:txEl>
                                          </p:spTgt>
                                        </p:tgtEl>
                                      </p:cBhvr>
                                      <p:to x="100000" y="100000"/>
                                    </p:animScale>
                                    <p:animScale>
                                      <p:cBhvr>
                                        <p:cTn id="53" dur="26">
                                          <p:stCondLst>
                                            <p:cond delay="1642"/>
                                          </p:stCondLst>
                                        </p:cTn>
                                        <p:tgtEl>
                                          <p:spTgt spid="6">
                                            <p:txEl>
                                              <p:pRg st="4" end="4"/>
                                            </p:txEl>
                                          </p:spTgt>
                                        </p:tgtEl>
                                      </p:cBhvr>
                                      <p:to x="100000" y="90000"/>
                                    </p:animScale>
                                    <p:animScale>
                                      <p:cBhvr>
                                        <p:cTn id="54" dur="166" decel="50000">
                                          <p:stCondLst>
                                            <p:cond delay="1668"/>
                                          </p:stCondLst>
                                        </p:cTn>
                                        <p:tgtEl>
                                          <p:spTgt spid="6">
                                            <p:txEl>
                                              <p:pRg st="4" end="4"/>
                                            </p:txEl>
                                          </p:spTgt>
                                        </p:tgtEl>
                                      </p:cBhvr>
                                      <p:to x="100000" y="100000"/>
                                    </p:animScale>
                                    <p:animScale>
                                      <p:cBhvr>
                                        <p:cTn id="55" dur="26">
                                          <p:stCondLst>
                                            <p:cond delay="1808"/>
                                          </p:stCondLst>
                                        </p:cTn>
                                        <p:tgtEl>
                                          <p:spTgt spid="6">
                                            <p:txEl>
                                              <p:pRg st="4" end="4"/>
                                            </p:txEl>
                                          </p:spTgt>
                                        </p:tgtEl>
                                      </p:cBhvr>
                                      <p:to x="100000" y="95000"/>
                                    </p:animScale>
                                    <p:animScale>
                                      <p:cBhvr>
                                        <p:cTn id="56" dur="166" decel="50000">
                                          <p:stCondLst>
                                            <p:cond delay="1834"/>
                                          </p:stCondLst>
                                        </p:cTn>
                                        <p:tgtEl>
                                          <p:spTgt spid="6">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73529" y="563880"/>
            <a:ext cx="10482942" cy="557784"/>
          </a:xfrm>
        </p:spPr>
        <p:txBody>
          <a:bodyPr>
            <a:noAutofit/>
          </a:bodyPr>
          <a:lstStyle/>
          <a:p>
            <a:r>
              <a:rPr lang="ja-JP" altLang="ja-JP" sz="4000" dirty="0"/>
              <a:t>⑵　</a:t>
            </a:r>
            <a:r>
              <a:rPr lang="ja-JP" altLang="ja-JP" sz="4000" b="1" dirty="0">
                <a:solidFill>
                  <a:srgbClr val="FF0000"/>
                </a:solidFill>
              </a:rPr>
              <a:t>争点</a:t>
            </a:r>
            <a:endParaRPr kumimoji="1" lang="ja-JP" altLang="en-US" sz="7200" dirty="0"/>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2D4414F-5079-4E50-992B-A705E729B28D}" type="slidenum">
              <a:rPr kumimoji="1" lang="ja-JP" altLang="en-US" smtClean="0"/>
              <a:t>41</a:t>
            </a:fld>
            <a:endParaRPr kumimoji="1" lang="ja-JP" altLang="en-US"/>
          </a:p>
        </p:txBody>
      </p:sp>
      <p:sp>
        <p:nvSpPr>
          <p:cNvPr id="6" name="テキスト ボックス 5"/>
          <p:cNvSpPr txBox="1"/>
          <p:nvPr/>
        </p:nvSpPr>
        <p:spPr>
          <a:xfrm>
            <a:off x="604157" y="1743457"/>
            <a:ext cx="10749643" cy="3785652"/>
          </a:xfrm>
          <a:prstGeom prst="rect">
            <a:avLst/>
          </a:prstGeom>
          <a:noFill/>
        </p:spPr>
        <p:txBody>
          <a:bodyPr wrap="square" rtlCol="0">
            <a:spAutoFit/>
          </a:bodyPr>
          <a:lstStyle/>
          <a:p>
            <a:r>
              <a:rPr lang="ja-JP" altLang="en-US" sz="4800" dirty="0"/>
              <a:t>①</a:t>
            </a:r>
            <a:r>
              <a:rPr lang="ja-JP" altLang="ja-JP" sz="4800" dirty="0"/>
              <a:t>試用期間中の本採用拒否はいかなる場合に有効か？</a:t>
            </a:r>
            <a:r>
              <a:rPr lang="en-US" altLang="ja-JP" sz="4800" dirty="0"/>
              <a:t/>
            </a:r>
            <a:br>
              <a:rPr lang="en-US" altLang="ja-JP" sz="4800" dirty="0"/>
            </a:br>
            <a:endParaRPr lang="en-US" altLang="ja-JP" sz="4800" dirty="0"/>
          </a:p>
          <a:p>
            <a:endParaRPr lang="en-US" altLang="ja-JP" sz="4800" dirty="0"/>
          </a:p>
          <a:p>
            <a:r>
              <a:rPr lang="ja-JP" altLang="en-US" sz="4800" dirty="0"/>
              <a:t>②</a:t>
            </a:r>
            <a:r>
              <a:rPr lang="ja-JP" altLang="ja-JP" sz="4800" dirty="0"/>
              <a:t>本件の本採用拒否は有効か？</a:t>
            </a:r>
            <a:endParaRPr lang="en-US" altLang="ja-JP" sz="4400" dirty="0"/>
          </a:p>
        </p:txBody>
      </p:sp>
    </p:spTree>
    <p:extLst>
      <p:ext uri="{BB962C8B-B14F-4D97-AF65-F5344CB8AC3E}">
        <p14:creationId xmlns:p14="http://schemas.microsoft.com/office/powerpoint/2010/main" val="3049994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Effect transition="in" filter="fade">
                                      <p:cBhvr>
                                        <p:cTn id="13" dur="1000"/>
                                        <p:tgtEl>
                                          <p:spTgt spid="6">
                                            <p:txEl>
                                              <p:pRg st="2" end="2"/>
                                            </p:txEl>
                                          </p:spTgt>
                                        </p:tgtEl>
                                      </p:cBhvr>
                                    </p:animEffect>
                                    <p:anim calcmode="lin" valueType="num">
                                      <p:cBhvr>
                                        <p:cTn id="14"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10243" y="85344"/>
            <a:ext cx="7886700" cy="499872"/>
          </a:xfrm>
        </p:spPr>
        <p:txBody>
          <a:bodyPr>
            <a:normAutofit/>
          </a:bodyPr>
          <a:lstStyle/>
          <a:p>
            <a:r>
              <a:rPr lang="ja-JP" altLang="en-US" sz="2000" dirty="0"/>
              <a:t>（３）</a:t>
            </a:r>
            <a:r>
              <a:rPr lang="ja-JP" altLang="en-US" sz="2000" b="1" dirty="0">
                <a:solidFill>
                  <a:srgbClr val="FF0000"/>
                </a:solidFill>
              </a:rPr>
              <a:t>最高裁の結論の要旨</a:t>
            </a:r>
            <a:endParaRPr lang="ja-JP" altLang="en-US" sz="2000" dirty="0"/>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2D4414F-5079-4E50-992B-A705E729B28D}" type="slidenum">
              <a:rPr kumimoji="1" lang="ja-JP" altLang="en-US" smtClean="0"/>
              <a:t>42</a:t>
            </a:fld>
            <a:endParaRPr kumimoji="1" lang="ja-JP" altLang="en-US"/>
          </a:p>
        </p:txBody>
      </p:sp>
      <p:sp>
        <p:nvSpPr>
          <p:cNvPr id="5" name="テキスト ボックス 4"/>
          <p:cNvSpPr txBox="1"/>
          <p:nvPr/>
        </p:nvSpPr>
        <p:spPr>
          <a:xfrm>
            <a:off x="310243" y="585216"/>
            <a:ext cx="11609614" cy="6370975"/>
          </a:xfrm>
          <a:prstGeom prst="rect">
            <a:avLst/>
          </a:prstGeom>
          <a:noFill/>
        </p:spPr>
        <p:txBody>
          <a:bodyPr wrap="square" rtlCol="0">
            <a:spAutoFit/>
          </a:bodyPr>
          <a:lstStyle/>
          <a:p>
            <a:r>
              <a:rPr lang="ja-JP" altLang="en-US" sz="2400" dirty="0"/>
              <a:t>①試用期間設定による解約権の留保は，大学卒業者の新規採用にあたり，採否決定の当初においては，その者の資質，性格，能力その他の適格性の有無に関連する事項について必要な調査を行い，適切な判定資料を十分に収集することができないため，後日における調査や観察に基づく最終的決定を留保する趣旨であり合理性はある</a:t>
            </a:r>
            <a:r>
              <a:rPr lang="en-US" altLang="ja-JP" sz="2400" dirty="0"/>
              <a:t/>
            </a:r>
            <a:br>
              <a:rPr lang="en-US" altLang="ja-JP" sz="2400" dirty="0"/>
            </a:br>
            <a:endParaRPr lang="en-US" altLang="ja-JP" sz="2400" dirty="0"/>
          </a:p>
          <a:p>
            <a:r>
              <a:rPr lang="ja-JP" altLang="en-US" sz="2400" dirty="0"/>
              <a:t>②他方，一旦，</a:t>
            </a:r>
            <a:r>
              <a:rPr lang="ja-JP" altLang="ja-JP" sz="2400" dirty="0"/>
              <a:t>特定企業との間に一定の試用期間を付した雇用関係に入</a:t>
            </a:r>
            <a:r>
              <a:rPr lang="ja-JP" altLang="en-US" sz="2400" dirty="0"/>
              <a:t>っ</a:t>
            </a:r>
            <a:r>
              <a:rPr lang="ja-JP" altLang="ja-JP" sz="2400" dirty="0"/>
              <a:t>た者は、本採用、すなわち当該企業との雇用関係の継続についての期待の下に、他企業への就職の機会と可能性を放棄したものである</a:t>
            </a:r>
            <a:r>
              <a:rPr lang="en-US" altLang="ja-JP" sz="2400" dirty="0"/>
              <a:t/>
            </a:r>
            <a:br>
              <a:rPr lang="en-US" altLang="ja-JP" sz="2400" dirty="0"/>
            </a:br>
            <a:endParaRPr lang="en-US" altLang="ja-JP" sz="2400" dirty="0"/>
          </a:p>
          <a:p>
            <a:r>
              <a:rPr lang="ja-JP" altLang="en-US" sz="2400" dirty="0"/>
              <a:t>③</a:t>
            </a:r>
            <a:r>
              <a:rPr lang="ja-JP" altLang="ja-JP" sz="2400" dirty="0"/>
              <a:t>解約権留保の趣旨、目的に照らして、</a:t>
            </a:r>
            <a:r>
              <a:rPr lang="ja-JP" altLang="ja-JP" sz="2400" b="1" dirty="0">
                <a:solidFill>
                  <a:srgbClr val="7030A0"/>
                </a:solidFill>
              </a:rPr>
              <a:t>客観的に合理的な理由が存し社会通念上相当として是認されうる場合にのみ許されるもの</a:t>
            </a:r>
            <a:r>
              <a:rPr lang="ja-JP" altLang="ja-JP" sz="2400" dirty="0"/>
              <a:t>と解するのが相当である</a:t>
            </a:r>
            <a:r>
              <a:rPr lang="en-US" altLang="ja-JP" sz="2400" dirty="0"/>
              <a:t/>
            </a:r>
            <a:br>
              <a:rPr lang="en-US" altLang="ja-JP" sz="2400" dirty="0"/>
            </a:br>
            <a:endParaRPr lang="en-US" altLang="ja-JP" sz="2400" dirty="0"/>
          </a:p>
          <a:p>
            <a:r>
              <a:rPr lang="ja-JP" altLang="en-US" sz="2400" dirty="0"/>
              <a:t>④</a:t>
            </a:r>
            <a:r>
              <a:rPr lang="ja-JP" altLang="ja-JP" sz="2400" dirty="0"/>
              <a:t>企業者が、採用決定後における調査の結果により、または</a:t>
            </a:r>
            <a:r>
              <a:rPr lang="ja-JP" altLang="ja-JP" sz="2400" b="1" dirty="0">
                <a:solidFill>
                  <a:srgbClr val="7030A0"/>
                </a:solidFill>
              </a:rPr>
              <a:t>試用中の勤務状態等により、当初知ることができず、また知ることが期待できないような事実</a:t>
            </a:r>
            <a:r>
              <a:rPr lang="ja-JP" altLang="ja-JP" sz="2400" dirty="0"/>
              <a:t>を知るに至</a:t>
            </a:r>
            <a:r>
              <a:rPr lang="ja-JP" altLang="en-US" sz="2400" dirty="0"/>
              <a:t>っ</a:t>
            </a:r>
            <a:r>
              <a:rPr lang="ja-JP" altLang="ja-JP" sz="2400" dirty="0"/>
              <a:t>た場合において、そのような事実に照らしその者を引き続き当該企業に雇用しておくのが適当でないと判断することが、上記解約権留保の趣旨、目的に徴して、客観的に相当であると認められる場合には、さきに留保した解約権を行使することができ</a:t>
            </a:r>
            <a:r>
              <a:rPr lang="ja-JP" altLang="en-US" sz="2400" dirty="0"/>
              <a:t>る</a:t>
            </a:r>
            <a:endParaRPr lang="en-US" altLang="ja-JP" sz="2400" dirty="0"/>
          </a:p>
        </p:txBody>
      </p:sp>
    </p:spTree>
    <p:extLst>
      <p:ext uri="{BB962C8B-B14F-4D97-AF65-F5344CB8AC3E}">
        <p14:creationId xmlns:p14="http://schemas.microsoft.com/office/powerpoint/2010/main" val="3972130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Effect transition="in" filter="fade">
                                      <p:cBhvr>
                                        <p:cTn id="13" dur="1000"/>
                                        <p:tgtEl>
                                          <p:spTgt spid="5">
                                            <p:txEl>
                                              <p:pRg st="1" end="1"/>
                                            </p:txEl>
                                          </p:spTgt>
                                        </p:tgtEl>
                                      </p:cBhvr>
                                    </p:animEffect>
                                    <p:anim calcmode="lin" valueType="num">
                                      <p:cBhvr>
                                        <p:cTn id="14"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5">
                                            <p:txEl>
                                              <p:pRg st="2" end="2"/>
                                            </p:txEl>
                                          </p:spTgt>
                                        </p:tgtEl>
                                        <p:attrNameLst>
                                          <p:attrName>style.visibility</p:attrName>
                                        </p:attrNameLst>
                                      </p:cBhvr>
                                      <p:to>
                                        <p:strVal val="visible"/>
                                      </p:to>
                                    </p:set>
                                    <p:animEffect transition="in" filter="barn(inVertical)">
                                      <p:cBhvr>
                                        <p:cTn id="20" dur="500"/>
                                        <p:tgtEl>
                                          <p:spTgt spid="5">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Effect transition="in" filter="wipe(down)">
                                      <p:cBhvr>
                                        <p:cTn id="25" dur="580">
                                          <p:stCondLst>
                                            <p:cond delay="0"/>
                                          </p:stCondLst>
                                        </p:cTn>
                                        <p:tgtEl>
                                          <p:spTgt spid="5">
                                            <p:txEl>
                                              <p:pRg st="3" end="3"/>
                                            </p:txEl>
                                          </p:spTgt>
                                        </p:tgtEl>
                                      </p:cBhvr>
                                    </p:animEffect>
                                    <p:anim calcmode="lin" valueType="num">
                                      <p:cBhvr>
                                        <p:cTn id="26" dur="1822" tmFilter="0,0; 0.14,0.36; 0.43,0.73; 0.71,0.91; 1.0,1.0">
                                          <p:stCondLst>
                                            <p:cond delay="0"/>
                                          </p:stCondLst>
                                        </p:cTn>
                                        <p:tgtEl>
                                          <p:spTgt spid="5">
                                            <p:txEl>
                                              <p:pRg st="3" end="3"/>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5">
                                            <p:txEl>
                                              <p:pRg st="3" end="3"/>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5">
                                            <p:txEl>
                                              <p:pRg st="3" end="3"/>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5">
                                            <p:txEl>
                                              <p:pRg st="3" end="3"/>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5">
                                            <p:txEl>
                                              <p:pRg st="3" end="3"/>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5">
                                            <p:txEl>
                                              <p:pRg st="3" end="3"/>
                                            </p:txEl>
                                          </p:spTgt>
                                        </p:tgtEl>
                                      </p:cBhvr>
                                      <p:to x="100000" y="60000"/>
                                    </p:animScale>
                                    <p:animScale>
                                      <p:cBhvr>
                                        <p:cTn id="32" dur="166" decel="50000">
                                          <p:stCondLst>
                                            <p:cond delay="676"/>
                                          </p:stCondLst>
                                        </p:cTn>
                                        <p:tgtEl>
                                          <p:spTgt spid="5">
                                            <p:txEl>
                                              <p:pRg st="3" end="3"/>
                                            </p:txEl>
                                          </p:spTgt>
                                        </p:tgtEl>
                                      </p:cBhvr>
                                      <p:to x="100000" y="100000"/>
                                    </p:animScale>
                                    <p:animScale>
                                      <p:cBhvr>
                                        <p:cTn id="33" dur="26">
                                          <p:stCondLst>
                                            <p:cond delay="1312"/>
                                          </p:stCondLst>
                                        </p:cTn>
                                        <p:tgtEl>
                                          <p:spTgt spid="5">
                                            <p:txEl>
                                              <p:pRg st="3" end="3"/>
                                            </p:txEl>
                                          </p:spTgt>
                                        </p:tgtEl>
                                      </p:cBhvr>
                                      <p:to x="100000" y="80000"/>
                                    </p:animScale>
                                    <p:animScale>
                                      <p:cBhvr>
                                        <p:cTn id="34" dur="166" decel="50000">
                                          <p:stCondLst>
                                            <p:cond delay="1338"/>
                                          </p:stCondLst>
                                        </p:cTn>
                                        <p:tgtEl>
                                          <p:spTgt spid="5">
                                            <p:txEl>
                                              <p:pRg st="3" end="3"/>
                                            </p:txEl>
                                          </p:spTgt>
                                        </p:tgtEl>
                                      </p:cBhvr>
                                      <p:to x="100000" y="100000"/>
                                    </p:animScale>
                                    <p:animScale>
                                      <p:cBhvr>
                                        <p:cTn id="35" dur="26">
                                          <p:stCondLst>
                                            <p:cond delay="1642"/>
                                          </p:stCondLst>
                                        </p:cTn>
                                        <p:tgtEl>
                                          <p:spTgt spid="5">
                                            <p:txEl>
                                              <p:pRg st="3" end="3"/>
                                            </p:txEl>
                                          </p:spTgt>
                                        </p:tgtEl>
                                      </p:cBhvr>
                                      <p:to x="100000" y="90000"/>
                                    </p:animScale>
                                    <p:animScale>
                                      <p:cBhvr>
                                        <p:cTn id="36" dur="166" decel="50000">
                                          <p:stCondLst>
                                            <p:cond delay="1668"/>
                                          </p:stCondLst>
                                        </p:cTn>
                                        <p:tgtEl>
                                          <p:spTgt spid="5">
                                            <p:txEl>
                                              <p:pRg st="3" end="3"/>
                                            </p:txEl>
                                          </p:spTgt>
                                        </p:tgtEl>
                                      </p:cBhvr>
                                      <p:to x="100000" y="100000"/>
                                    </p:animScale>
                                    <p:animScale>
                                      <p:cBhvr>
                                        <p:cTn id="37" dur="26">
                                          <p:stCondLst>
                                            <p:cond delay="1808"/>
                                          </p:stCondLst>
                                        </p:cTn>
                                        <p:tgtEl>
                                          <p:spTgt spid="5">
                                            <p:txEl>
                                              <p:pRg st="3" end="3"/>
                                            </p:txEl>
                                          </p:spTgt>
                                        </p:tgtEl>
                                      </p:cBhvr>
                                      <p:to x="100000" y="95000"/>
                                    </p:animScale>
                                    <p:animScale>
                                      <p:cBhvr>
                                        <p:cTn id="38" dur="166" decel="50000">
                                          <p:stCondLst>
                                            <p:cond delay="1834"/>
                                          </p:stCondLst>
                                        </p:cTn>
                                        <p:tgtEl>
                                          <p:spTgt spid="5">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04800" y="260693"/>
            <a:ext cx="7886700" cy="484632"/>
          </a:xfrm>
        </p:spPr>
        <p:txBody>
          <a:bodyPr>
            <a:noAutofit/>
          </a:bodyPr>
          <a:lstStyle/>
          <a:p>
            <a:r>
              <a:rPr lang="ja-JP" altLang="en-US" sz="3600" b="1" dirty="0" smtClean="0">
                <a:solidFill>
                  <a:srgbClr val="FF0000"/>
                </a:solidFill>
              </a:rPr>
              <a:t>ポイント</a:t>
            </a:r>
            <a:endParaRPr kumimoji="1" lang="ja-JP" altLang="en-US" sz="6600" dirty="0"/>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2D4414F-5079-4E50-992B-A705E729B28D}" type="slidenum">
              <a:rPr kumimoji="1" lang="ja-JP" altLang="en-US" smtClean="0"/>
              <a:t>43</a:t>
            </a:fld>
            <a:endParaRPr kumimoji="1" lang="ja-JP" altLang="en-US"/>
          </a:p>
        </p:txBody>
      </p:sp>
      <p:sp>
        <p:nvSpPr>
          <p:cNvPr id="6" name="テキスト ボックス 5"/>
          <p:cNvSpPr txBox="1"/>
          <p:nvPr/>
        </p:nvSpPr>
        <p:spPr>
          <a:xfrm>
            <a:off x="228599" y="1074493"/>
            <a:ext cx="11625943" cy="4524315"/>
          </a:xfrm>
          <a:prstGeom prst="rect">
            <a:avLst/>
          </a:prstGeom>
          <a:noFill/>
        </p:spPr>
        <p:txBody>
          <a:bodyPr wrap="square" rtlCol="0">
            <a:spAutoFit/>
          </a:bodyPr>
          <a:lstStyle/>
          <a:p>
            <a:r>
              <a:rPr lang="ja-JP" altLang="en-US" sz="3200" dirty="0"/>
              <a:t>①</a:t>
            </a:r>
            <a:r>
              <a:rPr lang="ja-JP" altLang="en-US" sz="3200" b="1" dirty="0"/>
              <a:t>本採用拒否のハードルは高い</a:t>
            </a:r>
            <a:r>
              <a:rPr lang="ja-JP" altLang="en-US" sz="3200" dirty="0"/>
              <a:t>と考えて，採用自体を慎重に行う。</a:t>
            </a:r>
            <a:r>
              <a:rPr lang="en-US" altLang="ja-JP" sz="3200" dirty="0"/>
              <a:t/>
            </a:r>
            <a:br>
              <a:rPr lang="en-US" altLang="ja-JP" sz="3200" dirty="0"/>
            </a:br>
            <a:endParaRPr lang="en-US" altLang="ja-JP" sz="3200" dirty="0"/>
          </a:p>
          <a:p>
            <a:r>
              <a:rPr lang="ja-JP" altLang="en-US" sz="3200" dirty="0"/>
              <a:t>②採用通知に，</a:t>
            </a:r>
            <a:r>
              <a:rPr lang="ja-JP" altLang="en-US" sz="3200" b="1" dirty="0"/>
              <a:t>本採用拒否事由を明記</a:t>
            </a:r>
            <a:r>
              <a:rPr lang="ja-JP" altLang="en-US" sz="3200" dirty="0"/>
              <a:t>しておく。</a:t>
            </a:r>
            <a:r>
              <a:rPr lang="en-US" altLang="ja-JP" sz="3200" dirty="0"/>
              <a:t/>
            </a:r>
            <a:br>
              <a:rPr lang="en-US" altLang="ja-JP" sz="3200" dirty="0"/>
            </a:br>
            <a:endParaRPr lang="en-US" altLang="ja-JP" sz="3200" dirty="0"/>
          </a:p>
          <a:p>
            <a:r>
              <a:rPr lang="ja-JP" altLang="en-US" sz="3200" dirty="0"/>
              <a:t>③本採用拒否事由は，客観的合理的な理由がある，社会通念上の相当性のあるもので，しかも，採用時に知ることができなかった事情で，雇用の継続が難しいような事由とする。</a:t>
            </a:r>
            <a:endParaRPr lang="en-US" altLang="ja-JP" sz="3200" dirty="0"/>
          </a:p>
          <a:p>
            <a:endParaRPr lang="en-US" altLang="ja-JP" sz="3200" dirty="0"/>
          </a:p>
          <a:p>
            <a:r>
              <a:rPr lang="ja-JP" altLang="en-US" sz="3200" dirty="0"/>
              <a:t>例：著しい健康悪化・勤務態度不良・能力不足・業務命令違反など</a:t>
            </a:r>
          </a:p>
        </p:txBody>
      </p:sp>
    </p:spTree>
    <p:extLst>
      <p:ext uri="{BB962C8B-B14F-4D97-AF65-F5344CB8AC3E}">
        <p14:creationId xmlns:p14="http://schemas.microsoft.com/office/powerpoint/2010/main" val="1800283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Effect transition="in" filter="fade">
                                      <p:cBhvr>
                                        <p:cTn id="13" dur="1000"/>
                                        <p:tgtEl>
                                          <p:spTgt spid="6">
                                            <p:txEl>
                                              <p:pRg st="1" end="1"/>
                                            </p:txEl>
                                          </p:spTgt>
                                        </p:tgtEl>
                                      </p:cBhvr>
                                    </p:animEffect>
                                    <p:anim calcmode="lin" valueType="num">
                                      <p:cBhvr>
                                        <p:cTn id="14"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6">
                                            <p:txEl>
                                              <p:pRg st="2" end="2"/>
                                            </p:txEl>
                                          </p:spTgt>
                                        </p:tgtEl>
                                        <p:attrNameLst>
                                          <p:attrName>style.visibility</p:attrName>
                                        </p:attrNameLst>
                                      </p:cBhvr>
                                      <p:to>
                                        <p:strVal val="visible"/>
                                      </p:to>
                                    </p:set>
                                    <p:animEffect transition="in" filter="barn(inVertical)">
                                      <p:cBhvr>
                                        <p:cTn id="20" dur="500"/>
                                        <p:tgtEl>
                                          <p:spTgt spid="6">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6">
                                            <p:txEl>
                                              <p:pRg st="4" end="4"/>
                                            </p:txEl>
                                          </p:spTgt>
                                        </p:tgtEl>
                                        <p:attrNameLst>
                                          <p:attrName>style.visibility</p:attrName>
                                        </p:attrNameLst>
                                      </p:cBhvr>
                                      <p:to>
                                        <p:strVal val="visible"/>
                                      </p:to>
                                    </p:set>
                                    <p:animEffect transition="in" filter="wipe(down)">
                                      <p:cBhvr>
                                        <p:cTn id="25" dur="580">
                                          <p:stCondLst>
                                            <p:cond delay="0"/>
                                          </p:stCondLst>
                                        </p:cTn>
                                        <p:tgtEl>
                                          <p:spTgt spid="6">
                                            <p:txEl>
                                              <p:pRg st="4" end="4"/>
                                            </p:txEl>
                                          </p:spTgt>
                                        </p:tgtEl>
                                      </p:cBhvr>
                                    </p:animEffect>
                                    <p:anim calcmode="lin" valueType="num">
                                      <p:cBhvr>
                                        <p:cTn id="26" dur="1822" tmFilter="0,0; 0.14,0.36; 0.43,0.73; 0.71,0.91; 1.0,1.0">
                                          <p:stCondLst>
                                            <p:cond delay="0"/>
                                          </p:stCondLst>
                                        </p:cTn>
                                        <p:tgtEl>
                                          <p:spTgt spid="6">
                                            <p:txEl>
                                              <p:pRg st="4" end="4"/>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6">
                                            <p:txEl>
                                              <p:pRg st="4" end="4"/>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6">
                                            <p:txEl>
                                              <p:pRg st="4" end="4"/>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6">
                                            <p:txEl>
                                              <p:pRg st="4" end="4"/>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6">
                                            <p:txEl>
                                              <p:pRg st="4" end="4"/>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6">
                                            <p:txEl>
                                              <p:pRg st="4" end="4"/>
                                            </p:txEl>
                                          </p:spTgt>
                                        </p:tgtEl>
                                      </p:cBhvr>
                                      <p:to x="100000" y="60000"/>
                                    </p:animScale>
                                    <p:animScale>
                                      <p:cBhvr>
                                        <p:cTn id="32" dur="166" decel="50000">
                                          <p:stCondLst>
                                            <p:cond delay="676"/>
                                          </p:stCondLst>
                                        </p:cTn>
                                        <p:tgtEl>
                                          <p:spTgt spid="6">
                                            <p:txEl>
                                              <p:pRg st="4" end="4"/>
                                            </p:txEl>
                                          </p:spTgt>
                                        </p:tgtEl>
                                      </p:cBhvr>
                                      <p:to x="100000" y="100000"/>
                                    </p:animScale>
                                    <p:animScale>
                                      <p:cBhvr>
                                        <p:cTn id="33" dur="26">
                                          <p:stCondLst>
                                            <p:cond delay="1312"/>
                                          </p:stCondLst>
                                        </p:cTn>
                                        <p:tgtEl>
                                          <p:spTgt spid="6">
                                            <p:txEl>
                                              <p:pRg st="4" end="4"/>
                                            </p:txEl>
                                          </p:spTgt>
                                        </p:tgtEl>
                                      </p:cBhvr>
                                      <p:to x="100000" y="80000"/>
                                    </p:animScale>
                                    <p:animScale>
                                      <p:cBhvr>
                                        <p:cTn id="34" dur="166" decel="50000">
                                          <p:stCondLst>
                                            <p:cond delay="1338"/>
                                          </p:stCondLst>
                                        </p:cTn>
                                        <p:tgtEl>
                                          <p:spTgt spid="6">
                                            <p:txEl>
                                              <p:pRg st="4" end="4"/>
                                            </p:txEl>
                                          </p:spTgt>
                                        </p:tgtEl>
                                      </p:cBhvr>
                                      <p:to x="100000" y="100000"/>
                                    </p:animScale>
                                    <p:animScale>
                                      <p:cBhvr>
                                        <p:cTn id="35" dur="26">
                                          <p:stCondLst>
                                            <p:cond delay="1642"/>
                                          </p:stCondLst>
                                        </p:cTn>
                                        <p:tgtEl>
                                          <p:spTgt spid="6">
                                            <p:txEl>
                                              <p:pRg st="4" end="4"/>
                                            </p:txEl>
                                          </p:spTgt>
                                        </p:tgtEl>
                                      </p:cBhvr>
                                      <p:to x="100000" y="90000"/>
                                    </p:animScale>
                                    <p:animScale>
                                      <p:cBhvr>
                                        <p:cTn id="36" dur="166" decel="50000">
                                          <p:stCondLst>
                                            <p:cond delay="1668"/>
                                          </p:stCondLst>
                                        </p:cTn>
                                        <p:tgtEl>
                                          <p:spTgt spid="6">
                                            <p:txEl>
                                              <p:pRg st="4" end="4"/>
                                            </p:txEl>
                                          </p:spTgt>
                                        </p:tgtEl>
                                      </p:cBhvr>
                                      <p:to x="100000" y="100000"/>
                                    </p:animScale>
                                    <p:animScale>
                                      <p:cBhvr>
                                        <p:cTn id="37" dur="26">
                                          <p:stCondLst>
                                            <p:cond delay="1808"/>
                                          </p:stCondLst>
                                        </p:cTn>
                                        <p:tgtEl>
                                          <p:spTgt spid="6">
                                            <p:txEl>
                                              <p:pRg st="4" end="4"/>
                                            </p:txEl>
                                          </p:spTgt>
                                        </p:tgtEl>
                                      </p:cBhvr>
                                      <p:to x="100000" y="95000"/>
                                    </p:animScale>
                                    <p:animScale>
                                      <p:cBhvr>
                                        <p:cTn id="38" dur="166" decel="50000">
                                          <p:stCondLst>
                                            <p:cond delay="1834"/>
                                          </p:stCondLst>
                                        </p:cTn>
                                        <p:tgtEl>
                                          <p:spTgt spid="6">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normAutofit/>
          </a:bodyPr>
          <a:lstStyle/>
          <a:p>
            <a:pPr marL="0" indent="0">
              <a:buNone/>
            </a:pPr>
            <a:r>
              <a:rPr kumimoji="1" lang="ja-JP" altLang="en-US" sz="28700" dirty="0" smtClean="0"/>
              <a:t>事例３</a:t>
            </a:r>
            <a:endParaRPr kumimoji="1" lang="ja-JP" altLang="en-US" sz="28700" dirty="0"/>
          </a:p>
        </p:txBody>
      </p:sp>
      <p:sp>
        <p:nvSpPr>
          <p:cNvPr id="4" name="フッター プレースホルダー 3"/>
          <p:cNvSpPr>
            <a:spLocks noGrp="1"/>
          </p:cNvSpPr>
          <p:nvPr>
            <p:ph type="ftr" sz="quarter" idx="11"/>
          </p:nvPr>
        </p:nvSpPr>
        <p:spPr/>
        <p:txBody>
          <a:bodyPr/>
          <a:lstStyle/>
          <a:p>
            <a:r>
              <a:rPr kumimoji="1" lang="en-US" altLang="ja-JP" smtClean="0"/>
              <a:t>Copyright © 2016 Takehisa Todo All Rights Reserved</a:t>
            </a:r>
            <a:endParaRPr kumimoji="1" lang="ja-JP" altLang="en-US"/>
          </a:p>
        </p:txBody>
      </p:sp>
      <p:sp>
        <p:nvSpPr>
          <p:cNvPr id="5" name="スライド番号プレースホルダー 4"/>
          <p:cNvSpPr>
            <a:spLocks noGrp="1"/>
          </p:cNvSpPr>
          <p:nvPr>
            <p:ph type="sldNum" sz="quarter" idx="12"/>
          </p:nvPr>
        </p:nvSpPr>
        <p:spPr/>
        <p:txBody>
          <a:bodyPr/>
          <a:lstStyle/>
          <a:p>
            <a:fld id="{F0825ED3-4163-4752-98DF-EF26A388C487}" type="slidenum">
              <a:rPr kumimoji="1" lang="ja-JP" altLang="en-US" smtClean="0"/>
              <a:t>44</a:t>
            </a:fld>
            <a:endParaRPr kumimoji="1" lang="ja-JP" altLang="en-US"/>
          </a:p>
        </p:txBody>
      </p:sp>
    </p:spTree>
    <p:extLst>
      <p:ext uri="{BB962C8B-B14F-4D97-AF65-F5344CB8AC3E}">
        <p14:creationId xmlns:p14="http://schemas.microsoft.com/office/powerpoint/2010/main" val="328850313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40871" y="261257"/>
            <a:ext cx="10912929" cy="5915706"/>
          </a:xfrm>
        </p:spPr>
        <p:txBody>
          <a:bodyPr>
            <a:normAutofit/>
          </a:bodyPr>
          <a:lstStyle/>
          <a:p>
            <a:pPr marL="0" indent="0">
              <a:buNone/>
            </a:pPr>
            <a:r>
              <a:rPr kumimoji="1" lang="ja-JP" altLang="en-US" sz="3600" dirty="0" smtClean="0"/>
              <a:t>①Ｆ社長は，近年のグローバル化の流れの中で，国際的に活躍できる人材をさらに増やしたいと考え，海外研修制度・海外留学制度を整え，これを新卒採用の際に，アピールして，応募者を増やし，実際の採用人数も増やした。</a:t>
            </a:r>
            <a:endParaRPr kumimoji="1" lang="en-US" altLang="ja-JP" sz="3600" dirty="0" smtClean="0"/>
          </a:p>
          <a:p>
            <a:pPr marL="0" indent="0">
              <a:buNone/>
            </a:pPr>
            <a:endParaRPr lang="en-US" altLang="ja-JP" sz="3600" dirty="0"/>
          </a:p>
          <a:p>
            <a:pPr marL="0" indent="0">
              <a:buNone/>
            </a:pPr>
            <a:r>
              <a:rPr kumimoji="1" lang="ja-JP" altLang="en-US" sz="3600" dirty="0" smtClean="0"/>
              <a:t>②ただし，海外研修制度・海外留学制度を利用した従業員がすぐにやめてしまったりしたら，会社にとって大きな損失であると考え，同制度利用後，一定期間内に退職した場合には，その費用を返還させる制度とした。</a:t>
            </a:r>
            <a:endParaRPr kumimoji="1" lang="ja-JP" altLang="en-US" sz="3600" dirty="0"/>
          </a:p>
        </p:txBody>
      </p:sp>
      <p:sp>
        <p:nvSpPr>
          <p:cNvPr id="4" name="フッター プレースホルダー 3"/>
          <p:cNvSpPr>
            <a:spLocks noGrp="1"/>
          </p:cNvSpPr>
          <p:nvPr>
            <p:ph type="ftr" sz="quarter" idx="11"/>
          </p:nvPr>
        </p:nvSpPr>
        <p:spPr/>
        <p:txBody>
          <a:bodyPr/>
          <a:lstStyle/>
          <a:p>
            <a:r>
              <a:rPr kumimoji="1" lang="en-US" altLang="ja-JP" smtClean="0"/>
              <a:t>Copyright © 2016 Takehisa Todo All Rights Reserved</a:t>
            </a:r>
            <a:endParaRPr kumimoji="1" lang="ja-JP" altLang="en-US"/>
          </a:p>
        </p:txBody>
      </p:sp>
      <p:sp>
        <p:nvSpPr>
          <p:cNvPr id="5" name="スライド番号プレースホルダー 4"/>
          <p:cNvSpPr>
            <a:spLocks noGrp="1"/>
          </p:cNvSpPr>
          <p:nvPr>
            <p:ph type="sldNum" sz="quarter" idx="12"/>
          </p:nvPr>
        </p:nvSpPr>
        <p:spPr/>
        <p:txBody>
          <a:bodyPr/>
          <a:lstStyle/>
          <a:p>
            <a:fld id="{F0825ED3-4163-4752-98DF-EF26A388C487}" type="slidenum">
              <a:rPr kumimoji="1" lang="ja-JP" altLang="en-US" smtClean="0"/>
              <a:t>45</a:t>
            </a:fld>
            <a:endParaRPr kumimoji="1" lang="ja-JP" altLang="en-US"/>
          </a:p>
        </p:txBody>
      </p:sp>
    </p:spTree>
    <p:extLst>
      <p:ext uri="{BB962C8B-B14F-4D97-AF65-F5344CB8AC3E}">
        <p14:creationId xmlns:p14="http://schemas.microsoft.com/office/powerpoint/2010/main" val="38483266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normAutofit/>
          </a:bodyPr>
          <a:lstStyle/>
          <a:p>
            <a:pPr marL="0" indent="0">
              <a:buNone/>
            </a:pPr>
            <a:r>
              <a:rPr kumimoji="1" lang="ja-JP" altLang="en-US" sz="6000" dirty="0" smtClean="0"/>
              <a:t>どのような問題点があるか？</a:t>
            </a:r>
            <a:endParaRPr kumimoji="1" lang="ja-JP" altLang="en-US" sz="6000" dirty="0"/>
          </a:p>
        </p:txBody>
      </p:sp>
      <p:sp>
        <p:nvSpPr>
          <p:cNvPr id="4" name="フッター プレースホルダー 3"/>
          <p:cNvSpPr>
            <a:spLocks noGrp="1"/>
          </p:cNvSpPr>
          <p:nvPr>
            <p:ph type="ftr" sz="quarter" idx="11"/>
          </p:nvPr>
        </p:nvSpPr>
        <p:spPr/>
        <p:txBody>
          <a:bodyPr/>
          <a:lstStyle/>
          <a:p>
            <a:r>
              <a:rPr kumimoji="1" lang="en-US" altLang="ja-JP" smtClean="0"/>
              <a:t>Copyright © 2016 Takehisa Todo All Rights Reserved</a:t>
            </a:r>
            <a:endParaRPr kumimoji="1" lang="ja-JP" altLang="en-US"/>
          </a:p>
        </p:txBody>
      </p:sp>
      <p:sp>
        <p:nvSpPr>
          <p:cNvPr id="5" name="スライド番号プレースホルダー 4"/>
          <p:cNvSpPr>
            <a:spLocks noGrp="1"/>
          </p:cNvSpPr>
          <p:nvPr>
            <p:ph type="sldNum" sz="quarter" idx="12"/>
          </p:nvPr>
        </p:nvSpPr>
        <p:spPr/>
        <p:txBody>
          <a:bodyPr/>
          <a:lstStyle/>
          <a:p>
            <a:fld id="{F0825ED3-4163-4752-98DF-EF26A388C487}" type="slidenum">
              <a:rPr kumimoji="1" lang="ja-JP" altLang="en-US" smtClean="0"/>
              <a:t>46</a:t>
            </a:fld>
            <a:endParaRPr kumimoji="1" lang="ja-JP" altLang="en-US"/>
          </a:p>
        </p:txBody>
      </p:sp>
    </p:spTree>
    <p:extLst>
      <p:ext uri="{BB962C8B-B14F-4D97-AF65-F5344CB8AC3E}">
        <p14:creationId xmlns:p14="http://schemas.microsoft.com/office/powerpoint/2010/main" val="315315603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23900" y="517071"/>
            <a:ext cx="7886700" cy="466344"/>
          </a:xfrm>
        </p:spPr>
        <p:txBody>
          <a:bodyPr>
            <a:noAutofit/>
          </a:bodyPr>
          <a:lstStyle/>
          <a:p>
            <a:r>
              <a:rPr lang="ja-JP" altLang="ja-JP" sz="3600" b="1" dirty="0" smtClean="0">
                <a:solidFill>
                  <a:srgbClr val="FF0000"/>
                </a:solidFill>
              </a:rPr>
              <a:t>問題</a:t>
            </a:r>
            <a:r>
              <a:rPr lang="ja-JP" altLang="ja-JP" sz="3600" b="1" dirty="0">
                <a:solidFill>
                  <a:srgbClr val="FF0000"/>
                </a:solidFill>
              </a:rPr>
              <a:t>の所在</a:t>
            </a:r>
            <a:endParaRPr lang="ja-JP" altLang="en-US" sz="2400" dirty="0"/>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2D4414F-5079-4E50-992B-A705E729B28D}" type="slidenum">
              <a:rPr kumimoji="1" lang="ja-JP" altLang="en-US" smtClean="0"/>
              <a:t>47</a:t>
            </a:fld>
            <a:endParaRPr kumimoji="1" lang="ja-JP" altLang="en-US"/>
          </a:p>
        </p:txBody>
      </p:sp>
      <p:sp>
        <p:nvSpPr>
          <p:cNvPr id="6" name="テキスト ボックス 5"/>
          <p:cNvSpPr txBox="1"/>
          <p:nvPr/>
        </p:nvSpPr>
        <p:spPr>
          <a:xfrm>
            <a:off x="620486" y="1231707"/>
            <a:ext cx="10923814" cy="5509200"/>
          </a:xfrm>
          <a:prstGeom prst="rect">
            <a:avLst/>
          </a:prstGeom>
          <a:noFill/>
        </p:spPr>
        <p:txBody>
          <a:bodyPr wrap="square" rtlCol="0">
            <a:spAutoFit/>
          </a:bodyPr>
          <a:lstStyle/>
          <a:p>
            <a:r>
              <a:rPr lang="ja-JP" altLang="en-US" sz="3200" dirty="0"/>
              <a:t>①</a:t>
            </a:r>
            <a:r>
              <a:rPr lang="ja-JP" altLang="ja-JP" sz="3200" dirty="0"/>
              <a:t>大原則</a:t>
            </a:r>
            <a:r>
              <a:rPr lang="ja-JP" altLang="en-US" sz="3200" dirty="0"/>
              <a:t>：</a:t>
            </a:r>
            <a:r>
              <a:rPr lang="ja-JP" altLang="ja-JP" sz="3200" dirty="0"/>
              <a:t>契約の内容は，当事者間で自由に決められる</a:t>
            </a:r>
            <a:br>
              <a:rPr lang="ja-JP" altLang="ja-JP" sz="3200" dirty="0"/>
            </a:br>
            <a:r>
              <a:rPr lang="ja-JP" altLang="en-US" sz="3200" dirty="0"/>
              <a:t>　　　⇒「契約自由の原則」</a:t>
            </a:r>
            <a:endParaRPr lang="en-US" altLang="ja-JP" sz="3200" dirty="0"/>
          </a:p>
          <a:p>
            <a:r>
              <a:rPr lang="ja-JP" altLang="en-US" sz="3200" dirty="0"/>
              <a:t>②</a:t>
            </a:r>
            <a:r>
              <a:rPr lang="ja-JP" altLang="ja-JP" sz="3200" dirty="0"/>
              <a:t>労働基準法１６条⇒「使用者は、労働契約の不履行について</a:t>
            </a:r>
            <a:r>
              <a:rPr lang="ja-JP" altLang="ja-JP" sz="3200" b="1" dirty="0"/>
              <a:t>違約金</a:t>
            </a:r>
            <a:r>
              <a:rPr lang="ja-JP" altLang="ja-JP" sz="3200" dirty="0"/>
              <a:t>を定め、又は</a:t>
            </a:r>
            <a:r>
              <a:rPr lang="ja-JP" altLang="ja-JP" sz="3200" b="1" dirty="0"/>
              <a:t>損害賠償額</a:t>
            </a:r>
            <a:r>
              <a:rPr lang="ja-JP" altLang="ja-JP" sz="3200" dirty="0"/>
              <a:t>を予定する契約をしてはならない。」</a:t>
            </a:r>
            <a:br>
              <a:rPr lang="ja-JP" altLang="ja-JP" sz="3200" dirty="0"/>
            </a:br>
            <a:r>
              <a:rPr lang="ja-JP" altLang="en-US" sz="3200" dirty="0"/>
              <a:t>　　　⇒労働者保護・不当な身柄拘束の防止の観点</a:t>
            </a:r>
            <a:endParaRPr lang="en-US" altLang="ja-JP" sz="3200" dirty="0"/>
          </a:p>
          <a:p>
            <a:r>
              <a:rPr lang="ja-JP" altLang="en-US" sz="3200" dirty="0"/>
              <a:t>③</a:t>
            </a:r>
            <a:r>
              <a:rPr lang="ja-JP" altLang="ja-JP" sz="3200" dirty="0"/>
              <a:t>「ある研修を受けてから１年以内に退職した場合には，その研修費用を従業員が負担することになる」というような契約は，実質的には，</a:t>
            </a:r>
            <a:r>
              <a:rPr lang="ja-JP" altLang="ja-JP" sz="3200" u="sng" dirty="0"/>
              <a:t>一定期間勤務すること</a:t>
            </a:r>
            <a:r>
              <a:rPr lang="ja-JP" altLang="ja-JP" sz="3200" dirty="0"/>
              <a:t>についての</a:t>
            </a:r>
            <a:r>
              <a:rPr lang="ja-JP" altLang="ja-JP" sz="3200" b="1" dirty="0"/>
              <a:t>違約金</a:t>
            </a:r>
            <a:r>
              <a:rPr lang="ja-JP" altLang="ja-JP" sz="3200" dirty="0"/>
              <a:t>・</a:t>
            </a:r>
            <a:r>
              <a:rPr lang="ja-JP" altLang="ja-JP" sz="3200" b="1" dirty="0"/>
              <a:t>損害賠償</a:t>
            </a:r>
            <a:r>
              <a:rPr lang="ja-JP" altLang="ja-JP" sz="3200" dirty="0"/>
              <a:t>と評価し得るため，そのような契約は労働基準法１６条に違反するかどうかが，問題となる。</a:t>
            </a:r>
            <a:endParaRPr lang="ja-JP" altLang="en-US" sz="3200" dirty="0"/>
          </a:p>
        </p:txBody>
      </p:sp>
    </p:spTree>
    <p:extLst>
      <p:ext uri="{BB962C8B-B14F-4D97-AF65-F5344CB8AC3E}">
        <p14:creationId xmlns:p14="http://schemas.microsoft.com/office/powerpoint/2010/main" val="1522974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Effect transition="in" filter="fade">
                                      <p:cBhvr>
                                        <p:cTn id="13" dur="1000"/>
                                        <p:tgtEl>
                                          <p:spTgt spid="6">
                                            <p:txEl>
                                              <p:pRg st="1" end="1"/>
                                            </p:txEl>
                                          </p:spTgt>
                                        </p:tgtEl>
                                      </p:cBhvr>
                                    </p:animEffect>
                                    <p:anim calcmode="lin" valueType="num">
                                      <p:cBhvr>
                                        <p:cTn id="14"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6">
                                            <p:txEl>
                                              <p:pRg st="2" end="2"/>
                                            </p:txEl>
                                          </p:spTgt>
                                        </p:tgtEl>
                                        <p:attrNameLst>
                                          <p:attrName>style.visibility</p:attrName>
                                        </p:attrNameLst>
                                      </p:cBhvr>
                                      <p:to>
                                        <p:strVal val="visible"/>
                                      </p:to>
                                    </p:set>
                                    <p:animEffect transition="in" filter="barn(inVertical)">
                                      <p:cBhvr>
                                        <p:cTn id="20"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71500" y="255464"/>
            <a:ext cx="10782300" cy="5867750"/>
          </a:xfrm>
        </p:spPr>
        <p:txBody>
          <a:bodyPr>
            <a:noAutofit/>
          </a:bodyPr>
          <a:lstStyle/>
          <a:p>
            <a:r>
              <a:rPr lang="en-US" altLang="ja-JP" sz="3600" b="1" dirty="0"/>
              <a:t/>
            </a:r>
            <a:br>
              <a:rPr lang="en-US" altLang="ja-JP" sz="3600" b="1" dirty="0"/>
            </a:br>
            <a:r>
              <a:rPr lang="ja-JP" altLang="en-US" sz="3600" b="1" dirty="0"/>
              <a:t>①</a:t>
            </a:r>
            <a:r>
              <a:rPr lang="ja-JP" altLang="en-US" sz="3600" dirty="0"/>
              <a:t>富士重工業事件（東京地裁平成１０年３月１７日判決）</a:t>
            </a:r>
            <a:r>
              <a:rPr lang="en-US" altLang="ja-JP" sz="3600" dirty="0"/>
              <a:t/>
            </a:r>
            <a:br>
              <a:rPr lang="en-US" altLang="ja-JP" sz="3600" dirty="0"/>
            </a:br>
            <a:r>
              <a:rPr lang="ja-JP" altLang="en-US" sz="3600" dirty="0"/>
              <a:t>　研修終了後５年以内に退職する場合，海外研修の費用の全額または一部を返済させるという規程に基づき，海外研修の費用４５２万円を請求した</a:t>
            </a:r>
            <a:r>
              <a:rPr lang="ja-JP" altLang="en-US" sz="3600" dirty="0" smtClean="0"/>
              <a:t>。</a:t>
            </a:r>
            <a:r>
              <a:rPr lang="en-US" altLang="ja-JP" sz="3600" dirty="0" smtClean="0"/>
              <a:t/>
            </a:r>
            <a:br>
              <a:rPr lang="en-US" altLang="ja-JP" sz="3600" dirty="0" smtClean="0"/>
            </a:br>
            <a:r>
              <a:rPr lang="en-US" altLang="ja-JP" sz="3600" dirty="0"/>
              <a:t/>
            </a:r>
            <a:br>
              <a:rPr lang="en-US" altLang="ja-JP" sz="3600" dirty="0"/>
            </a:br>
            <a:r>
              <a:rPr lang="ja-JP" altLang="en-US" sz="3600" dirty="0"/>
              <a:t>　派遣先が子会社であり，研修期間中も会社の業務に従事していた等の事情が</a:t>
            </a:r>
            <a:r>
              <a:rPr lang="ja-JP" altLang="en-US" sz="3600" dirty="0" smtClean="0"/>
              <a:t>あった</a:t>
            </a:r>
            <a:r>
              <a:rPr lang="en-US" altLang="ja-JP" sz="3600" dirty="0" smtClean="0"/>
              <a:t/>
            </a:r>
            <a:br>
              <a:rPr lang="en-US" altLang="ja-JP" sz="3600" dirty="0" smtClean="0"/>
            </a:br>
            <a:r>
              <a:rPr lang="ja-JP" altLang="en-US" sz="3600" dirty="0"/>
              <a:t>　</a:t>
            </a:r>
            <a:r>
              <a:rPr lang="ja-JP" altLang="en-US" sz="3600" dirty="0">
                <a:solidFill>
                  <a:srgbClr val="FF0000"/>
                </a:solidFill>
              </a:rPr>
              <a:t>⇒　労基法１６条違反　⇒　無効</a:t>
            </a:r>
            <a:r>
              <a:rPr lang="en-US" altLang="ja-JP" sz="3600" dirty="0"/>
              <a:t/>
            </a:r>
            <a:br>
              <a:rPr lang="en-US" altLang="ja-JP" sz="3600" dirty="0"/>
            </a:br>
            <a:endParaRPr lang="ja-JP" altLang="en-US" sz="4000" dirty="0">
              <a:solidFill>
                <a:srgbClr val="FF0000"/>
              </a:solidFill>
            </a:endParaRPr>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2D4414F-5079-4E50-992B-A705E729B28D}" type="slidenum">
              <a:rPr kumimoji="1" lang="ja-JP" altLang="en-US" smtClean="0"/>
              <a:t>48</a:t>
            </a:fld>
            <a:endParaRPr kumimoji="1" lang="ja-JP" altLang="en-US"/>
          </a:p>
        </p:txBody>
      </p:sp>
    </p:spTree>
    <p:extLst>
      <p:ext uri="{BB962C8B-B14F-4D97-AF65-F5344CB8AC3E}">
        <p14:creationId xmlns:p14="http://schemas.microsoft.com/office/powerpoint/2010/main" val="335304401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24543" y="365125"/>
            <a:ext cx="11364686" cy="5991225"/>
          </a:xfrm>
        </p:spPr>
        <p:txBody>
          <a:bodyPr>
            <a:normAutofit fontScale="90000"/>
          </a:bodyPr>
          <a:lstStyle/>
          <a:p>
            <a:r>
              <a:rPr lang="ja-JP" altLang="en-US" dirty="0"/>
              <a:t>②長谷工コーポレーション</a:t>
            </a:r>
            <a:r>
              <a:rPr lang="ja-JP" altLang="en-US" dirty="0" smtClean="0"/>
              <a:t>事件</a:t>
            </a:r>
            <a:r>
              <a:rPr lang="en-US" altLang="ja-JP" dirty="0" smtClean="0"/>
              <a:t/>
            </a:r>
            <a:br>
              <a:rPr lang="en-US" altLang="ja-JP" dirty="0" smtClean="0"/>
            </a:br>
            <a:r>
              <a:rPr lang="ja-JP" altLang="en-US" dirty="0" smtClean="0"/>
              <a:t>（</a:t>
            </a:r>
            <a:r>
              <a:rPr lang="ja-JP" altLang="en-US" dirty="0"/>
              <a:t>東京地裁平成９年５月２６日判決）</a:t>
            </a:r>
            <a:r>
              <a:rPr lang="en-US" altLang="ja-JP" dirty="0"/>
              <a:t/>
            </a:r>
            <a:br>
              <a:rPr lang="en-US" altLang="ja-JP" dirty="0"/>
            </a:br>
            <a:r>
              <a:rPr lang="ja-JP" altLang="en-US" dirty="0"/>
              <a:t>　留学から帰国後，一定期間を経ず特別な理由なく退職する場合，海外留学費用を返済するという約束に基づき，約４６６万円を請求した。</a:t>
            </a:r>
            <a:r>
              <a:rPr lang="en-US" altLang="ja-JP" dirty="0"/>
              <a:t/>
            </a:r>
            <a:br>
              <a:rPr lang="en-US" altLang="ja-JP" dirty="0"/>
            </a:br>
            <a:r>
              <a:rPr lang="ja-JP" altLang="en-US" dirty="0"/>
              <a:t>　留学応募は自由，留学先等も本人が選択，学位取得は業務に役立つわけではない等の事情があった。</a:t>
            </a:r>
            <a:r>
              <a:rPr lang="en-US" altLang="ja-JP" dirty="0"/>
              <a:t/>
            </a:r>
            <a:br>
              <a:rPr lang="en-US" altLang="ja-JP" dirty="0"/>
            </a:br>
            <a:r>
              <a:rPr lang="ja-JP" altLang="en-US" dirty="0"/>
              <a:t>　一定期間勤務した場合は，返還債務を免除する特約付きの金銭消費貸借契約と認定された。</a:t>
            </a:r>
            <a:r>
              <a:rPr lang="en-US" altLang="ja-JP" dirty="0"/>
              <a:t/>
            </a:r>
            <a:br>
              <a:rPr lang="en-US" altLang="ja-JP" dirty="0"/>
            </a:br>
            <a:r>
              <a:rPr lang="ja-JP" altLang="en-US" dirty="0"/>
              <a:t>　</a:t>
            </a:r>
            <a:r>
              <a:rPr lang="ja-JP" altLang="en-US" dirty="0">
                <a:solidFill>
                  <a:srgbClr val="FF0000"/>
                </a:solidFill>
              </a:rPr>
              <a:t>⇒　労基法１６条に違反しない　⇒　有効　</a:t>
            </a:r>
            <a:r>
              <a:rPr lang="en-US" altLang="ja-JP" sz="5400" dirty="0">
                <a:solidFill>
                  <a:srgbClr val="FF0000"/>
                </a:solidFill>
              </a:rPr>
              <a:t/>
            </a:r>
            <a:br>
              <a:rPr lang="en-US" altLang="ja-JP" sz="5400" dirty="0">
                <a:solidFill>
                  <a:srgbClr val="FF0000"/>
                </a:solidFill>
              </a:rPr>
            </a:br>
            <a:endParaRPr kumimoji="1" lang="ja-JP" altLang="en-US" dirty="0"/>
          </a:p>
        </p:txBody>
      </p:sp>
      <p:sp>
        <p:nvSpPr>
          <p:cNvPr id="3" name="フッター プレースホルダー 2"/>
          <p:cNvSpPr>
            <a:spLocks noGrp="1"/>
          </p:cNvSpPr>
          <p:nvPr>
            <p:ph type="ftr" sz="quarter" idx="11"/>
          </p:nvPr>
        </p:nvSpPr>
        <p:spPr/>
        <p:txBody>
          <a:bodyPr/>
          <a:lstStyle/>
          <a:p>
            <a:r>
              <a:rPr kumimoji="1" lang="en-US" altLang="ja-JP" smtClean="0"/>
              <a:t>Copyright © 2016 Takehisa Todo All Rights Reserved</a:t>
            </a:r>
            <a:endParaRPr kumimoji="1" lang="ja-JP" altLang="en-US"/>
          </a:p>
        </p:txBody>
      </p:sp>
      <p:sp>
        <p:nvSpPr>
          <p:cNvPr id="4" name="スライド番号プレースホルダー 3"/>
          <p:cNvSpPr>
            <a:spLocks noGrp="1"/>
          </p:cNvSpPr>
          <p:nvPr>
            <p:ph type="sldNum" sz="quarter" idx="12"/>
          </p:nvPr>
        </p:nvSpPr>
        <p:spPr/>
        <p:txBody>
          <a:bodyPr/>
          <a:lstStyle/>
          <a:p>
            <a:fld id="{F0825ED3-4163-4752-98DF-EF26A388C487}" type="slidenum">
              <a:rPr kumimoji="1" lang="ja-JP" altLang="en-US" smtClean="0"/>
              <a:t>49</a:t>
            </a:fld>
            <a:endParaRPr kumimoji="1" lang="ja-JP" altLang="en-US"/>
          </a:p>
        </p:txBody>
      </p:sp>
    </p:spTree>
    <p:extLst>
      <p:ext uri="{BB962C8B-B14F-4D97-AF65-F5344CB8AC3E}">
        <p14:creationId xmlns:p14="http://schemas.microsoft.com/office/powerpoint/2010/main" val="18306990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6600" dirty="0" smtClean="0"/>
              <a:t>本日のワーク</a:t>
            </a:r>
            <a:endParaRPr kumimoji="1" lang="ja-JP" altLang="en-US" sz="6600" dirty="0"/>
          </a:p>
        </p:txBody>
      </p:sp>
      <p:sp>
        <p:nvSpPr>
          <p:cNvPr id="3" name="コンテンツ プレースホルダー 2"/>
          <p:cNvSpPr>
            <a:spLocks noGrp="1"/>
          </p:cNvSpPr>
          <p:nvPr>
            <p:ph idx="1"/>
          </p:nvPr>
        </p:nvSpPr>
        <p:spPr/>
        <p:txBody>
          <a:bodyPr>
            <a:normAutofit/>
          </a:bodyPr>
          <a:lstStyle/>
          <a:p>
            <a:pPr marL="0" indent="0">
              <a:buNone/>
            </a:pPr>
            <a:r>
              <a:rPr kumimoji="1" lang="ja-JP" altLang="en-US" sz="4800" dirty="0" smtClean="0"/>
              <a:t>事例のクイズ</a:t>
            </a:r>
            <a:endParaRPr kumimoji="1" lang="en-US" altLang="ja-JP" sz="4800" dirty="0" smtClean="0"/>
          </a:p>
          <a:p>
            <a:pPr marL="0" indent="0">
              <a:buNone/>
            </a:pPr>
            <a:r>
              <a:rPr lang="ja-JP" altLang="en-US" sz="4800" dirty="0"/>
              <a:t>　</a:t>
            </a:r>
            <a:r>
              <a:rPr lang="ja-JP" altLang="en-US" sz="4800" dirty="0" smtClean="0"/>
              <a:t>様々な角度から意見を出し合って，多くの視点で分析することが目的。</a:t>
            </a:r>
            <a:endParaRPr lang="en-US" altLang="ja-JP" sz="4800" dirty="0" smtClean="0"/>
          </a:p>
          <a:p>
            <a:pPr marL="0" indent="0">
              <a:buNone/>
            </a:pPr>
            <a:r>
              <a:rPr kumimoji="1" lang="ja-JP" altLang="en-US" sz="4800" dirty="0"/>
              <a:t>　</a:t>
            </a:r>
            <a:r>
              <a:rPr lang="ja-JP" altLang="en-US" sz="4800" dirty="0" smtClean="0"/>
              <a:t>正解・不正解を意識せず，いろいろな意見を出していただければと思います。</a:t>
            </a:r>
            <a:endParaRPr kumimoji="1" lang="ja-JP" altLang="en-US" sz="4800" dirty="0"/>
          </a:p>
        </p:txBody>
      </p:sp>
      <p:sp>
        <p:nvSpPr>
          <p:cNvPr id="4" name="フッター プレースホルダー 3"/>
          <p:cNvSpPr>
            <a:spLocks noGrp="1"/>
          </p:cNvSpPr>
          <p:nvPr>
            <p:ph type="ftr" sz="quarter" idx="11"/>
          </p:nvPr>
        </p:nvSpPr>
        <p:spPr/>
        <p:txBody>
          <a:bodyPr/>
          <a:lstStyle/>
          <a:p>
            <a:r>
              <a:rPr kumimoji="1" lang="en-US" altLang="ja-JP" smtClean="0"/>
              <a:t>Copyright © 2016 Takehisa Todo All Rights Reserved</a:t>
            </a:r>
            <a:endParaRPr kumimoji="1" lang="ja-JP" altLang="en-US"/>
          </a:p>
        </p:txBody>
      </p:sp>
      <p:sp>
        <p:nvSpPr>
          <p:cNvPr id="5" name="スライド番号プレースホルダー 4"/>
          <p:cNvSpPr>
            <a:spLocks noGrp="1"/>
          </p:cNvSpPr>
          <p:nvPr>
            <p:ph type="sldNum" sz="quarter" idx="12"/>
          </p:nvPr>
        </p:nvSpPr>
        <p:spPr/>
        <p:txBody>
          <a:bodyPr/>
          <a:lstStyle/>
          <a:p>
            <a:fld id="{F0825ED3-4163-4752-98DF-EF26A388C487}" type="slidenum">
              <a:rPr kumimoji="1" lang="ja-JP" altLang="en-US" smtClean="0"/>
              <a:t>5</a:t>
            </a:fld>
            <a:endParaRPr kumimoji="1" lang="ja-JP" altLang="en-US"/>
          </a:p>
        </p:txBody>
      </p:sp>
    </p:spTree>
    <p:extLst>
      <p:ext uri="{BB962C8B-B14F-4D97-AF65-F5344CB8AC3E}">
        <p14:creationId xmlns:p14="http://schemas.microsoft.com/office/powerpoint/2010/main" val="428281757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5"/>
            <a:ext cx="10515600" cy="5431518"/>
          </a:xfrm>
        </p:spPr>
        <p:txBody>
          <a:bodyPr>
            <a:noAutofit/>
          </a:bodyPr>
          <a:lstStyle/>
          <a:p>
            <a:r>
              <a:rPr lang="ja-JP" altLang="en-US" sz="3600" dirty="0" smtClean="0">
                <a:solidFill>
                  <a:srgbClr val="FF0000"/>
                </a:solidFill>
              </a:rPr>
              <a:t>ポイント</a:t>
            </a:r>
            <a:r>
              <a:rPr lang="en-US" altLang="ja-JP" sz="3600" dirty="0" smtClean="0"/>
              <a:t/>
            </a:r>
            <a:br>
              <a:rPr lang="en-US" altLang="ja-JP" sz="3600" dirty="0" smtClean="0"/>
            </a:br>
            <a:r>
              <a:rPr lang="ja-JP" altLang="en-US" sz="3600" dirty="0" smtClean="0"/>
              <a:t>①</a:t>
            </a:r>
            <a:r>
              <a:rPr lang="ja-JP" altLang="en-US" sz="3600" dirty="0"/>
              <a:t>名目ではなく実質で判断する</a:t>
            </a:r>
            <a:r>
              <a:rPr lang="en-US" altLang="ja-JP" sz="3600" dirty="0"/>
              <a:t/>
            </a:r>
            <a:br>
              <a:rPr lang="en-US" altLang="ja-JP" sz="3600" dirty="0"/>
            </a:br>
            <a:r>
              <a:rPr lang="ja-JP" altLang="en-US" sz="3600" dirty="0"/>
              <a:t>　　「違約金」・「損害賠償」という用語か否かで判断しない</a:t>
            </a:r>
            <a:r>
              <a:rPr lang="en-US" altLang="ja-JP" sz="3600" dirty="0"/>
              <a:t/>
            </a:r>
            <a:br>
              <a:rPr lang="en-US" altLang="ja-JP" sz="3600" dirty="0"/>
            </a:br>
            <a:r>
              <a:rPr lang="en-US" altLang="ja-JP" sz="3600" dirty="0"/>
              <a:t/>
            </a:r>
            <a:br>
              <a:rPr lang="en-US" altLang="ja-JP" sz="3600" dirty="0"/>
            </a:br>
            <a:r>
              <a:rPr lang="ja-JP" altLang="en-US" sz="3600" dirty="0"/>
              <a:t>②研修・留学等を強制にせず，本人の自由意思で選択</a:t>
            </a:r>
            <a:r>
              <a:rPr lang="ja-JP" altLang="en-US" sz="3600" dirty="0" smtClean="0"/>
              <a:t>させる</a:t>
            </a:r>
            <a:r>
              <a:rPr lang="en-US" altLang="ja-JP" sz="3600" dirty="0" smtClean="0"/>
              <a:t/>
            </a:r>
            <a:br>
              <a:rPr lang="en-US" altLang="ja-JP" sz="3600" dirty="0" smtClean="0"/>
            </a:br>
            <a:r>
              <a:rPr lang="ja-JP" altLang="en-US" sz="3600" dirty="0"/>
              <a:t>　</a:t>
            </a:r>
            <a:r>
              <a:rPr lang="ja-JP" altLang="en-US" sz="3600" dirty="0" smtClean="0"/>
              <a:t>業務</a:t>
            </a:r>
            <a:r>
              <a:rPr lang="ja-JP" altLang="en-US" sz="3600" dirty="0"/>
              <a:t>との関連性が薄いものや，従業員のキャリア支援として</a:t>
            </a:r>
            <a:r>
              <a:rPr lang="ja-JP" altLang="en-US" sz="3600" dirty="0" smtClean="0"/>
              <a:t>の意味合い</a:t>
            </a:r>
            <a:r>
              <a:rPr lang="ja-JP" altLang="en-US" sz="3600" dirty="0"/>
              <a:t>が強いものについては，費用返還の定めは有効</a:t>
            </a:r>
            <a:r>
              <a:rPr lang="ja-JP" altLang="en-US" sz="3600" dirty="0" smtClean="0"/>
              <a:t>とされやすい</a:t>
            </a:r>
            <a:r>
              <a:rPr lang="en-US" altLang="ja-JP" sz="3600" dirty="0"/>
              <a:t/>
            </a:r>
            <a:br>
              <a:rPr lang="en-US" altLang="ja-JP" sz="3600" dirty="0"/>
            </a:br>
            <a:r>
              <a:rPr lang="en-US" altLang="ja-JP" sz="3600" dirty="0"/>
              <a:t/>
            </a:r>
            <a:br>
              <a:rPr lang="en-US" altLang="ja-JP" sz="3600" dirty="0"/>
            </a:br>
            <a:r>
              <a:rPr lang="ja-JP" altLang="en-US" sz="3600" dirty="0"/>
              <a:t>③拘束期間をなるべく短くする</a:t>
            </a:r>
            <a:endParaRPr lang="en-US" altLang="ja-JP" sz="3600" dirty="0"/>
          </a:p>
        </p:txBody>
      </p:sp>
      <p:sp>
        <p:nvSpPr>
          <p:cNvPr id="3" name="フッター プレースホルダー 2"/>
          <p:cNvSpPr>
            <a:spLocks noGrp="1"/>
          </p:cNvSpPr>
          <p:nvPr>
            <p:ph type="ftr" sz="quarter" idx="11"/>
          </p:nvPr>
        </p:nvSpPr>
        <p:spPr/>
        <p:txBody>
          <a:bodyPr/>
          <a:lstStyle/>
          <a:p>
            <a:r>
              <a:rPr kumimoji="1" lang="en-US" altLang="ja-JP" smtClean="0"/>
              <a:t>Copyright © 2016 Takehisa Todo All Rights Reserved</a:t>
            </a:r>
            <a:endParaRPr kumimoji="1" lang="ja-JP" altLang="en-US"/>
          </a:p>
        </p:txBody>
      </p:sp>
      <p:sp>
        <p:nvSpPr>
          <p:cNvPr id="4" name="スライド番号プレースホルダー 3"/>
          <p:cNvSpPr>
            <a:spLocks noGrp="1"/>
          </p:cNvSpPr>
          <p:nvPr>
            <p:ph type="sldNum" sz="quarter" idx="12"/>
          </p:nvPr>
        </p:nvSpPr>
        <p:spPr/>
        <p:txBody>
          <a:bodyPr/>
          <a:lstStyle/>
          <a:p>
            <a:fld id="{F0825ED3-4163-4752-98DF-EF26A388C487}" type="slidenum">
              <a:rPr kumimoji="1" lang="ja-JP" altLang="en-US" smtClean="0"/>
              <a:t>50</a:t>
            </a:fld>
            <a:endParaRPr kumimoji="1" lang="ja-JP" altLang="en-US"/>
          </a:p>
        </p:txBody>
      </p:sp>
    </p:spTree>
    <p:extLst>
      <p:ext uri="{BB962C8B-B14F-4D97-AF65-F5344CB8AC3E}">
        <p14:creationId xmlns:p14="http://schemas.microsoft.com/office/powerpoint/2010/main" val="26691418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5"/>
            <a:ext cx="10515600" cy="6117318"/>
          </a:xfrm>
        </p:spPr>
        <p:txBody>
          <a:bodyPr/>
          <a:lstStyle/>
          <a:p>
            <a:r>
              <a:rPr lang="ja-JP" altLang="en-US" sz="8000" dirty="0" smtClean="0"/>
              <a:t>訴訟と労働審判の比較</a:t>
            </a:r>
            <a:r>
              <a:rPr lang="en-US" altLang="ja-JP" dirty="0" smtClean="0"/>
              <a:t/>
            </a:r>
            <a:br>
              <a:rPr lang="en-US" altLang="ja-JP" dirty="0" smtClean="0"/>
            </a:br>
            <a:r>
              <a:rPr lang="ja-JP" altLang="en-US" dirty="0" smtClean="0"/>
              <a:t>　</a:t>
            </a:r>
            <a:r>
              <a:rPr lang="en-US" altLang="ja-JP" dirty="0" smtClean="0"/>
              <a:t/>
            </a:r>
            <a:br>
              <a:rPr lang="en-US" altLang="ja-JP" dirty="0" smtClean="0"/>
            </a:br>
            <a:r>
              <a:rPr lang="ja-JP" altLang="en-US" dirty="0"/>
              <a:t>　</a:t>
            </a:r>
            <a:endParaRPr kumimoji="1" lang="ja-JP" altLang="en-US" dirty="0"/>
          </a:p>
        </p:txBody>
      </p:sp>
      <p:sp>
        <p:nvSpPr>
          <p:cNvPr id="3" name="フッター プレースホルダー 2"/>
          <p:cNvSpPr>
            <a:spLocks noGrp="1"/>
          </p:cNvSpPr>
          <p:nvPr>
            <p:ph type="ftr" sz="quarter" idx="11"/>
          </p:nvPr>
        </p:nvSpPr>
        <p:spPr/>
        <p:txBody>
          <a:bodyPr/>
          <a:lstStyle/>
          <a:p>
            <a:r>
              <a:rPr kumimoji="1" lang="en-US" altLang="ja-JP" smtClean="0"/>
              <a:t>Copyright © 2016 Takehisa Todo All Rights Reserved</a:t>
            </a:r>
            <a:endParaRPr kumimoji="1" lang="ja-JP" altLang="en-US"/>
          </a:p>
        </p:txBody>
      </p:sp>
      <p:sp>
        <p:nvSpPr>
          <p:cNvPr id="4" name="スライド番号プレースホルダー 3"/>
          <p:cNvSpPr>
            <a:spLocks noGrp="1"/>
          </p:cNvSpPr>
          <p:nvPr>
            <p:ph type="sldNum" sz="quarter" idx="12"/>
          </p:nvPr>
        </p:nvSpPr>
        <p:spPr/>
        <p:txBody>
          <a:bodyPr/>
          <a:lstStyle/>
          <a:p>
            <a:fld id="{F0825ED3-4163-4752-98DF-EF26A388C487}" type="slidenum">
              <a:rPr kumimoji="1" lang="ja-JP" altLang="en-US" smtClean="0"/>
              <a:t>51</a:t>
            </a:fld>
            <a:endParaRPr kumimoji="1" lang="ja-JP" altLang="en-US"/>
          </a:p>
        </p:txBody>
      </p:sp>
    </p:spTree>
    <p:extLst>
      <p:ext uri="{BB962C8B-B14F-4D97-AF65-F5344CB8AC3E}">
        <p14:creationId xmlns:p14="http://schemas.microsoft.com/office/powerpoint/2010/main" val="66119914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5"/>
            <a:ext cx="10515600" cy="712561"/>
          </a:xfrm>
        </p:spPr>
        <p:txBody>
          <a:bodyPr/>
          <a:lstStyle/>
          <a:p>
            <a:r>
              <a:rPr lang="ja-JP" altLang="en-US" dirty="0"/>
              <a:t>訴訟</a:t>
            </a:r>
            <a:endParaRPr kumimoji="1" lang="ja-JP" altLang="en-US" dirty="0"/>
          </a:p>
        </p:txBody>
      </p:sp>
      <p:sp>
        <p:nvSpPr>
          <p:cNvPr id="3" name="コンテンツ プレースホルダー 2"/>
          <p:cNvSpPr>
            <a:spLocks noGrp="1"/>
          </p:cNvSpPr>
          <p:nvPr>
            <p:ph idx="1"/>
          </p:nvPr>
        </p:nvSpPr>
        <p:spPr>
          <a:xfrm>
            <a:off x="838200" y="1191986"/>
            <a:ext cx="10515600" cy="4984977"/>
          </a:xfrm>
        </p:spPr>
        <p:txBody>
          <a:bodyPr>
            <a:noAutofit/>
          </a:bodyPr>
          <a:lstStyle/>
          <a:p>
            <a:pPr marL="0" indent="0">
              <a:buNone/>
            </a:pPr>
            <a:r>
              <a:rPr lang="ja-JP" altLang="en-US" sz="3200" dirty="0" smtClean="0"/>
              <a:t>・訴状を作成して提出する</a:t>
            </a:r>
            <a:endParaRPr lang="en-US" altLang="ja-JP" sz="3200" dirty="0" smtClean="0"/>
          </a:p>
          <a:p>
            <a:pPr marL="0" indent="0">
              <a:buNone/>
            </a:pPr>
            <a:r>
              <a:rPr kumimoji="1" lang="ja-JP" altLang="en-US" sz="3200" dirty="0" smtClean="0"/>
              <a:t>・提出後，１か月程度で，第１回口頭弁論期日が設定される</a:t>
            </a:r>
            <a:endParaRPr kumimoji="1" lang="en-US" altLang="ja-JP" sz="3200" dirty="0" smtClean="0"/>
          </a:p>
          <a:p>
            <a:pPr marL="0" indent="0">
              <a:buNone/>
            </a:pPr>
            <a:r>
              <a:rPr lang="ja-JP" altLang="en-US" sz="3200" dirty="0" smtClean="0"/>
              <a:t>・被告が答弁書を提出する（地裁の場合，初回は「〇〇」できる）</a:t>
            </a:r>
            <a:endParaRPr lang="en-US" altLang="ja-JP" sz="3200" dirty="0" smtClean="0"/>
          </a:p>
          <a:p>
            <a:pPr marL="0" indent="0">
              <a:buNone/>
            </a:pPr>
            <a:r>
              <a:rPr kumimoji="1" lang="ja-JP" altLang="en-US" sz="3200" dirty="0" smtClean="0"/>
              <a:t>・その後，月に〇回程度，裁判期日が設定され，主張を交換する</a:t>
            </a:r>
            <a:endParaRPr kumimoji="1" lang="en-US" altLang="ja-JP" sz="3200" dirty="0" smtClean="0"/>
          </a:p>
          <a:p>
            <a:pPr marL="0" indent="0">
              <a:buNone/>
            </a:pPr>
            <a:r>
              <a:rPr lang="ja-JP" altLang="en-US" sz="3200" dirty="0" smtClean="0"/>
              <a:t>・また，書証は適宜提出する</a:t>
            </a:r>
            <a:endParaRPr kumimoji="1" lang="en-US" altLang="ja-JP" sz="3200" dirty="0" smtClean="0"/>
          </a:p>
          <a:p>
            <a:pPr marL="0" indent="0">
              <a:buNone/>
            </a:pPr>
            <a:r>
              <a:rPr lang="ja-JP" altLang="en-US" sz="3200" dirty="0" smtClean="0"/>
              <a:t>・争点が整理されると証人尋問を行う</a:t>
            </a:r>
            <a:endParaRPr lang="en-US" altLang="ja-JP" sz="3200" dirty="0" smtClean="0"/>
          </a:p>
          <a:p>
            <a:pPr marL="0" indent="0">
              <a:buNone/>
            </a:pPr>
            <a:r>
              <a:rPr kumimoji="1" lang="ja-JP" altLang="en-US" sz="3200" dirty="0" smtClean="0"/>
              <a:t>・その後判決が出される</a:t>
            </a:r>
            <a:endParaRPr kumimoji="1" lang="en-US" altLang="ja-JP" sz="3200" dirty="0" smtClean="0"/>
          </a:p>
          <a:p>
            <a:pPr marL="0" indent="0">
              <a:buNone/>
            </a:pPr>
            <a:r>
              <a:rPr lang="ja-JP" altLang="en-US" sz="3200" dirty="0" smtClean="0"/>
              <a:t>・控訴・上告ができる</a:t>
            </a:r>
            <a:endParaRPr kumimoji="1" lang="ja-JP" altLang="en-US" sz="3200" dirty="0"/>
          </a:p>
        </p:txBody>
      </p:sp>
      <p:sp>
        <p:nvSpPr>
          <p:cNvPr id="4" name="フッター プレースホルダー 3"/>
          <p:cNvSpPr>
            <a:spLocks noGrp="1"/>
          </p:cNvSpPr>
          <p:nvPr>
            <p:ph type="ftr" sz="quarter" idx="11"/>
          </p:nvPr>
        </p:nvSpPr>
        <p:spPr/>
        <p:txBody>
          <a:bodyPr/>
          <a:lstStyle/>
          <a:p>
            <a:r>
              <a:rPr kumimoji="1" lang="en-US" altLang="ja-JP" smtClean="0"/>
              <a:t>Copyright © 2015 Takehisa Todo All Rights Reserved</a:t>
            </a:r>
            <a:endParaRPr kumimoji="1" lang="ja-JP" altLang="en-US"/>
          </a:p>
        </p:txBody>
      </p:sp>
      <p:sp>
        <p:nvSpPr>
          <p:cNvPr id="5" name="スライド番号プレースホルダー 4"/>
          <p:cNvSpPr>
            <a:spLocks noGrp="1"/>
          </p:cNvSpPr>
          <p:nvPr>
            <p:ph type="sldNum" sz="quarter" idx="12"/>
          </p:nvPr>
        </p:nvSpPr>
        <p:spPr/>
        <p:txBody>
          <a:bodyPr/>
          <a:lstStyle/>
          <a:p>
            <a:fld id="{F0825ED3-4163-4752-98DF-EF26A388C487}" type="slidenum">
              <a:rPr kumimoji="1" lang="ja-JP" altLang="en-US" smtClean="0"/>
              <a:t>52</a:t>
            </a:fld>
            <a:endParaRPr kumimoji="1" lang="ja-JP" altLang="en-US"/>
          </a:p>
        </p:txBody>
      </p:sp>
    </p:spTree>
    <p:extLst>
      <p:ext uri="{BB962C8B-B14F-4D97-AF65-F5344CB8AC3E}">
        <p14:creationId xmlns:p14="http://schemas.microsoft.com/office/powerpoint/2010/main" val="2612782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163287"/>
            <a:ext cx="10515600" cy="685799"/>
          </a:xfrm>
        </p:spPr>
        <p:txBody>
          <a:bodyPr>
            <a:normAutofit fontScale="90000"/>
          </a:bodyPr>
          <a:lstStyle/>
          <a:p>
            <a:r>
              <a:rPr kumimoji="1" lang="ja-JP" altLang="en-US" dirty="0" smtClean="0"/>
              <a:t>労働審判</a:t>
            </a:r>
            <a:endParaRPr kumimoji="1" lang="ja-JP" altLang="en-US" dirty="0"/>
          </a:p>
        </p:txBody>
      </p:sp>
      <p:sp>
        <p:nvSpPr>
          <p:cNvPr id="3" name="コンテンツ プレースホルダー 2"/>
          <p:cNvSpPr>
            <a:spLocks noGrp="1"/>
          </p:cNvSpPr>
          <p:nvPr>
            <p:ph idx="1"/>
          </p:nvPr>
        </p:nvSpPr>
        <p:spPr>
          <a:xfrm>
            <a:off x="838200" y="979714"/>
            <a:ext cx="10515600" cy="5197249"/>
          </a:xfrm>
        </p:spPr>
        <p:txBody>
          <a:bodyPr>
            <a:normAutofit/>
          </a:bodyPr>
          <a:lstStyle/>
          <a:p>
            <a:r>
              <a:rPr lang="ja-JP" altLang="ja-JP" dirty="0"/>
              <a:t>２００６年４月スタート</a:t>
            </a:r>
          </a:p>
          <a:p>
            <a:r>
              <a:rPr lang="ja-JP" altLang="ja-JP" dirty="0"/>
              <a:t>裁判官と労使の専門委員で構成される労働審判委員会が，事件の審理（争点整理・証拠調べ等）を行うとともに，調停（話し合いによる紛争解決）を試み，調停が成立しない場合には，労働審判（訴訟における判決のようなもの）を出す裁判制度。</a:t>
            </a:r>
          </a:p>
          <a:p>
            <a:r>
              <a:rPr lang="ja-JP" altLang="ja-JP" dirty="0"/>
              <a:t>原則として</a:t>
            </a:r>
            <a:r>
              <a:rPr lang="ja-JP" altLang="ja-JP" dirty="0" smtClean="0"/>
              <a:t>，</a:t>
            </a:r>
            <a:r>
              <a:rPr lang="ja-JP" altLang="en-US" dirty="0" smtClean="0"/>
              <a:t>〇</a:t>
            </a:r>
            <a:r>
              <a:rPr lang="ja-JP" altLang="ja-JP" dirty="0" smtClean="0"/>
              <a:t>回</a:t>
            </a:r>
            <a:r>
              <a:rPr lang="ja-JP" altLang="ja-JP" dirty="0"/>
              <a:t>の期日で終了する。</a:t>
            </a:r>
          </a:p>
          <a:p>
            <a:r>
              <a:rPr lang="ja-JP" altLang="ja-JP" dirty="0"/>
              <a:t>申立て</a:t>
            </a:r>
            <a:r>
              <a:rPr lang="ja-JP" altLang="ja-JP" dirty="0" smtClean="0"/>
              <a:t>から</a:t>
            </a:r>
            <a:r>
              <a:rPr lang="ja-JP" altLang="en-US" dirty="0" smtClean="0"/>
              <a:t>〇</a:t>
            </a:r>
            <a:r>
              <a:rPr lang="ja-JP" altLang="ja-JP" dirty="0" smtClean="0"/>
              <a:t>日</a:t>
            </a:r>
            <a:r>
              <a:rPr lang="ja-JP" altLang="ja-JP" dirty="0"/>
              <a:t>以内で</a:t>
            </a:r>
            <a:r>
              <a:rPr lang="ja-JP" altLang="ja-JP" dirty="0" smtClean="0"/>
              <a:t>第</a:t>
            </a:r>
            <a:r>
              <a:rPr lang="ja-JP" altLang="en-US" dirty="0" smtClean="0"/>
              <a:t>１</a:t>
            </a:r>
            <a:r>
              <a:rPr lang="ja-JP" altLang="ja-JP" dirty="0" smtClean="0"/>
              <a:t>回</a:t>
            </a:r>
            <a:r>
              <a:rPr lang="ja-JP" altLang="ja-JP" dirty="0"/>
              <a:t>期日が定められ，</a:t>
            </a:r>
            <a:r>
              <a:rPr lang="ja-JP" altLang="ja-JP" dirty="0" smtClean="0"/>
              <a:t>第</a:t>
            </a:r>
            <a:r>
              <a:rPr lang="ja-JP" altLang="en-US" dirty="0" smtClean="0"/>
              <a:t>〇</a:t>
            </a:r>
            <a:r>
              <a:rPr lang="ja-JP" altLang="ja-JP" dirty="0" smtClean="0"/>
              <a:t>回</a:t>
            </a:r>
            <a:r>
              <a:rPr lang="ja-JP" altLang="ja-JP" dirty="0"/>
              <a:t>でほとんどの主張を出すべきとされ，遅くとも</a:t>
            </a:r>
            <a:r>
              <a:rPr lang="ja-JP" altLang="ja-JP" dirty="0" smtClean="0"/>
              <a:t>第</a:t>
            </a:r>
            <a:r>
              <a:rPr lang="ja-JP" altLang="en-US" dirty="0" smtClean="0"/>
              <a:t>〇</a:t>
            </a:r>
            <a:r>
              <a:rPr lang="ja-JP" altLang="ja-JP" dirty="0" smtClean="0"/>
              <a:t>回</a:t>
            </a:r>
            <a:r>
              <a:rPr lang="ja-JP" altLang="ja-JP" dirty="0"/>
              <a:t>期日</a:t>
            </a:r>
            <a:r>
              <a:rPr lang="ja-JP" altLang="ja-JP" dirty="0" smtClean="0"/>
              <a:t>まで</a:t>
            </a:r>
            <a:r>
              <a:rPr lang="ja-JP" altLang="en-US" dirty="0" smtClean="0"/>
              <a:t>に</a:t>
            </a:r>
            <a:r>
              <a:rPr lang="ja-JP" altLang="ja-JP" dirty="0" smtClean="0"/>
              <a:t>審理</a:t>
            </a:r>
            <a:r>
              <a:rPr lang="ja-JP" altLang="ja-JP" dirty="0"/>
              <a:t>を終わらせ，</a:t>
            </a:r>
            <a:r>
              <a:rPr lang="ja-JP" altLang="ja-JP" dirty="0" smtClean="0"/>
              <a:t>第</a:t>
            </a:r>
            <a:r>
              <a:rPr lang="ja-JP" altLang="en-US" dirty="0" smtClean="0"/>
              <a:t>〇</a:t>
            </a:r>
            <a:r>
              <a:rPr lang="ja-JP" altLang="ja-JP" dirty="0" smtClean="0"/>
              <a:t>回</a:t>
            </a:r>
            <a:r>
              <a:rPr lang="ja-JP" altLang="ja-JP" dirty="0"/>
              <a:t>ないし</a:t>
            </a:r>
            <a:r>
              <a:rPr lang="ja-JP" altLang="ja-JP" dirty="0" smtClean="0"/>
              <a:t>第</a:t>
            </a:r>
            <a:r>
              <a:rPr lang="ja-JP" altLang="en-US" dirty="0" smtClean="0"/>
              <a:t>〇</a:t>
            </a:r>
            <a:r>
              <a:rPr lang="ja-JP" altLang="ja-JP" dirty="0" smtClean="0"/>
              <a:t>回</a:t>
            </a:r>
            <a:r>
              <a:rPr lang="ja-JP" altLang="ja-JP" dirty="0"/>
              <a:t>期日で調停を試み，調停が成立しない場合には，審判をするという運用がなされている。</a:t>
            </a:r>
          </a:p>
          <a:p>
            <a:r>
              <a:rPr lang="ja-JP" altLang="ja-JP" b="1" dirty="0">
                <a:solidFill>
                  <a:srgbClr val="FF0000"/>
                </a:solidFill>
              </a:rPr>
              <a:t>→使用者側は，準備時間</a:t>
            </a:r>
            <a:r>
              <a:rPr lang="ja-JP" altLang="ja-JP" b="1" dirty="0" smtClean="0">
                <a:solidFill>
                  <a:srgbClr val="FF0000"/>
                </a:solidFill>
              </a:rPr>
              <a:t>が</a:t>
            </a:r>
            <a:r>
              <a:rPr lang="ja-JP" altLang="en-US" b="1" dirty="0" smtClean="0">
                <a:solidFill>
                  <a:srgbClr val="FF0000"/>
                </a:solidFill>
              </a:rPr>
              <a:t>圧倒的に</a:t>
            </a:r>
            <a:r>
              <a:rPr lang="ja-JP" altLang="ja-JP" b="1" dirty="0" smtClean="0">
                <a:solidFill>
                  <a:srgbClr val="FF0000"/>
                </a:solidFill>
              </a:rPr>
              <a:t>少ない</a:t>
            </a:r>
            <a:r>
              <a:rPr lang="ja-JP" altLang="ja-JP" b="1" dirty="0">
                <a:solidFill>
                  <a:srgbClr val="FF0000"/>
                </a:solidFill>
              </a:rPr>
              <a:t>！！</a:t>
            </a:r>
          </a:p>
          <a:p>
            <a:pPr marL="0" indent="0">
              <a:buNone/>
            </a:pPr>
            <a:endParaRPr kumimoji="1" lang="ja-JP" altLang="en-US" dirty="0"/>
          </a:p>
        </p:txBody>
      </p:sp>
      <p:sp>
        <p:nvSpPr>
          <p:cNvPr id="4" name="フッター プレースホルダー 3"/>
          <p:cNvSpPr>
            <a:spLocks noGrp="1"/>
          </p:cNvSpPr>
          <p:nvPr>
            <p:ph type="ftr" sz="quarter" idx="11"/>
          </p:nvPr>
        </p:nvSpPr>
        <p:spPr/>
        <p:txBody>
          <a:bodyPr/>
          <a:lstStyle/>
          <a:p>
            <a:r>
              <a:rPr kumimoji="1" lang="en-US" altLang="ja-JP" smtClean="0"/>
              <a:t>Copyright © 2015 Takehisa Todo All Rights Reserved</a:t>
            </a:r>
            <a:endParaRPr kumimoji="1" lang="ja-JP" altLang="en-US"/>
          </a:p>
        </p:txBody>
      </p:sp>
      <p:sp>
        <p:nvSpPr>
          <p:cNvPr id="5" name="スライド番号プレースホルダー 4"/>
          <p:cNvSpPr>
            <a:spLocks noGrp="1"/>
          </p:cNvSpPr>
          <p:nvPr>
            <p:ph type="sldNum" sz="quarter" idx="12"/>
          </p:nvPr>
        </p:nvSpPr>
        <p:spPr/>
        <p:txBody>
          <a:bodyPr/>
          <a:lstStyle/>
          <a:p>
            <a:fld id="{F0825ED3-4163-4752-98DF-EF26A388C487}" type="slidenum">
              <a:rPr kumimoji="1" lang="ja-JP" altLang="en-US" smtClean="0"/>
              <a:t>53</a:t>
            </a:fld>
            <a:endParaRPr kumimoji="1" lang="ja-JP" altLang="en-US"/>
          </a:p>
        </p:txBody>
      </p:sp>
    </p:spTree>
    <p:extLst>
      <p:ext uri="{BB962C8B-B14F-4D97-AF65-F5344CB8AC3E}">
        <p14:creationId xmlns:p14="http://schemas.microsoft.com/office/powerpoint/2010/main" val="2894266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59229" y="489856"/>
            <a:ext cx="10994571" cy="5866493"/>
          </a:xfrm>
        </p:spPr>
        <p:txBody>
          <a:bodyPr/>
          <a:lstStyle/>
          <a:p>
            <a:r>
              <a:rPr lang="ja-JP" altLang="en-US" dirty="0" smtClean="0"/>
              <a:t>労働審判は，第１回期日での心証形成が大きい。</a:t>
            </a:r>
            <a:endParaRPr lang="en-US" altLang="ja-JP" dirty="0" smtClean="0"/>
          </a:p>
          <a:p>
            <a:r>
              <a:rPr lang="ja-JP" altLang="en-US" dirty="0" smtClean="0"/>
              <a:t>第１回期日までに全ての書類を作成して，必要な主張を行い，証拠書類を整え，証人のインタビューを行って当日のリハーサルを行い，当日もリハーサルを行ったうえで，手続に臨む。</a:t>
            </a:r>
            <a:endParaRPr lang="en-US" altLang="ja-JP" dirty="0" smtClean="0"/>
          </a:p>
          <a:p>
            <a:r>
              <a:rPr lang="ja-JP" altLang="en-US" dirty="0"/>
              <a:t>社長の手元に労働審判の申立書が届いてから，税理士に相談し，税理士から社会保険労務士に相談し，社会保険労務士から弁護士に相談がいくと，残りの準備時間が１，２週間だったりすること</a:t>
            </a:r>
            <a:r>
              <a:rPr lang="ja-JP" altLang="en-US" dirty="0" smtClean="0"/>
              <a:t>も・・・。</a:t>
            </a:r>
            <a:endParaRPr lang="en-US" altLang="ja-JP" dirty="0"/>
          </a:p>
          <a:p>
            <a:r>
              <a:rPr lang="ja-JP" altLang="en-US" dirty="0" smtClean="0"/>
              <a:t>ご紹介者がいない場合，お引き受けできないことも・・・。</a:t>
            </a:r>
            <a:endParaRPr lang="en-US" altLang="ja-JP" dirty="0" smtClean="0"/>
          </a:p>
          <a:p>
            <a:r>
              <a:rPr lang="ja-JP" altLang="ja-JP" dirty="0" smtClean="0"/>
              <a:t>平均</a:t>
            </a:r>
            <a:r>
              <a:rPr lang="ja-JP" altLang="ja-JP" dirty="0"/>
              <a:t>審理日数は約７０日と言われている。</a:t>
            </a:r>
          </a:p>
          <a:p>
            <a:r>
              <a:rPr lang="ja-JP" altLang="ja-JP" dirty="0"/>
              <a:t>審判に不服があれば，二週間以内に異議を出すことにより</a:t>
            </a:r>
            <a:r>
              <a:rPr lang="ja-JP" altLang="ja-JP" dirty="0" smtClean="0"/>
              <a:t>，</a:t>
            </a:r>
            <a:r>
              <a:rPr lang="ja-JP" altLang="en-US" dirty="0" smtClean="0"/>
              <a:t>〇〇</a:t>
            </a:r>
            <a:r>
              <a:rPr lang="ja-JP" altLang="ja-JP" dirty="0" smtClean="0"/>
              <a:t>に</a:t>
            </a:r>
            <a:r>
              <a:rPr lang="ja-JP" altLang="ja-JP" dirty="0"/>
              <a:t>移行する。</a:t>
            </a:r>
            <a:endParaRPr lang="en-US" altLang="ja-JP" dirty="0"/>
          </a:p>
          <a:p>
            <a:r>
              <a:rPr lang="ja-JP" altLang="ja-JP" dirty="0"/>
              <a:t>約７割が，異議を出さずに解決されている。</a:t>
            </a:r>
            <a:endParaRPr lang="en-US" altLang="ja-JP" dirty="0"/>
          </a:p>
          <a:p>
            <a:pPr marL="0" indent="0">
              <a:buNone/>
            </a:pPr>
            <a:endParaRPr kumimoji="1" lang="ja-JP" altLang="en-US" dirty="0"/>
          </a:p>
        </p:txBody>
      </p:sp>
      <p:sp>
        <p:nvSpPr>
          <p:cNvPr id="4" name="フッター プレースホルダー 3"/>
          <p:cNvSpPr>
            <a:spLocks noGrp="1"/>
          </p:cNvSpPr>
          <p:nvPr>
            <p:ph type="ftr" sz="quarter" idx="11"/>
          </p:nvPr>
        </p:nvSpPr>
        <p:spPr/>
        <p:txBody>
          <a:bodyPr/>
          <a:lstStyle/>
          <a:p>
            <a:r>
              <a:rPr kumimoji="1" lang="en-US" altLang="ja-JP" smtClean="0"/>
              <a:t>Copyright © 2016 Takehisa Todo All Rights Reserved</a:t>
            </a:r>
            <a:endParaRPr kumimoji="1" lang="ja-JP" altLang="en-US"/>
          </a:p>
        </p:txBody>
      </p:sp>
      <p:sp>
        <p:nvSpPr>
          <p:cNvPr id="5" name="スライド番号プレースホルダー 4"/>
          <p:cNvSpPr>
            <a:spLocks noGrp="1"/>
          </p:cNvSpPr>
          <p:nvPr>
            <p:ph type="sldNum" sz="quarter" idx="12"/>
          </p:nvPr>
        </p:nvSpPr>
        <p:spPr/>
        <p:txBody>
          <a:bodyPr/>
          <a:lstStyle/>
          <a:p>
            <a:fld id="{F0825ED3-4163-4752-98DF-EF26A388C487}" type="slidenum">
              <a:rPr kumimoji="1" lang="ja-JP" altLang="en-US" smtClean="0"/>
              <a:t>54</a:t>
            </a:fld>
            <a:endParaRPr kumimoji="1" lang="ja-JP" altLang="en-US"/>
          </a:p>
        </p:txBody>
      </p:sp>
    </p:spTree>
    <p:extLst>
      <p:ext uri="{BB962C8B-B14F-4D97-AF65-F5344CB8AC3E}">
        <p14:creationId xmlns:p14="http://schemas.microsoft.com/office/powerpoint/2010/main" val="416605035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normAutofit/>
          </a:bodyPr>
          <a:lstStyle/>
          <a:p>
            <a:pPr marL="0" indent="0">
              <a:buNone/>
            </a:pPr>
            <a:r>
              <a:rPr kumimoji="1" lang="ja-JP" altLang="en-US" sz="6000" dirty="0" smtClean="0">
                <a:solidFill>
                  <a:srgbClr val="FF0000"/>
                </a:solidFill>
              </a:rPr>
              <a:t>労働審判は，時間との闘い！！</a:t>
            </a:r>
            <a:endParaRPr kumimoji="1" lang="ja-JP" altLang="en-US" sz="6000" dirty="0">
              <a:solidFill>
                <a:srgbClr val="FF0000"/>
              </a:solidFill>
            </a:endParaRPr>
          </a:p>
        </p:txBody>
      </p:sp>
      <p:sp>
        <p:nvSpPr>
          <p:cNvPr id="4" name="フッター プレースホルダー 3"/>
          <p:cNvSpPr>
            <a:spLocks noGrp="1"/>
          </p:cNvSpPr>
          <p:nvPr>
            <p:ph type="ftr" sz="quarter" idx="11"/>
          </p:nvPr>
        </p:nvSpPr>
        <p:spPr/>
        <p:txBody>
          <a:bodyPr/>
          <a:lstStyle/>
          <a:p>
            <a:r>
              <a:rPr kumimoji="1" lang="en-US" altLang="ja-JP" smtClean="0"/>
              <a:t>Copyright © 2016 Takehisa Todo All Rights Reserved</a:t>
            </a:r>
            <a:endParaRPr kumimoji="1" lang="ja-JP" altLang="en-US"/>
          </a:p>
        </p:txBody>
      </p:sp>
      <p:sp>
        <p:nvSpPr>
          <p:cNvPr id="5" name="スライド番号プレースホルダー 4"/>
          <p:cNvSpPr>
            <a:spLocks noGrp="1"/>
          </p:cNvSpPr>
          <p:nvPr>
            <p:ph type="sldNum" sz="quarter" idx="12"/>
          </p:nvPr>
        </p:nvSpPr>
        <p:spPr/>
        <p:txBody>
          <a:bodyPr/>
          <a:lstStyle/>
          <a:p>
            <a:fld id="{F0825ED3-4163-4752-98DF-EF26A388C487}" type="slidenum">
              <a:rPr kumimoji="1" lang="ja-JP" altLang="en-US" smtClean="0"/>
              <a:t>55</a:t>
            </a:fld>
            <a:endParaRPr kumimoji="1" lang="ja-JP" altLang="en-US"/>
          </a:p>
        </p:txBody>
      </p:sp>
    </p:spTree>
    <p:extLst>
      <p:ext uri="{BB962C8B-B14F-4D97-AF65-F5344CB8AC3E}">
        <p14:creationId xmlns:p14="http://schemas.microsoft.com/office/powerpoint/2010/main" val="296697610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おわりに</a:t>
            </a:r>
            <a:endParaRPr kumimoji="1" lang="ja-JP" altLang="en-US" dirty="0"/>
          </a:p>
        </p:txBody>
      </p:sp>
      <p:sp>
        <p:nvSpPr>
          <p:cNvPr id="3" name="コンテンツ プレースホルダー 2"/>
          <p:cNvSpPr>
            <a:spLocks noGrp="1"/>
          </p:cNvSpPr>
          <p:nvPr>
            <p:ph idx="1"/>
          </p:nvPr>
        </p:nvSpPr>
        <p:spPr/>
        <p:txBody>
          <a:bodyPr>
            <a:normAutofit/>
          </a:bodyPr>
          <a:lstStyle/>
          <a:p>
            <a:pPr marL="0" indent="0">
              <a:buNone/>
            </a:pPr>
            <a:r>
              <a:rPr kumimoji="1" lang="ja-JP" altLang="en-US" sz="3600" dirty="0" smtClean="0"/>
              <a:t>・労働紛争は，知っていれば防止できた，知っていれば裁判で勝てたということが多い分野</a:t>
            </a:r>
            <a:endParaRPr kumimoji="1" lang="en-US" altLang="ja-JP" sz="3600" dirty="0" smtClean="0"/>
          </a:p>
          <a:p>
            <a:pPr marL="0" indent="0">
              <a:buNone/>
            </a:pPr>
            <a:r>
              <a:rPr lang="ja-JP" altLang="en-US" sz="3600" dirty="0" smtClean="0"/>
              <a:t>⇒予防の重要性</a:t>
            </a:r>
            <a:endParaRPr lang="en-US" altLang="ja-JP" sz="3600" dirty="0" smtClean="0"/>
          </a:p>
          <a:p>
            <a:pPr marL="0" indent="0">
              <a:buNone/>
            </a:pPr>
            <a:r>
              <a:rPr kumimoji="1" lang="ja-JP" altLang="en-US" sz="3600" dirty="0" smtClean="0"/>
              <a:t>⇒しかし，予防の重要性を経営者に理解してもらうことはハードルが高い。</a:t>
            </a:r>
            <a:endParaRPr kumimoji="1" lang="en-US" altLang="ja-JP" sz="3600" dirty="0" smtClean="0"/>
          </a:p>
          <a:p>
            <a:pPr marL="0" indent="0">
              <a:buNone/>
            </a:pPr>
            <a:endParaRPr lang="en-US" altLang="ja-JP" sz="3600" dirty="0"/>
          </a:p>
          <a:p>
            <a:pPr marL="0" indent="0">
              <a:buNone/>
            </a:pPr>
            <a:r>
              <a:rPr lang="ja-JP" altLang="en-US" sz="3600" dirty="0" smtClean="0"/>
              <a:t>⇒いかにして，経営者の方に動いてもらうか</a:t>
            </a:r>
            <a:endParaRPr kumimoji="1" lang="ja-JP" altLang="en-US" sz="3600" dirty="0"/>
          </a:p>
        </p:txBody>
      </p:sp>
      <p:sp>
        <p:nvSpPr>
          <p:cNvPr id="4" name="フッター プレースホルダー 3"/>
          <p:cNvSpPr>
            <a:spLocks noGrp="1"/>
          </p:cNvSpPr>
          <p:nvPr>
            <p:ph type="ftr" sz="quarter" idx="11"/>
          </p:nvPr>
        </p:nvSpPr>
        <p:spPr/>
        <p:txBody>
          <a:bodyPr/>
          <a:lstStyle/>
          <a:p>
            <a:r>
              <a:rPr kumimoji="1" lang="en-US" altLang="ja-JP" smtClean="0"/>
              <a:t>Copyright © 2016 Takehisa Todo All Rights Reserved</a:t>
            </a:r>
            <a:endParaRPr kumimoji="1" lang="ja-JP" altLang="en-US"/>
          </a:p>
        </p:txBody>
      </p:sp>
      <p:sp>
        <p:nvSpPr>
          <p:cNvPr id="5" name="スライド番号プレースホルダー 4"/>
          <p:cNvSpPr>
            <a:spLocks noGrp="1"/>
          </p:cNvSpPr>
          <p:nvPr>
            <p:ph type="sldNum" sz="quarter" idx="12"/>
          </p:nvPr>
        </p:nvSpPr>
        <p:spPr/>
        <p:txBody>
          <a:bodyPr/>
          <a:lstStyle/>
          <a:p>
            <a:fld id="{F0825ED3-4163-4752-98DF-EF26A388C487}" type="slidenum">
              <a:rPr kumimoji="1" lang="ja-JP" altLang="en-US" smtClean="0"/>
              <a:t>56</a:t>
            </a:fld>
            <a:endParaRPr kumimoji="1" lang="ja-JP" altLang="en-US"/>
          </a:p>
        </p:txBody>
      </p:sp>
    </p:spTree>
    <p:extLst>
      <p:ext uri="{BB962C8B-B14F-4D97-AF65-F5344CB8AC3E}">
        <p14:creationId xmlns:p14="http://schemas.microsoft.com/office/powerpoint/2010/main" val="74556925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152650" y="365127"/>
            <a:ext cx="7886700" cy="1936114"/>
          </a:xfrm>
        </p:spPr>
        <p:txBody>
          <a:bodyPr>
            <a:normAutofit/>
          </a:bodyPr>
          <a:lstStyle/>
          <a:p>
            <a:r>
              <a:rPr lang="ja-JP" altLang="en-US" dirty="0"/>
              <a:t>人事</a:t>
            </a:r>
            <a:r>
              <a:rPr lang="ja-JP" altLang="en-US" dirty="0" smtClean="0"/>
              <a:t>に関するよく</a:t>
            </a:r>
            <a:r>
              <a:rPr lang="ja-JP" altLang="en-US" dirty="0"/>
              <a:t>ある</a:t>
            </a:r>
            <a:r>
              <a:rPr lang="ja-JP" altLang="en-US" dirty="0" smtClean="0"/>
              <a:t>誤解リスト</a:t>
            </a:r>
            <a:endParaRPr lang="ja-JP" altLang="en-US" dirty="0"/>
          </a:p>
        </p:txBody>
      </p:sp>
      <p:sp>
        <p:nvSpPr>
          <p:cNvPr id="8" name="正方形/長方形 7"/>
          <p:cNvSpPr/>
          <p:nvPr/>
        </p:nvSpPr>
        <p:spPr>
          <a:xfrm>
            <a:off x="636814" y="365127"/>
            <a:ext cx="10597243" cy="193611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2D4414F-5079-4E50-992B-A705E729B28D}" type="slidenum">
              <a:rPr kumimoji="1" lang="ja-JP" altLang="en-US" smtClean="0"/>
              <a:t>57</a:t>
            </a:fld>
            <a:endParaRPr kumimoji="1" lang="ja-JP" altLang="en-US"/>
          </a:p>
        </p:txBody>
      </p:sp>
      <p:sp>
        <p:nvSpPr>
          <p:cNvPr id="7" name="テキスト ボックス 6"/>
          <p:cNvSpPr txBox="1"/>
          <p:nvPr/>
        </p:nvSpPr>
        <p:spPr>
          <a:xfrm>
            <a:off x="408214" y="2589859"/>
            <a:ext cx="11070772" cy="4154984"/>
          </a:xfrm>
          <a:prstGeom prst="rect">
            <a:avLst/>
          </a:prstGeom>
          <a:noFill/>
        </p:spPr>
        <p:txBody>
          <a:bodyPr wrap="square" rtlCol="0">
            <a:spAutoFit/>
          </a:bodyPr>
          <a:lstStyle/>
          <a:p>
            <a:r>
              <a:rPr lang="ja-JP" altLang="en-US" sz="2400" dirty="0"/>
              <a:t>①採用内定は自由に取り消せる？</a:t>
            </a:r>
            <a:r>
              <a:rPr lang="en-US" altLang="ja-JP" sz="2400" dirty="0"/>
              <a:t/>
            </a:r>
            <a:br>
              <a:rPr lang="en-US" altLang="ja-JP" sz="2400" dirty="0"/>
            </a:br>
            <a:r>
              <a:rPr lang="ja-JP" altLang="en-US" sz="2400" dirty="0" smtClean="0"/>
              <a:t>⇒上述の解説参照</a:t>
            </a:r>
            <a:r>
              <a:rPr lang="en-US" altLang="ja-JP" sz="2400" dirty="0"/>
              <a:t/>
            </a:r>
            <a:br>
              <a:rPr lang="en-US" altLang="ja-JP" sz="2400" dirty="0"/>
            </a:br>
            <a:endParaRPr lang="en-US" altLang="ja-JP" sz="2400" dirty="0"/>
          </a:p>
          <a:p>
            <a:r>
              <a:rPr lang="ja-JP" altLang="en-US" sz="2400" dirty="0"/>
              <a:t>②採用延期は自由にできる？</a:t>
            </a:r>
            <a:r>
              <a:rPr lang="en-US" altLang="ja-JP" sz="2400" dirty="0"/>
              <a:t/>
            </a:r>
            <a:br>
              <a:rPr lang="en-US" altLang="ja-JP" sz="2400" dirty="0"/>
            </a:br>
            <a:r>
              <a:rPr lang="ja-JP" altLang="en-US" sz="2400" dirty="0"/>
              <a:t>⇒給与は支払わなければならない可能性アリ</a:t>
            </a:r>
            <a:r>
              <a:rPr lang="en-US" altLang="ja-JP" sz="2400" dirty="0"/>
              <a:t/>
            </a:r>
            <a:br>
              <a:rPr lang="en-US" altLang="ja-JP" sz="2400" dirty="0"/>
            </a:br>
            <a:endParaRPr lang="en-US" altLang="ja-JP" sz="2400" dirty="0"/>
          </a:p>
          <a:p>
            <a:r>
              <a:rPr lang="ja-JP" altLang="en-US" sz="2400" dirty="0"/>
              <a:t>③入社前研修に給料は発生しない？</a:t>
            </a:r>
            <a:r>
              <a:rPr lang="en-US" altLang="ja-JP" sz="2400" dirty="0"/>
              <a:t/>
            </a:r>
            <a:br>
              <a:rPr lang="en-US" altLang="ja-JP" sz="2400" dirty="0"/>
            </a:br>
            <a:r>
              <a:rPr lang="ja-JP" altLang="en-US" sz="2400" dirty="0"/>
              <a:t>⇒強制・義務であれば発生する可能性アリ</a:t>
            </a:r>
            <a:endParaRPr lang="en-US" altLang="ja-JP" sz="2400" dirty="0"/>
          </a:p>
          <a:p>
            <a:endParaRPr lang="en-US" altLang="ja-JP" sz="2400" dirty="0"/>
          </a:p>
          <a:p>
            <a:r>
              <a:rPr lang="ja-JP" altLang="en-US" sz="2400" dirty="0"/>
              <a:t>④試用期間中の本採用拒否は自由にできる？</a:t>
            </a:r>
            <a:r>
              <a:rPr lang="en-US" altLang="ja-JP" sz="2400" dirty="0"/>
              <a:t/>
            </a:r>
            <a:br>
              <a:rPr lang="en-US" altLang="ja-JP" sz="2400" dirty="0"/>
            </a:br>
            <a:r>
              <a:rPr lang="ja-JP" altLang="en-US" sz="2400" dirty="0"/>
              <a:t>⇒</a:t>
            </a:r>
            <a:r>
              <a:rPr lang="ja-JP" altLang="en-US" sz="2400" dirty="0" smtClean="0"/>
              <a:t>上述の</a:t>
            </a:r>
            <a:r>
              <a:rPr lang="ja-JP" altLang="en-US" sz="2400" dirty="0"/>
              <a:t>解説参照</a:t>
            </a:r>
          </a:p>
        </p:txBody>
      </p:sp>
    </p:spTree>
    <p:extLst>
      <p:ext uri="{BB962C8B-B14F-4D97-AF65-F5344CB8AC3E}">
        <p14:creationId xmlns:p14="http://schemas.microsoft.com/office/powerpoint/2010/main" val="168809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Effect transition="in" filter="fade">
                                      <p:cBhvr>
                                        <p:cTn id="13" dur="1000"/>
                                        <p:tgtEl>
                                          <p:spTgt spid="7">
                                            <p:txEl>
                                              <p:pRg st="1" end="1"/>
                                            </p:txEl>
                                          </p:spTgt>
                                        </p:tgtEl>
                                      </p:cBhvr>
                                    </p:animEffect>
                                    <p:anim calcmode="lin" valueType="num">
                                      <p:cBhvr>
                                        <p:cTn id="14"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7">
                                            <p:txEl>
                                              <p:pRg st="2" end="2"/>
                                            </p:txEl>
                                          </p:spTgt>
                                        </p:tgtEl>
                                        <p:attrNameLst>
                                          <p:attrName>style.visibility</p:attrName>
                                        </p:attrNameLst>
                                      </p:cBhvr>
                                      <p:to>
                                        <p:strVal val="visible"/>
                                      </p:to>
                                    </p:set>
                                    <p:animEffect transition="in" filter="fade">
                                      <p:cBhvr>
                                        <p:cTn id="20" dur="1000"/>
                                        <p:tgtEl>
                                          <p:spTgt spid="7">
                                            <p:txEl>
                                              <p:pRg st="2" end="2"/>
                                            </p:txEl>
                                          </p:spTgt>
                                        </p:tgtEl>
                                      </p:cBhvr>
                                    </p:animEffect>
                                    <p:anim calcmode="lin" valueType="num">
                                      <p:cBhvr>
                                        <p:cTn id="21"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wipe(down)">
                                      <p:cBhvr>
                                        <p:cTn id="27"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2D4414F-5079-4E50-992B-A705E729B28D}" type="slidenum">
              <a:rPr kumimoji="1" lang="ja-JP" altLang="en-US" smtClean="0"/>
              <a:t>58</a:t>
            </a:fld>
            <a:endParaRPr kumimoji="1" lang="ja-JP" altLang="en-US"/>
          </a:p>
        </p:txBody>
      </p:sp>
      <p:sp>
        <p:nvSpPr>
          <p:cNvPr id="6" name="テキスト ボックス 5"/>
          <p:cNvSpPr txBox="1"/>
          <p:nvPr/>
        </p:nvSpPr>
        <p:spPr>
          <a:xfrm>
            <a:off x="359229" y="743713"/>
            <a:ext cx="11446328" cy="6001643"/>
          </a:xfrm>
          <a:prstGeom prst="rect">
            <a:avLst/>
          </a:prstGeom>
          <a:noFill/>
        </p:spPr>
        <p:txBody>
          <a:bodyPr wrap="square" rtlCol="0">
            <a:spAutoFit/>
          </a:bodyPr>
          <a:lstStyle/>
          <a:p>
            <a:r>
              <a:rPr lang="ja-JP" altLang="en-US" sz="2400" dirty="0"/>
              <a:t>⑤有期契約の社員が無期契約の社員になることはない？</a:t>
            </a:r>
            <a:r>
              <a:rPr lang="en-US" altLang="ja-JP" sz="2400" dirty="0"/>
              <a:t/>
            </a:r>
            <a:br>
              <a:rPr lang="en-US" altLang="ja-JP" sz="2400" dirty="0"/>
            </a:br>
            <a:r>
              <a:rPr lang="ja-JP" altLang="en-US" sz="2400" dirty="0"/>
              <a:t>⇒改正労働契約法１８条によりあり得る。</a:t>
            </a:r>
            <a:r>
              <a:rPr lang="en-US" altLang="ja-JP" sz="2400" dirty="0"/>
              <a:t/>
            </a:r>
            <a:br>
              <a:rPr lang="en-US" altLang="ja-JP" sz="2400" dirty="0"/>
            </a:br>
            <a:r>
              <a:rPr lang="ja-JP" altLang="en-US" sz="2400" dirty="0"/>
              <a:t>　平成２５年４月１日以降の日を初日とする有期労働契約を更新し，通算契約期間が５年を超える場合　　（ただし，様々な例外あるため，詳細は厚生労働省</a:t>
            </a:r>
            <a:r>
              <a:rPr lang="en-US" altLang="ja-JP" sz="2400" dirty="0"/>
              <a:t>HP</a:t>
            </a:r>
            <a:r>
              <a:rPr lang="ja-JP" altLang="en-US" sz="2400" dirty="0"/>
              <a:t>等をご参照ください）</a:t>
            </a:r>
            <a:r>
              <a:rPr lang="en-US" altLang="ja-JP" sz="2400" dirty="0"/>
              <a:t/>
            </a:r>
            <a:br>
              <a:rPr lang="en-US" altLang="ja-JP" sz="2400" dirty="0"/>
            </a:br>
            <a:endParaRPr lang="en-US" altLang="ja-JP" sz="2400" dirty="0"/>
          </a:p>
          <a:p>
            <a:r>
              <a:rPr lang="ja-JP" altLang="en-US" sz="2400" dirty="0"/>
              <a:t>⑥部長には残業代を払わなくて良い？</a:t>
            </a:r>
            <a:r>
              <a:rPr lang="en-US" altLang="ja-JP" sz="2400" dirty="0"/>
              <a:t/>
            </a:r>
            <a:br>
              <a:rPr lang="en-US" altLang="ja-JP" sz="2400" dirty="0"/>
            </a:br>
            <a:r>
              <a:rPr lang="ja-JP" altLang="en-US" sz="2400" dirty="0"/>
              <a:t>⇒部長かどうかで，残業代を支払うか否かが決まるわけではない。労基法の「管理監督者」に該当するか否か。これは，名目ではなく実態で判断される。</a:t>
            </a:r>
            <a:r>
              <a:rPr lang="en-US" altLang="ja-JP" sz="2400" dirty="0"/>
              <a:t/>
            </a:r>
            <a:br>
              <a:rPr lang="en-US" altLang="ja-JP" sz="2400" dirty="0"/>
            </a:br>
            <a:endParaRPr lang="en-US" altLang="ja-JP" sz="2400" dirty="0"/>
          </a:p>
          <a:p>
            <a:r>
              <a:rPr lang="ja-JP" altLang="en-US" sz="2400" dirty="0"/>
              <a:t>⑦管理監督者に割増賃金は一切発生しない？</a:t>
            </a:r>
            <a:r>
              <a:rPr lang="en-US" altLang="ja-JP" sz="2400" dirty="0"/>
              <a:t/>
            </a:r>
            <a:br>
              <a:rPr lang="en-US" altLang="ja-JP" sz="2400" dirty="0"/>
            </a:br>
            <a:r>
              <a:rPr lang="ja-JP" altLang="en-US" sz="2400" dirty="0"/>
              <a:t>⇒管理監督者でも深夜割増賃金は払わなければならない</a:t>
            </a:r>
            <a:r>
              <a:rPr lang="en-US" altLang="ja-JP" sz="2400" dirty="0"/>
              <a:t/>
            </a:r>
            <a:br>
              <a:rPr lang="en-US" altLang="ja-JP" sz="2400" dirty="0"/>
            </a:br>
            <a:r>
              <a:rPr lang="ja-JP" altLang="en-US" sz="2400" dirty="0"/>
              <a:t>（深夜勤務：午後１０時から午前５時までの時間帯の勤務）</a:t>
            </a:r>
            <a:endParaRPr lang="en-US" altLang="ja-JP" sz="2400" dirty="0"/>
          </a:p>
          <a:p>
            <a:endParaRPr lang="en-US" altLang="ja-JP" sz="2400" dirty="0"/>
          </a:p>
          <a:p>
            <a:r>
              <a:rPr lang="ja-JP" altLang="en-US" sz="2400" dirty="0"/>
              <a:t>⑧年俸制では残業代は発生しない？</a:t>
            </a:r>
            <a:r>
              <a:rPr lang="en-US" altLang="ja-JP" sz="2400" dirty="0"/>
              <a:t/>
            </a:r>
            <a:br>
              <a:rPr lang="en-US" altLang="ja-JP" sz="2400" dirty="0"/>
            </a:br>
            <a:r>
              <a:rPr lang="ja-JP" altLang="en-US" sz="2400" dirty="0"/>
              <a:t>⇒発生する。年俸制というだけでは，残業代が発生しないことにはならない。</a:t>
            </a:r>
            <a:endParaRPr lang="ja-JP" altLang="en-US" sz="2000" dirty="0"/>
          </a:p>
        </p:txBody>
      </p:sp>
    </p:spTree>
    <p:extLst>
      <p:ext uri="{BB962C8B-B14F-4D97-AF65-F5344CB8AC3E}">
        <p14:creationId xmlns:p14="http://schemas.microsoft.com/office/powerpoint/2010/main" val="668631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Effect transition="in" filter="fade">
                                      <p:cBhvr>
                                        <p:cTn id="13" dur="1000"/>
                                        <p:tgtEl>
                                          <p:spTgt spid="6">
                                            <p:txEl>
                                              <p:pRg st="1" end="1"/>
                                            </p:txEl>
                                          </p:spTgt>
                                        </p:tgtEl>
                                      </p:cBhvr>
                                    </p:animEffect>
                                    <p:anim calcmode="lin" valueType="num">
                                      <p:cBhvr>
                                        <p:cTn id="14"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6">
                                            <p:txEl>
                                              <p:pRg st="2" end="2"/>
                                            </p:txEl>
                                          </p:spTgt>
                                        </p:tgtEl>
                                        <p:attrNameLst>
                                          <p:attrName>style.visibility</p:attrName>
                                        </p:attrNameLst>
                                      </p:cBhvr>
                                      <p:to>
                                        <p:strVal val="visible"/>
                                      </p:to>
                                    </p:set>
                                    <p:animEffect transition="in" filter="fade">
                                      <p:cBhvr>
                                        <p:cTn id="20" dur="1000"/>
                                        <p:tgtEl>
                                          <p:spTgt spid="6">
                                            <p:txEl>
                                              <p:pRg st="2" end="2"/>
                                            </p:txEl>
                                          </p:spTgt>
                                        </p:tgtEl>
                                      </p:cBhvr>
                                    </p:animEffect>
                                    <p:anim calcmode="lin" valueType="num">
                                      <p:cBhvr>
                                        <p:cTn id="21"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6" presetClass="entr" presetSubtype="0"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wipe(down)">
                                      <p:cBhvr>
                                        <p:cTn id="27" dur="580">
                                          <p:stCondLst>
                                            <p:cond delay="0"/>
                                          </p:stCondLst>
                                        </p:cTn>
                                        <p:tgtEl>
                                          <p:spTgt spid="6">
                                            <p:txEl>
                                              <p:pRg st="4" end="4"/>
                                            </p:txEl>
                                          </p:spTgt>
                                        </p:tgtEl>
                                      </p:cBhvr>
                                    </p:animEffect>
                                    <p:anim calcmode="lin" valueType="num">
                                      <p:cBhvr>
                                        <p:cTn id="28" dur="1822" tmFilter="0,0; 0.14,0.36; 0.43,0.73; 0.71,0.91; 1.0,1.0">
                                          <p:stCondLst>
                                            <p:cond delay="0"/>
                                          </p:stCondLst>
                                        </p:cTn>
                                        <p:tgtEl>
                                          <p:spTgt spid="6">
                                            <p:txEl>
                                              <p:pRg st="4" end="4"/>
                                            </p:txEl>
                                          </p:spTgt>
                                        </p:tgtEl>
                                        <p:attrNameLst>
                                          <p:attrName>ppt_x</p:attrName>
                                        </p:attrNameLst>
                                      </p:cBhvr>
                                      <p:tavLst>
                                        <p:tav tm="0">
                                          <p:val>
                                            <p:strVal val="#ppt_x-0.25"/>
                                          </p:val>
                                        </p:tav>
                                        <p:tav tm="100000">
                                          <p:val>
                                            <p:strVal val="#ppt_x"/>
                                          </p:val>
                                        </p:tav>
                                      </p:tavLst>
                                    </p:anim>
                                    <p:anim calcmode="lin" valueType="num">
                                      <p:cBhvr>
                                        <p:cTn id="29" dur="664" tmFilter="0.0,0.0; 0.25,0.07; 0.50,0.2; 0.75,0.467; 1.0,1.0">
                                          <p:stCondLst>
                                            <p:cond delay="0"/>
                                          </p:stCondLst>
                                        </p:cTn>
                                        <p:tgtEl>
                                          <p:spTgt spid="6">
                                            <p:txEl>
                                              <p:pRg st="4" end="4"/>
                                            </p:txEl>
                                          </p:spTgt>
                                        </p:tgtEl>
                                        <p:attrNameLst>
                                          <p:attrName>ppt_y</p:attrName>
                                        </p:attrNameLst>
                                      </p:cBhvr>
                                      <p:tavLst>
                                        <p:tav tm="0" fmla="#ppt_y-sin(pi*$)/3">
                                          <p:val>
                                            <p:fltVal val="0.5"/>
                                          </p:val>
                                        </p:tav>
                                        <p:tav tm="100000">
                                          <p:val>
                                            <p:fltVal val="1"/>
                                          </p:val>
                                        </p:tav>
                                      </p:tavLst>
                                    </p:anim>
                                    <p:anim calcmode="lin" valueType="num">
                                      <p:cBhvr>
                                        <p:cTn id="30" dur="664" tmFilter="0, 0; 0.125,0.2665; 0.25,0.4; 0.375,0.465; 0.5,0.5;  0.625,0.535; 0.75,0.6; 0.875,0.7335; 1,1">
                                          <p:stCondLst>
                                            <p:cond delay="664"/>
                                          </p:stCondLst>
                                        </p:cTn>
                                        <p:tgtEl>
                                          <p:spTgt spid="6">
                                            <p:txEl>
                                              <p:pRg st="4" end="4"/>
                                            </p:txEl>
                                          </p:spTgt>
                                        </p:tgtEl>
                                        <p:attrNameLst>
                                          <p:attrName>ppt_y</p:attrName>
                                        </p:attrNameLst>
                                      </p:cBhvr>
                                      <p:tavLst>
                                        <p:tav tm="0" fmla="#ppt_y-sin(pi*$)/9">
                                          <p:val>
                                            <p:fltVal val="0"/>
                                          </p:val>
                                        </p:tav>
                                        <p:tav tm="100000">
                                          <p:val>
                                            <p:fltVal val="1"/>
                                          </p:val>
                                        </p:tav>
                                      </p:tavLst>
                                    </p:anim>
                                    <p:anim calcmode="lin" valueType="num">
                                      <p:cBhvr>
                                        <p:cTn id="31" dur="332" tmFilter="0, 0; 0.125,0.2665; 0.25,0.4; 0.375,0.465; 0.5,0.5;  0.625,0.535; 0.75,0.6; 0.875,0.7335; 1,1">
                                          <p:stCondLst>
                                            <p:cond delay="1324"/>
                                          </p:stCondLst>
                                        </p:cTn>
                                        <p:tgtEl>
                                          <p:spTgt spid="6">
                                            <p:txEl>
                                              <p:pRg st="4" end="4"/>
                                            </p:txEl>
                                          </p:spTgt>
                                        </p:tgtEl>
                                        <p:attrNameLst>
                                          <p:attrName>ppt_y</p:attrName>
                                        </p:attrNameLst>
                                      </p:cBhvr>
                                      <p:tavLst>
                                        <p:tav tm="0" fmla="#ppt_y-sin(pi*$)/27">
                                          <p:val>
                                            <p:fltVal val="0"/>
                                          </p:val>
                                        </p:tav>
                                        <p:tav tm="100000">
                                          <p:val>
                                            <p:fltVal val="1"/>
                                          </p:val>
                                        </p:tav>
                                      </p:tavLst>
                                    </p:anim>
                                    <p:anim calcmode="lin" valueType="num">
                                      <p:cBhvr>
                                        <p:cTn id="32" dur="164" tmFilter="0, 0; 0.125,0.2665; 0.25,0.4; 0.375,0.465; 0.5,0.5;  0.625,0.535; 0.75,0.6; 0.875,0.7335; 1,1">
                                          <p:stCondLst>
                                            <p:cond delay="1656"/>
                                          </p:stCondLst>
                                        </p:cTn>
                                        <p:tgtEl>
                                          <p:spTgt spid="6">
                                            <p:txEl>
                                              <p:pRg st="4" end="4"/>
                                            </p:txEl>
                                          </p:spTgt>
                                        </p:tgtEl>
                                        <p:attrNameLst>
                                          <p:attrName>ppt_y</p:attrName>
                                        </p:attrNameLst>
                                      </p:cBhvr>
                                      <p:tavLst>
                                        <p:tav tm="0" fmla="#ppt_y-sin(pi*$)/81">
                                          <p:val>
                                            <p:fltVal val="0"/>
                                          </p:val>
                                        </p:tav>
                                        <p:tav tm="100000">
                                          <p:val>
                                            <p:fltVal val="1"/>
                                          </p:val>
                                        </p:tav>
                                      </p:tavLst>
                                    </p:anim>
                                    <p:animScale>
                                      <p:cBhvr>
                                        <p:cTn id="33" dur="26">
                                          <p:stCondLst>
                                            <p:cond delay="650"/>
                                          </p:stCondLst>
                                        </p:cTn>
                                        <p:tgtEl>
                                          <p:spTgt spid="6">
                                            <p:txEl>
                                              <p:pRg st="4" end="4"/>
                                            </p:txEl>
                                          </p:spTgt>
                                        </p:tgtEl>
                                      </p:cBhvr>
                                      <p:to x="100000" y="60000"/>
                                    </p:animScale>
                                    <p:animScale>
                                      <p:cBhvr>
                                        <p:cTn id="34" dur="166" decel="50000">
                                          <p:stCondLst>
                                            <p:cond delay="676"/>
                                          </p:stCondLst>
                                        </p:cTn>
                                        <p:tgtEl>
                                          <p:spTgt spid="6">
                                            <p:txEl>
                                              <p:pRg st="4" end="4"/>
                                            </p:txEl>
                                          </p:spTgt>
                                        </p:tgtEl>
                                      </p:cBhvr>
                                      <p:to x="100000" y="100000"/>
                                    </p:animScale>
                                    <p:animScale>
                                      <p:cBhvr>
                                        <p:cTn id="35" dur="26">
                                          <p:stCondLst>
                                            <p:cond delay="1312"/>
                                          </p:stCondLst>
                                        </p:cTn>
                                        <p:tgtEl>
                                          <p:spTgt spid="6">
                                            <p:txEl>
                                              <p:pRg st="4" end="4"/>
                                            </p:txEl>
                                          </p:spTgt>
                                        </p:tgtEl>
                                      </p:cBhvr>
                                      <p:to x="100000" y="80000"/>
                                    </p:animScale>
                                    <p:animScale>
                                      <p:cBhvr>
                                        <p:cTn id="36" dur="166" decel="50000">
                                          <p:stCondLst>
                                            <p:cond delay="1338"/>
                                          </p:stCondLst>
                                        </p:cTn>
                                        <p:tgtEl>
                                          <p:spTgt spid="6">
                                            <p:txEl>
                                              <p:pRg st="4" end="4"/>
                                            </p:txEl>
                                          </p:spTgt>
                                        </p:tgtEl>
                                      </p:cBhvr>
                                      <p:to x="100000" y="100000"/>
                                    </p:animScale>
                                    <p:animScale>
                                      <p:cBhvr>
                                        <p:cTn id="37" dur="26">
                                          <p:stCondLst>
                                            <p:cond delay="1642"/>
                                          </p:stCondLst>
                                        </p:cTn>
                                        <p:tgtEl>
                                          <p:spTgt spid="6">
                                            <p:txEl>
                                              <p:pRg st="4" end="4"/>
                                            </p:txEl>
                                          </p:spTgt>
                                        </p:tgtEl>
                                      </p:cBhvr>
                                      <p:to x="100000" y="90000"/>
                                    </p:animScale>
                                    <p:animScale>
                                      <p:cBhvr>
                                        <p:cTn id="38" dur="166" decel="50000">
                                          <p:stCondLst>
                                            <p:cond delay="1668"/>
                                          </p:stCondLst>
                                        </p:cTn>
                                        <p:tgtEl>
                                          <p:spTgt spid="6">
                                            <p:txEl>
                                              <p:pRg st="4" end="4"/>
                                            </p:txEl>
                                          </p:spTgt>
                                        </p:tgtEl>
                                      </p:cBhvr>
                                      <p:to x="100000" y="100000"/>
                                    </p:animScale>
                                    <p:animScale>
                                      <p:cBhvr>
                                        <p:cTn id="39" dur="26">
                                          <p:stCondLst>
                                            <p:cond delay="1808"/>
                                          </p:stCondLst>
                                        </p:cTn>
                                        <p:tgtEl>
                                          <p:spTgt spid="6">
                                            <p:txEl>
                                              <p:pRg st="4" end="4"/>
                                            </p:txEl>
                                          </p:spTgt>
                                        </p:tgtEl>
                                      </p:cBhvr>
                                      <p:to x="100000" y="95000"/>
                                    </p:animScale>
                                    <p:animScale>
                                      <p:cBhvr>
                                        <p:cTn id="40" dur="166" decel="50000">
                                          <p:stCondLst>
                                            <p:cond delay="1834"/>
                                          </p:stCondLst>
                                        </p:cTn>
                                        <p:tgtEl>
                                          <p:spTgt spid="6">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2D4414F-5079-4E50-992B-A705E729B28D}" type="slidenum">
              <a:rPr kumimoji="1" lang="ja-JP" altLang="en-US" smtClean="0"/>
              <a:t>59</a:t>
            </a:fld>
            <a:endParaRPr kumimoji="1" lang="ja-JP" altLang="en-US"/>
          </a:p>
        </p:txBody>
      </p:sp>
      <p:sp>
        <p:nvSpPr>
          <p:cNvPr id="5" name="テキスト ボックス 4"/>
          <p:cNvSpPr txBox="1"/>
          <p:nvPr/>
        </p:nvSpPr>
        <p:spPr>
          <a:xfrm>
            <a:off x="277586" y="536449"/>
            <a:ext cx="11658600" cy="6001643"/>
          </a:xfrm>
          <a:prstGeom prst="rect">
            <a:avLst/>
          </a:prstGeom>
          <a:noFill/>
        </p:spPr>
        <p:txBody>
          <a:bodyPr wrap="square" rtlCol="0">
            <a:spAutoFit/>
          </a:bodyPr>
          <a:lstStyle/>
          <a:p>
            <a:r>
              <a:rPr lang="ja-JP" altLang="en-US" sz="2400" dirty="0"/>
              <a:t>⑨固定残業代は適法？</a:t>
            </a:r>
            <a:r>
              <a:rPr lang="en-US" altLang="ja-JP" sz="2400" dirty="0"/>
              <a:t/>
            </a:r>
            <a:br>
              <a:rPr lang="en-US" altLang="ja-JP" sz="2400" dirty="0"/>
            </a:br>
            <a:r>
              <a:rPr lang="ja-JP" altLang="en-US" sz="2400" dirty="0"/>
              <a:t>⇒違法・無効の可能性</a:t>
            </a:r>
            <a:r>
              <a:rPr lang="en-US" altLang="ja-JP" sz="2400" dirty="0"/>
              <a:t/>
            </a:r>
            <a:br>
              <a:rPr lang="en-US" altLang="ja-JP" sz="2400" dirty="0"/>
            </a:br>
            <a:r>
              <a:rPr lang="ja-JP" altLang="en-US" sz="2400" dirty="0"/>
              <a:t>・固定残業代・定額残業代とは，残業代金をあらかじめ固定額で支給すること。</a:t>
            </a:r>
            <a:r>
              <a:rPr lang="en-US" altLang="ja-JP" sz="2400" dirty="0"/>
              <a:t/>
            </a:r>
            <a:br>
              <a:rPr lang="en-US" altLang="ja-JP" sz="2400" dirty="0"/>
            </a:br>
            <a:r>
              <a:rPr lang="ja-JP" altLang="en-US" sz="2400" dirty="0"/>
              <a:t>・規定の仕方や運用の仕方で，違法・無効とされてしまうケースが増えている。</a:t>
            </a:r>
            <a:r>
              <a:rPr lang="en-US" altLang="ja-JP" sz="2400" dirty="0"/>
              <a:t/>
            </a:r>
            <a:br>
              <a:rPr lang="en-US" altLang="ja-JP" sz="2400" dirty="0"/>
            </a:br>
            <a:endParaRPr lang="en-US" altLang="ja-JP" sz="2400" dirty="0"/>
          </a:p>
          <a:p>
            <a:r>
              <a:rPr lang="ja-JP" altLang="en-US" sz="2400" dirty="0"/>
              <a:t>⑩懲戒規程がないのに懲戒処分できる？</a:t>
            </a:r>
            <a:r>
              <a:rPr lang="en-US" altLang="ja-JP" sz="2400" dirty="0"/>
              <a:t/>
            </a:r>
            <a:br>
              <a:rPr lang="en-US" altLang="ja-JP" sz="2400" dirty="0"/>
            </a:br>
            <a:r>
              <a:rPr lang="ja-JP" altLang="en-US" sz="2400" dirty="0"/>
              <a:t>⇒できない。どんなに悪いことをした従業員がいても，懲戒規程を用意していなければ，懲戒処分はできない。</a:t>
            </a:r>
            <a:r>
              <a:rPr lang="en-US" altLang="ja-JP" sz="2400" dirty="0"/>
              <a:t/>
            </a:r>
            <a:br>
              <a:rPr lang="en-US" altLang="ja-JP" sz="2400" dirty="0"/>
            </a:br>
            <a:r>
              <a:rPr lang="ja-JP" altLang="en-US" sz="2400" dirty="0"/>
              <a:t>　（普通解雇や損害賠償は可能）</a:t>
            </a:r>
            <a:r>
              <a:rPr lang="en-US" altLang="ja-JP" sz="2400" dirty="0"/>
              <a:t/>
            </a:r>
            <a:br>
              <a:rPr lang="en-US" altLang="ja-JP" sz="2400" dirty="0"/>
            </a:br>
            <a:endParaRPr lang="en-US" altLang="ja-JP" sz="2400" dirty="0"/>
          </a:p>
          <a:p>
            <a:r>
              <a:rPr lang="ja-JP" altLang="en-US" sz="2400" dirty="0"/>
              <a:t>⑪従業員間のパワハラで会社が責任を負うことはない？</a:t>
            </a:r>
            <a:r>
              <a:rPr lang="en-US" altLang="ja-JP" sz="2400" dirty="0"/>
              <a:t/>
            </a:r>
            <a:br>
              <a:rPr lang="en-US" altLang="ja-JP" sz="2400" dirty="0"/>
            </a:br>
            <a:r>
              <a:rPr lang="ja-JP" altLang="en-US" sz="2400" dirty="0"/>
              <a:t>⇒ある。パワハラを知りながら放置していた等。会社の従業員に対する安全配慮義務違反を理由に損害賠償責任を負う可能性</a:t>
            </a:r>
            <a:r>
              <a:rPr lang="en-US" altLang="ja-JP" sz="2400" dirty="0"/>
              <a:t/>
            </a:r>
            <a:br>
              <a:rPr lang="en-US" altLang="ja-JP" sz="2400" dirty="0"/>
            </a:br>
            <a:endParaRPr lang="en-US" altLang="ja-JP" sz="2400" dirty="0"/>
          </a:p>
          <a:p>
            <a:r>
              <a:rPr lang="ja-JP" altLang="en-US" sz="2400" dirty="0"/>
              <a:t>⑫定年を５５歳にしてよい？</a:t>
            </a:r>
            <a:r>
              <a:rPr lang="en-US" altLang="ja-JP" sz="2400" dirty="0"/>
              <a:t/>
            </a:r>
            <a:br>
              <a:rPr lang="en-US" altLang="ja-JP" sz="2400" dirty="0"/>
            </a:br>
            <a:r>
              <a:rPr lang="ja-JP" altLang="en-US" sz="2400" dirty="0"/>
              <a:t>⇒定年５５歳は無効。</a:t>
            </a:r>
            <a:endParaRPr lang="ja-JP" altLang="en-US" sz="2000" dirty="0"/>
          </a:p>
        </p:txBody>
      </p:sp>
    </p:spTree>
    <p:extLst>
      <p:ext uri="{BB962C8B-B14F-4D97-AF65-F5344CB8AC3E}">
        <p14:creationId xmlns:p14="http://schemas.microsoft.com/office/powerpoint/2010/main" val="2095232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Effect transition="in" filter="fade">
                                      <p:cBhvr>
                                        <p:cTn id="13" dur="1000"/>
                                        <p:tgtEl>
                                          <p:spTgt spid="5">
                                            <p:txEl>
                                              <p:pRg st="1" end="1"/>
                                            </p:txEl>
                                          </p:spTgt>
                                        </p:tgtEl>
                                      </p:cBhvr>
                                    </p:animEffect>
                                    <p:anim calcmode="lin" valueType="num">
                                      <p:cBhvr>
                                        <p:cTn id="14"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5">
                                            <p:txEl>
                                              <p:pRg st="2" end="2"/>
                                            </p:txEl>
                                          </p:spTgt>
                                        </p:tgtEl>
                                        <p:attrNameLst>
                                          <p:attrName>style.visibility</p:attrName>
                                        </p:attrNameLst>
                                      </p:cBhvr>
                                      <p:to>
                                        <p:strVal val="visible"/>
                                      </p:to>
                                    </p:set>
                                    <p:animEffect transition="in" filter="barn(inVertical)">
                                      <p:cBhvr>
                                        <p:cTn id="20" dur="500"/>
                                        <p:tgtEl>
                                          <p:spTgt spid="5">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Effect transition="in" filter="wipe(down)">
                                      <p:cBhvr>
                                        <p:cTn id="25" dur="580">
                                          <p:stCondLst>
                                            <p:cond delay="0"/>
                                          </p:stCondLst>
                                        </p:cTn>
                                        <p:tgtEl>
                                          <p:spTgt spid="5">
                                            <p:txEl>
                                              <p:pRg st="3" end="3"/>
                                            </p:txEl>
                                          </p:spTgt>
                                        </p:tgtEl>
                                      </p:cBhvr>
                                    </p:animEffect>
                                    <p:anim calcmode="lin" valueType="num">
                                      <p:cBhvr>
                                        <p:cTn id="26" dur="1822" tmFilter="0,0; 0.14,0.36; 0.43,0.73; 0.71,0.91; 1.0,1.0">
                                          <p:stCondLst>
                                            <p:cond delay="0"/>
                                          </p:stCondLst>
                                        </p:cTn>
                                        <p:tgtEl>
                                          <p:spTgt spid="5">
                                            <p:txEl>
                                              <p:pRg st="3" end="3"/>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5">
                                            <p:txEl>
                                              <p:pRg st="3" end="3"/>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5">
                                            <p:txEl>
                                              <p:pRg st="3" end="3"/>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5">
                                            <p:txEl>
                                              <p:pRg st="3" end="3"/>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5">
                                            <p:txEl>
                                              <p:pRg st="3" end="3"/>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5">
                                            <p:txEl>
                                              <p:pRg st="3" end="3"/>
                                            </p:txEl>
                                          </p:spTgt>
                                        </p:tgtEl>
                                      </p:cBhvr>
                                      <p:to x="100000" y="60000"/>
                                    </p:animScale>
                                    <p:animScale>
                                      <p:cBhvr>
                                        <p:cTn id="32" dur="166" decel="50000">
                                          <p:stCondLst>
                                            <p:cond delay="676"/>
                                          </p:stCondLst>
                                        </p:cTn>
                                        <p:tgtEl>
                                          <p:spTgt spid="5">
                                            <p:txEl>
                                              <p:pRg st="3" end="3"/>
                                            </p:txEl>
                                          </p:spTgt>
                                        </p:tgtEl>
                                      </p:cBhvr>
                                      <p:to x="100000" y="100000"/>
                                    </p:animScale>
                                    <p:animScale>
                                      <p:cBhvr>
                                        <p:cTn id="33" dur="26">
                                          <p:stCondLst>
                                            <p:cond delay="1312"/>
                                          </p:stCondLst>
                                        </p:cTn>
                                        <p:tgtEl>
                                          <p:spTgt spid="5">
                                            <p:txEl>
                                              <p:pRg st="3" end="3"/>
                                            </p:txEl>
                                          </p:spTgt>
                                        </p:tgtEl>
                                      </p:cBhvr>
                                      <p:to x="100000" y="80000"/>
                                    </p:animScale>
                                    <p:animScale>
                                      <p:cBhvr>
                                        <p:cTn id="34" dur="166" decel="50000">
                                          <p:stCondLst>
                                            <p:cond delay="1338"/>
                                          </p:stCondLst>
                                        </p:cTn>
                                        <p:tgtEl>
                                          <p:spTgt spid="5">
                                            <p:txEl>
                                              <p:pRg st="3" end="3"/>
                                            </p:txEl>
                                          </p:spTgt>
                                        </p:tgtEl>
                                      </p:cBhvr>
                                      <p:to x="100000" y="100000"/>
                                    </p:animScale>
                                    <p:animScale>
                                      <p:cBhvr>
                                        <p:cTn id="35" dur="26">
                                          <p:stCondLst>
                                            <p:cond delay="1642"/>
                                          </p:stCondLst>
                                        </p:cTn>
                                        <p:tgtEl>
                                          <p:spTgt spid="5">
                                            <p:txEl>
                                              <p:pRg st="3" end="3"/>
                                            </p:txEl>
                                          </p:spTgt>
                                        </p:tgtEl>
                                      </p:cBhvr>
                                      <p:to x="100000" y="90000"/>
                                    </p:animScale>
                                    <p:animScale>
                                      <p:cBhvr>
                                        <p:cTn id="36" dur="166" decel="50000">
                                          <p:stCondLst>
                                            <p:cond delay="1668"/>
                                          </p:stCondLst>
                                        </p:cTn>
                                        <p:tgtEl>
                                          <p:spTgt spid="5">
                                            <p:txEl>
                                              <p:pRg st="3" end="3"/>
                                            </p:txEl>
                                          </p:spTgt>
                                        </p:tgtEl>
                                      </p:cBhvr>
                                      <p:to x="100000" y="100000"/>
                                    </p:animScale>
                                    <p:animScale>
                                      <p:cBhvr>
                                        <p:cTn id="37" dur="26">
                                          <p:stCondLst>
                                            <p:cond delay="1808"/>
                                          </p:stCondLst>
                                        </p:cTn>
                                        <p:tgtEl>
                                          <p:spTgt spid="5">
                                            <p:txEl>
                                              <p:pRg st="3" end="3"/>
                                            </p:txEl>
                                          </p:spTgt>
                                        </p:tgtEl>
                                      </p:cBhvr>
                                      <p:to x="100000" y="95000"/>
                                    </p:animScale>
                                    <p:animScale>
                                      <p:cBhvr>
                                        <p:cTn id="38" dur="166" decel="50000">
                                          <p:stCondLst>
                                            <p:cond delay="1834"/>
                                          </p:stCondLst>
                                        </p:cTn>
                                        <p:tgtEl>
                                          <p:spTgt spid="5">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normAutofit/>
          </a:bodyPr>
          <a:lstStyle/>
          <a:p>
            <a:pPr marL="0" indent="0">
              <a:buNone/>
            </a:pPr>
            <a:r>
              <a:rPr kumimoji="1" lang="ja-JP" altLang="en-US" sz="28700" dirty="0" smtClean="0"/>
              <a:t>事例１</a:t>
            </a:r>
            <a:endParaRPr kumimoji="1" lang="ja-JP" altLang="en-US" sz="28700" dirty="0"/>
          </a:p>
        </p:txBody>
      </p:sp>
      <p:sp>
        <p:nvSpPr>
          <p:cNvPr id="4" name="フッター プレースホルダー 3"/>
          <p:cNvSpPr>
            <a:spLocks noGrp="1"/>
          </p:cNvSpPr>
          <p:nvPr>
            <p:ph type="ftr" sz="quarter" idx="11"/>
          </p:nvPr>
        </p:nvSpPr>
        <p:spPr/>
        <p:txBody>
          <a:bodyPr/>
          <a:lstStyle/>
          <a:p>
            <a:r>
              <a:rPr kumimoji="1" lang="en-US" altLang="ja-JP" smtClean="0"/>
              <a:t>Copyright © 2016 Takehisa Todo All Rights Reserved</a:t>
            </a:r>
            <a:endParaRPr kumimoji="1" lang="ja-JP" altLang="en-US"/>
          </a:p>
        </p:txBody>
      </p:sp>
      <p:sp>
        <p:nvSpPr>
          <p:cNvPr id="5" name="スライド番号プレースホルダー 4"/>
          <p:cNvSpPr>
            <a:spLocks noGrp="1"/>
          </p:cNvSpPr>
          <p:nvPr>
            <p:ph type="sldNum" sz="quarter" idx="12"/>
          </p:nvPr>
        </p:nvSpPr>
        <p:spPr/>
        <p:txBody>
          <a:bodyPr/>
          <a:lstStyle/>
          <a:p>
            <a:fld id="{F0825ED3-4163-4752-98DF-EF26A388C487}" type="slidenum">
              <a:rPr kumimoji="1" lang="ja-JP" altLang="en-US" smtClean="0"/>
              <a:t>6</a:t>
            </a:fld>
            <a:endParaRPr kumimoji="1" lang="ja-JP" altLang="en-US"/>
          </a:p>
        </p:txBody>
      </p:sp>
    </p:spTree>
    <p:extLst>
      <p:ext uri="{BB962C8B-B14F-4D97-AF65-F5344CB8AC3E}">
        <p14:creationId xmlns:p14="http://schemas.microsoft.com/office/powerpoint/2010/main" val="328785644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2D4414F-5079-4E50-992B-A705E729B28D}" type="slidenum">
              <a:rPr kumimoji="1" lang="ja-JP" altLang="en-US" smtClean="0"/>
              <a:t>60</a:t>
            </a:fld>
            <a:endParaRPr kumimoji="1" lang="ja-JP" altLang="en-US"/>
          </a:p>
        </p:txBody>
      </p:sp>
      <p:sp>
        <p:nvSpPr>
          <p:cNvPr id="5" name="テキスト ボックス 4"/>
          <p:cNvSpPr txBox="1"/>
          <p:nvPr/>
        </p:nvSpPr>
        <p:spPr>
          <a:xfrm>
            <a:off x="114299" y="416263"/>
            <a:ext cx="11854543" cy="6001643"/>
          </a:xfrm>
          <a:prstGeom prst="rect">
            <a:avLst/>
          </a:prstGeom>
          <a:noFill/>
        </p:spPr>
        <p:txBody>
          <a:bodyPr wrap="square" rtlCol="0">
            <a:spAutoFit/>
          </a:bodyPr>
          <a:lstStyle/>
          <a:p>
            <a:r>
              <a:rPr lang="ja-JP" altLang="en-US" sz="2400" dirty="0"/>
              <a:t>⑬定年を６０歳にしてそれ以降は雇わなくてよい？</a:t>
            </a:r>
            <a:r>
              <a:rPr lang="en-US" altLang="ja-JP" sz="2400" dirty="0"/>
              <a:t/>
            </a:r>
            <a:br>
              <a:rPr lang="en-US" altLang="ja-JP" sz="2400" dirty="0"/>
            </a:br>
            <a:r>
              <a:rPr lang="ja-JP" altLang="en-US" sz="2400" dirty="0"/>
              <a:t>⇒違法。法改正により，６５歳までの継続雇用確保措置が必要</a:t>
            </a:r>
            <a:r>
              <a:rPr lang="en-US" altLang="ja-JP" sz="2400" dirty="0"/>
              <a:t/>
            </a:r>
            <a:br>
              <a:rPr lang="en-US" altLang="ja-JP" sz="2400" dirty="0"/>
            </a:br>
            <a:r>
              <a:rPr lang="ja-JP" altLang="en-US" sz="2400" dirty="0"/>
              <a:t>⑴定年を廃止する　⑵定年を６５歳にする</a:t>
            </a:r>
            <a:r>
              <a:rPr lang="en-US" altLang="ja-JP" sz="2400" dirty="0"/>
              <a:t/>
            </a:r>
            <a:br>
              <a:rPr lang="en-US" altLang="ja-JP" sz="2400" dirty="0"/>
            </a:br>
            <a:r>
              <a:rPr lang="ja-JP" altLang="en-US" sz="2400" dirty="0"/>
              <a:t>⑶６５歳までの継続雇用制度を設ける</a:t>
            </a:r>
            <a:r>
              <a:rPr lang="en-US" altLang="ja-JP" sz="2400" dirty="0"/>
              <a:t/>
            </a:r>
            <a:br>
              <a:rPr lang="en-US" altLang="ja-JP" sz="2400" dirty="0"/>
            </a:br>
            <a:endParaRPr lang="en-US" altLang="ja-JP" sz="2400" dirty="0"/>
          </a:p>
          <a:p>
            <a:r>
              <a:rPr lang="ja-JP" altLang="en-US" sz="2400" dirty="0"/>
              <a:t>⑭パートは正社員ではないのでパートであるという理由で正社員とは差別してよい？</a:t>
            </a:r>
            <a:r>
              <a:rPr lang="en-US" altLang="ja-JP" sz="2400" dirty="0"/>
              <a:t/>
            </a:r>
            <a:br>
              <a:rPr lang="en-US" altLang="ja-JP" sz="2400" dirty="0"/>
            </a:br>
            <a:r>
              <a:rPr lang="ja-JP" altLang="en-US" sz="2400" dirty="0"/>
              <a:t>⇒違法。改正パートタイム労働法により，正社員と職務の内容と人材活用の仕組みが同じであるのに，パートという理由だけで差別するのは違法の可能性</a:t>
            </a:r>
            <a:r>
              <a:rPr lang="en-US" altLang="ja-JP" sz="2400" dirty="0"/>
              <a:t/>
            </a:r>
            <a:br>
              <a:rPr lang="en-US" altLang="ja-JP" sz="2400" dirty="0"/>
            </a:br>
            <a:endParaRPr lang="en-US" altLang="ja-JP" sz="2400" dirty="0"/>
          </a:p>
          <a:p>
            <a:r>
              <a:rPr lang="ja-JP" altLang="en-US" sz="2400" dirty="0"/>
              <a:t>⑮障害者はほかの社員とは担当業務が違うので，障害者という理由でほかの社員とは差別してよい？</a:t>
            </a:r>
            <a:r>
              <a:rPr lang="en-US" altLang="ja-JP" sz="2400" dirty="0"/>
              <a:t/>
            </a:r>
            <a:br>
              <a:rPr lang="en-US" altLang="ja-JP" sz="2400" dirty="0"/>
            </a:br>
            <a:r>
              <a:rPr lang="ja-JP" altLang="en-US" sz="2400" dirty="0"/>
              <a:t>⇒改正障害者雇用促進法により，障害者であることを理由とする差別は禁止</a:t>
            </a:r>
            <a:r>
              <a:rPr lang="en-US" altLang="ja-JP" sz="2400" dirty="0"/>
              <a:t/>
            </a:r>
            <a:br>
              <a:rPr lang="en-US" altLang="ja-JP" sz="2400" dirty="0"/>
            </a:br>
            <a:r>
              <a:rPr lang="ja-JP" altLang="en-US" sz="2400" dirty="0"/>
              <a:t>　さらに，障害の特性に配慮した必要な措置も必要</a:t>
            </a:r>
            <a:r>
              <a:rPr lang="en-US" altLang="ja-JP" sz="2400" dirty="0"/>
              <a:t/>
            </a:r>
            <a:br>
              <a:rPr lang="en-US" altLang="ja-JP" sz="2400" dirty="0"/>
            </a:br>
            <a:endParaRPr lang="en-US" altLang="ja-JP" sz="2400" dirty="0"/>
          </a:p>
          <a:p>
            <a:r>
              <a:rPr lang="ja-JP" altLang="en-US" sz="2400" dirty="0"/>
              <a:t>⑯退職する際に研修費用等を従業員に支払わせる契約は有効？</a:t>
            </a:r>
            <a:r>
              <a:rPr lang="en-US" altLang="ja-JP" sz="2400" dirty="0"/>
              <a:t/>
            </a:r>
            <a:br>
              <a:rPr lang="en-US" altLang="ja-JP" sz="2400" dirty="0"/>
            </a:br>
            <a:r>
              <a:rPr lang="ja-JP" altLang="en-US" sz="2400" dirty="0" smtClean="0"/>
              <a:t>⇒上述の解説</a:t>
            </a:r>
            <a:r>
              <a:rPr lang="ja-JP" altLang="en-US" sz="2400" dirty="0"/>
              <a:t>参照</a:t>
            </a:r>
            <a:endParaRPr lang="ja-JP" altLang="en-US" sz="2000" dirty="0"/>
          </a:p>
        </p:txBody>
      </p:sp>
    </p:spTree>
    <p:extLst>
      <p:ext uri="{BB962C8B-B14F-4D97-AF65-F5344CB8AC3E}">
        <p14:creationId xmlns:p14="http://schemas.microsoft.com/office/powerpoint/2010/main" val="100359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Effect transition="in" filter="fade">
                                      <p:cBhvr>
                                        <p:cTn id="13" dur="1000"/>
                                        <p:tgtEl>
                                          <p:spTgt spid="5">
                                            <p:txEl>
                                              <p:pRg st="1" end="1"/>
                                            </p:txEl>
                                          </p:spTgt>
                                        </p:tgtEl>
                                      </p:cBhvr>
                                    </p:animEffect>
                                    <p:anim calcmode="lin" valueType="num">
                                      <p:cBhvr>
                                        <p:cTn id="14"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5">
                                            <p:txEl>
                                              <p:pRg st="2" end="2"/>
                                            </p:txEl>
                                          </p:spTgt>
                                        </p:tgtEl>
                                        <p:attrNameLst>
                                          <p:attrName>style.visibility</p:attrName>
                                        </p:attrNameLst>
                                      </p:cBhvr>
                                      <p:to>
                                        <p:strVal val="visible"/>
                                      </p:to>
                                    </p:set>
                                    <p:animEffect transition="in" filter="barn(inVertical)">
                                      <p:cBhvr>
                                        <p:cTn id="20" dur="500"/>
                                        <p:tgtEl>
                                          <p:spTgt spid="5">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Effect transition="in" filter="wipe(down)">
                                      <p:cBhvr>
                                        <p:cTn id="25" dur="580">
                                          <p:stCondLst>
                                            <p:cond delay="0"/>
                                          </p:stCondLst>
                                        </p:cTn>
                                        <p:tgtEl>
                                          <p:spTgt spid="5">
                                            <p:txEl>
                                              <p:pRg st="3" end="3"/>
                                            </p:txEl>
                                          </p:spTgt>
                                        </p:tgtEl>
                                      </p:cBhvr>
                                    </p:animEffect>
                                    <p:anim calcmode="lin" valueType="num">
                                      <p:cBhvr>
                                        <p:cTn id="26" dur="1822" tmFilter="0,0; 0.14,0.36; 0.43,0.73; 0.71,0.91; 1.0,1.0">
                                          <p:stCondLst>
                                            <p:cond delay="0"/>
                                          </p:stCondLst>
                                        </p:cTn>
                                        <p:tgtEl>
                                          <p:spTgt spid="5">
                                            <p:txEl>
                                              <p:pRg st="3" end="3"/>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5">
                                            <p:txEl>
                                              <p:pRg st="3" end="3"/>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5">
                                            <p:txEl>
                                              <p:pRg st="3" end="3"/>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5">
                                            <p:txEl>
                                              <p:pRg st="3" end="3"/>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5">
                                            <p:txEl>
                                              <p:pRg st="3" end="3"/>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5">
                                            <p:txEl>
                                              <p:pRg st="3" end="3"/>
                                            </p:txEl>
                                          </p:spTgt>
                                        </p:tgtEl>
                                      </p:cBhvr>
                                      <p:to x="100000" y="60000"/>
                                    </p:animScale>
                                    <p:animScale>
                                      <p:cBhvr>
                                        <p:cTn id="32" dur="166" decel="50000">
                                          <p:stCondLst>
                                            <p:cond delay="676"/>
                                          </p:stCondLst>
                                        </p:cTn>
                                        <p:tgtEl>
                                          <p:spTgt spid="5">
                                            <p:txEl>
                                              <p:pRg st="3" end="3"/>
                                            </p:txEl>
                                          </p:spTgt>
                                        </p:tgtEl>
                                      </p:cBhvr>
                                      <p:to x="100000" y="100000"/>
                                    </p:animScale>
                                    <p:animScale>
                                      <p:cBhvr>
                                        <p:cTn id="33" dur="26">
                                          <p:stCondLst>
                                            <p:cond delay="1312"/>
                                          </p:stCondLst>
                                        </p:cTn>
                                        <p:tgtEl>
                                          <p:spTgt spid="5">
                                            <p:txEl>
                                              <p:pRg st="3" end="3"/>
                                            </p:txEl>
                                          </p:spTgt>
                                        </p:tgtEl>
                                      </p:cBhvr>
                                      <p:to x="100000" y="80000"/>
                                    </p:animScale>
                                    <p:animScale>
                                      <p:cBhvr>
                                        <p:cTn id="34" dur="166" decel="50000">
                                          <p:stCondLst>
                                            <p:cond delay="1338"/>
                                          </p:stCondLst>
                                        </p:cTn>
                                        <p:tgtEl>
                                          <p:spTgt spid="5">
                                            <p:txEl>
                                              <p:pRg st="3" end="3"/>
                                            </p:txEl>
                                          </p:spTgt>
                                        </p:tgtEl>
                                      </p:cBhvr>
                                      <p:to x="100000" y="100000"/>
                                    </p:animScale>
                                    <p:animScale>
                                      <p:cBhvr>
                                        <p:cTn id="35" dur="26">
                                          <p:stCondLst>
                                            <p:cond delay="1642"/>
                                          </p:stCondLst>
                                        </p:cTn>
                                        <p:tgtEl>
                                          <p:spTgt spid="5">
                                            <p:txEl>
                                              <p:pRg st="3" end="3"/>
                                            </p:txEl>
                                          </p:spTgt>
                                        </p:tgtEl>
                                      </p:cBhvr>
                                      <p:to x="100000" y="90000"/>
                                    </p:animScale>
                                    <p:animScale>
                                      <p:cBhvr>
                                        <p:cTn id="36" dur="166" decel="50000">
                                          <p:stCondLst>
                                            <p:cond delay="1668"/>
                                          </p:stCondLst>
                                        </p:cTn>
                                        <p:tgtEl>
                                          <p:spTgt spid="5">
                                            <p:txEl>
                                              <p:pRg st="3" end="3"/>
                                            </p:txEl>
                                          </p:spTgt>
                                        </p:tgtEl>
                                      </p:cBhvr>
                                      <p:to x="100000" y="100000"/>
                                    </p:animScale>
                                    <p:animScale>
                                      <p:cBhvr>
                                        <p:cTn id="37" dur="26">
                                          <p:stCondLst>
                                            <p:cond delay="1808"/>
                                          </p:stCondLst>
                                        </p:cTn>
                                        <p:tgtEl>
                                          <p:spTgt spid="5">
                                            <p:txEl>
                                              <p:pRg st="3" end="3"/>
                                            </p:txEl>
                                          </p:spTgt>
                                        </p:tgtEl>
                                      </p:cBhvr>
                                      <p:to x="100000" y="95000"/>
                                    </p:animScale>
                                    <p:animScale>
                                      <p:cBhvr>
                                        <p:cTn id="38" dur="166" decel="50000">
                                          <p:stCondLst>
                                            <p:cond delay="1834"/>
                                          </p:stCondLst>
                                        </p:cTn>
                                        <p:tgtEl>
                                          <p:spTgt spid="5">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2D4414F-5079-4E50-992B-A705E729B28D}" type="slidenum">
              <a:rPr kumimoji="1" lang="ja-JP" altLang="en-US" smtClean="0"/>
              <a:t>61</a:t>
            </a:fld>
            <a:endParaRPr kumimoji="1" lang="ja-JP" altLang="en-US"/>
          </a:p>
        </p:txBody>
      </p:sp>
      <p:sp>
        <p:nvSpPr>
          <p:cNvPr id="5" name="テキスト ボックス 4"/>
          <p:cNvSpPr txBox="1"/>
          <p:nvPr/>
        </p:nvSpPr>
        <p:spPr>
          <a:xfrm>
            <a:off x="0" y="694944"/>
            <a:ext cx="12192000" cy="5262979"/>
          </a:xfrm>
          <a:prstGeom prst="rect">
            <a:avLst/>
          </a:prstGeom>
          <a:noFill/>
        </p:spPr>
        <p:txBody>
          <a:bodyPr wrap="square" rtlCol="0">
            <a:spAutoFit/>
          </a:bodyPr>
          <a:lstStyle/>
          <a:p>
            <a:r>
              <a:rPr lang="ja-JP" altLang="en-US" sz="2800" dirty="0"/>
              <a:t>⑰突然，「明日から来るな」と言える？</a:t>
            </a:r>
            <a:r>
              <a:rPr lang="en-US" altLang="ja-JP" sz="2800" dirty="0"/>
              <a:t/>
            </a:r>
            <a:br>
              <a:rPr lang="en-US" altLang="ja-JP" sz="2800" dirty="0"/>
            </a:br>
            <a:r>
              <a:rPr lang="ja-JP" altLang="en-US" sz="2800" dirty="0"/>
              <a:t>⇒不当解雇と判断され，一定の金銭支払いの可能性。</a:t>
            </a:r>
            <a:endParaRPr lang="en-US" altLang="ja-JP" sz="2800" dirty="0"/>
          </a:p>
          <a:p>
            <a:r>
              <a:rPr lang="ja-JP" altLang="en-US" sz="2800" dirty="0"/>
              <a:t>　労働契約法１６条</a:t>
            </a:r>
            <a:endParaRPr lang="en-US" altLang="ja-JP" sz="2800" dirty="0"/>
          </a:p>
          <a:p>
            <a:r>
              <a:rPr lang="ja-JP" altLang="en-US" sz="2800" dirty="0"/>
              <a:t>　　①客観的合理的理由</a:t>
            </a:r>
            <a:endParaRPr lang="en-US" altLang="ja-JP" sz="2800" dirty="0"/>
          </a:p>
          <a:p>
            <a:r>
              <a:rPr lang="ja-JP" altLang="en-US" sz="2800" dirty="0"/>
              <a:t>　　②社会通念上の相当性</a:t>
            </a:r>
            <a:endParaRPr lang="en-US" altLang="ja-JP" sz="2800" dirty="0"/>
          </a:p>
          <a:p>
            <a:r>
              <a:rPr lang="ja-JP" altLang="en-US" sz="2800" dirty="0"/>
              <a:t>　　⇒これらを満たさない場合は，権利の濫用であり，無効</a:t>
            </a:r>
            <a:r>
              <a:rPr lang="en-US" altLang="ja-JP" sz="2800" dirty="0"/>
              <a:t/>
            </a:r>
            <a:br>
              <a:rPr lang="en-US" altLang="ja-JP" sz="2800" dirty="0"/>
            </a:br>
            <a:endParaRPr lang="en-US" altLang="ja-JP" sz="2800" dirty="0"/>
          </a:p>
          <a:p>
            <a:r>
              <a:rPr lang="ja-JP" altLang="en-US" sz="2800" dirty="0"/>
              <a:t>⑱解雇は平均賃金３０日分を支払えばできる？</a:t>
            </a:r>
            <a:r>
              <a:rPr lang="en-US" altLang="ja-JP" sz="2800" dirty="0"/>
              <a:t/>
            </a:r>
            <a:br>
              <a:rPr lang="en-US" altLang="ja-JP" sz="2800" dirty="0"/>
            </a:br>
            <a:r>
              <a:rPr lang="ja-JP" altLang="en-US" sz="2800" dirty="0"/>
              <a:t>⇒できない。</a:t>
            </a:r>
            <a:r>
              <a:rPr lang="en-US" altLang="ja-JP" sz="2800" dirty="0"/>
              <a:t/>
            </a:r>
            <a:br>
              <a:rPr lang="en-US" altLang="ja-JP" sz="2800" dirty="0"/>
            </a:br>
            <a:r>
              <a:rPr lang="ja-JP" altLang="en-US" sz="2800" dirty="0"/>
              <a:t>解雇をする際は，３０日前に予告するか，３０日前の予告に満たない期間分の平均賃金を支払わなければならない（解雇予告手当金）が，</a:t>
            </a:r>
            <a:r>
              <a:rPr lang="en-US" altLang="ja-JP" sz="2800" dirty="0"/>
              <a:t/>
            </a:r>
            <a:br>
              <a:rPr lang="en-US" altLang="ja-JP" sz="2800" dirty="0"/>
            </a:br>
            <a:r>
              <a:rPr lang="ja-JP" altLang="en-US" sz="2800" dirty="0"/>
              <a:t>これとは別に，解雇をする正当な理由がなければならない。</a:t>
            </a:r>
            <a:endParaRPr lang="ja-JP" altLang="en-US" sz="2400" dirty="0"/>
          </a:p>
        </p:txBody>
      </p:sp>
    </p:spTree>
    <p:extLst>
      <p:ext uri="{BB962C8B-B14F-4D97-AF65-F5344CB8AC3E}">
        <p14:creationId xmlns:p14="http://schemas.microsoft.com/office/powerpoint/2010/main" val="605916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Effect transition="in" filter="fade">
                                      <p:cBhvr>
                                        <p:cTn id="37" dur="1000"/>
                                        <p:tgtEl>
                                          <p:spTgt spid="5">
                                            <p:txEl>
                                              <p:pRg st="5" end="5"/>
                                            </p:txEl>
                                          </p:spTgt>
                                        </p:tgtEl>
                                      </p:cBhvr>
                                    </p:animEffect>
                                    <p:anim calcmode="lin" valueType="num">
                                      <p:cBhvr>
                                        <p:cTn id="38"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39"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noAutofit/>
          </a:bodyPr>
          <a:lstStyle/>
          <a:p>
            <a:pPr marL="0" indent="0">
              <a:buNone/>
            </a:pPr>
            <a:r>
              <a:rPr kumimoji="1" lang="ja-JP" altLang="en-US" sz="8000" b="1" dirty="0" smtClean="0"/>
              <a:t>ご清聴</a:t>
            </a:r>
            <a:endParaRPr kumimoji="1" lang="en-US" altLang="ja-JP" sz="8000" b="1" dirty="0" smtClean="0"/>
          </a:p>
          <a:p>
            <a:pPr marL="0" indent="0">
              <a:buNone/>
            </a:pPr>
            <a:r>
              <a:rPr kumimoji="1" lang="ja-JP" altLang="en-US" sz="8000" b="1" dirty="0" smtClean="0"/>
              <a:t>　　　ありがとう</a:t>
            </a:r>
            <a:endParaRPr kumimoji="1" lang="en-US" altLang="ja-JP" sz="8000" b="1" dirty="0" smtClean="0"/>
          </a:p>
          <a:p>
            <a:pPr marL="0" indent="0">
              <a:buNone/>
            </a:pPr>
            <a:r>
              <a:rPr kumimoji="1" lang="ja-JP" altLang="en-US" sz="8000" b="1" dirty="0" smtClean="0"/>
              <a:t>　　　　　　ございました</a:t>
            </a:r>
            <a:endParaRPr kumimoji="1" lang="ja-JP" altLang="en-US" sz="8000" b="1" dirty="0"/>
          </a:p>
        </p:txBody>
      </p:sp>
      <p:sp>
        <p:nvSpPr>
          <p:cNvPr id="4" name="フッター プレースホルダー 3"/>
          <p:cNvSpPr>
            <a:spLocks noGrp="1"/>
          </p:cNvSpPr>
          <p:nvPr>
            <p:ph type="ftr" sz="quarter" idx="11"/>
          </p:nvPr>
        </p:nvSpPr>
        <p:spPr/>
        <p:txBody>
          <a:bodyPr/>
          <a:lstStyle/>
          <a:p>
            <a:r>
              <a:rPr kumimoji="1" lang="en-US" altLang="ja-JP" smtClean="0"/>
              <a:t>Copyright © 2016 Takehisa Todo All Rights Reserved</a:t>
            </a:r>
            <a:endParaRPr kumimoji="1" lang="ja-JP" altLang="en-US"/>
          </a:p>
        </p:txBody>
      </p:sp>
      <p:sp>
        <p:nvSpPr>
          <p:cNvPr id="5" name="スライド番号プレースホルダー 4"/>
          <p:cNvSpPr>
            <a:spLocks noGrp="1"/>
          </p:cNvSpPr>
          <p:nvPr>
            <p:ph type="sldNum" sz="quarter" idx="12"/>
          </p:nvPr>
        </p:nvSpPr>
        <p:spPr/>
        <p:txBody>
          <a:bodyPr/>
          <a:lstStyle/>
          <a:p>
            <a:fld id="{F0825ED3-4163-4752-98DF-EF26A388C487}" type="slidenum">
              <a:rPr kumimoji="1" lang="ja-JP" altLang="en-US" smtClean="0"/>
              <a:t>62</a:t>
            </a:fld>
            <a:endParaRPr kumimoji="1" lang="ja-JP" altLang="en-US"/>
          </a:p>
        </p:txBody>
      </p:sp>
    </p:spTree>
    <p:extLst>
      <p:ext uri="{BB962C8B-B14F-4D97-AF65-F5344CB8AC3E}">
        <p14:creationId xmlns:p14="http://schemas.microsoft.com/office/powerpoint/2010/main" val="23177190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838200" y="246185"/>
            <a:ext cx="10515600" cy="5930778"/>
          </a:xfrm>
        </p:spPr>
        <p:txBody>
          <a:bodyPr>
            <a:normAutofit fontScale="92500" lnSpcReduction="10000"/>
          </a:bodyPr>
          <a:lstStyle/>
          <a:p>
            <a:pPr marL="0" indent="0">
              <a:buNone/>
            </a:pPr>
            <a:r>
              <a:rPr lang="ja-JP" altLang="en-US" sz="3500" dirty="0" smtClean="0"/>
              <a:t>①Ａ税理士事務所は，税理士３名，従業員２０名。所長の</a:t>
            </a:r>
            <a:r>
              <a:rPr kumimoji="1" lang="ja-JP" altLang="en-US" sz="3500" dirty="0" smtClean="0"/>
              <a:t>Ａ税理士は，新卒で採用したＢ従業員（１年契約）が，会計資料をデータ化する際の入力ミスが多いことに，腹を立てていた。そのため，Ｂが入力ミスをするたびに「なにをやってるんだ！」「しっかりやれ！」と叱りつけていた。</a:t>
            </a:r>
            <a:endParaRPr kumimoji="1" lang="en-US" altLang="ja-JP" sz="3500" dirty="0" smtClean="0"/>
          </a:p>
          <a:p>
            <a:pPr marL="0" indent="0">
              <a:buNone/>
            </a:pPr>
            <a:endParaRPr kumimoji="1" lang="en-US" altLang="ja-JP" sz="3500" dirty="0" smtClean="0"/>
          </a:p>
          <a:p>
            <a:pPr marL="0" indent="0">
              <a:buNone/>
            </a:pPr>
            <a:r>
              <a:rPr lang="ja-JP" altLang="en-US" sz="3500" dirty="0" smtClean="0"/>
              <a:t>②そんな中，Ｂ従業員は，担当している顧客の月次の会計資料のデータ化の際，またもや入力ミスをしてしまった。当該顧客からクレームの電話が入った。このクレームの電話は，５か月連続であった。</a:t>
            </a:r>
            <a:endParaRPr lang="en-US" altLang="ja-JP" sz="3500" dirty="0" smtClean="0"/>
          </a:p>
          <a:p>
            <a:pPr marL="0" indent="0">
              <a:buNone/>
            </a:pPr>
            <a:endParaRPr lang="en-US" altLang="ja-JP" sz="3500" dirty="0"/>
          </a:p>
          <a:p>
            <a:pPr marL="0" indent="0">
              <a:buNone/>
            </a:pPr>
            <a:r>
              <a:rPr lang="ja-JP" altLang="en-US" sz="3500" dirty="0" smtClean="0"/>
              <a:t>③堪忍袋の緒が切れたＡ税理士は，Ｂを個室に呼び出し，「明日から来なくてよい！！」と叱り，１か月分の給料を渡した。</a:t>
            </a:r>
            <a:endParaRPr lang="en-US" altLang="ja-JP" sz="3500" dirty="0" smtClean="0"/>
          </a:p>
          <a:p>
            <a:pPr marL="0" indent="0">
              <a:buNone/>
            </a:pPr>
            <a:endParaRPr kumimoji="1" lang="en-US" altLang="ja-JP" dirty="0"/>
          </a:p>
          <a:p>
            <a:pPr marL="0" indent="0">
              <a:buNone/>
            </a:pPr>
            <a:endParaRPr kumimoji="1" lang="ja-JP" altLang="en-US" dirty="0"/>
          </a:p>
        </p:txBody>
      </p:sp>
      <p:sp>
        <p:nvSpPr>
          <p:cNvPr id="4" name="フッター プレースホルダー 3"/>
          <p:cNvSpPr>
            <a:spLocks noGrp="1"/>
          </p:cNvSpPr>
          <p:nvPr>
            <p:ph type="ftr" sz="quarter" idx="11"/>
          </p:nvPr>
        </p:nvSpPr>
        <p:spPr/>
        <p:txBody>
          <a:bodyPr/>
          <a:lstStyle/>
          <a:p>
            <a:r>
              <a:rPr kumimoji="1" lang="en-US" altLang="ja-JP" smtClean="0"/>
              <a:t>Copyright © 2016 Takehisa Todo All Rights Reserved</a:t>
            </a:r>
            <a:endParaRPr kumimoji="1" lang="ja-JP" altLang="en-US"/>
          </a:p>
        </p:txBody>
      </p:sp>
      <p:sp>
        <p:nvSpPr>
          <p:cNvPr id="5" name="スライド番号プレースホルダー 4"/>
          <p:cNvSpPr>
            <a:spLocks noGrp="1"/>
          </p:cNvSpPr>
          <p:nvPr>
            <p:ph type="sldNum" sz="quarter" idx="12"/>
          </p:nvPr>
        </p:nvSpPr>
        <p:spPr/>
        <p:txBody>
          <a:bodyPr/>
          <a:lstStyle/>
          <a:p>
            <a:fld id="{F0825ED3-4163-4752-98DF-EF26A388C487}" type="slidenum">
              <a:rPr kumimoji="1" lang="ja-JP" altLang="en-US" smtClean="0"/>
              <a:t>7</a:t>
            </a:fld>
            <a:endParaRPr kumimoji="1" lang="ja-JP" altLang="en-US"/>
          </a:p>
        </p:txBody>
      </p:sp>
    </p:spTree>
    <p:extLst>
      <p:ext uri="{BB962C8B-B14F-4D97-AF65-F5344CB8AC3E}">
        <p14:creationId xmlns:p14="http://schemas.microsoft.com/office/powerpoint/2010/main" val="4266483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normAutofit/>
          </a:bodyPr>
          <a:lstStyle/>
          <a:p>
            <a:pPr marL="0" indent="0">
              <a:buNone/>
            </a:pPr>
            <a:r>
              <a:rPr kumimoji="1" lang="ja-JP" altLang="en-US" sz="6000" dirty="0" smtClean="0"/>
              <a:t>どのような問題点があるか？</a:t>
            </a:r>
            <a:endParaRPr kumimoji="1" lang="ja-JP" altLang="en-US" sz="6000" dirty="0"/>
          </a:p>
        </p:txBody>
      </p:sp>
      <p:sp>
        <p:nvSpPr>
          <p:cNvPr id="4" name="フッター プレースホルダー 3"/>
          <p:cNvSpPr>
            <a:spLocks noGrp="1"/>
          </p:cNvSpPr>
          <p:nvPr>
            <p:ph type="ftr" sz="quarter" idx="11"/>
          </p:nvPr>
        </p:nvSpPr>
        <p:spPr/>
        <p:txBody>
          <a:bodyPr/>
          <a:lstStyle/>
          <a:p>
            <a:r>
              <a:rPr kumimoji="1" lang="en-US" altLang="ja-JP" smtClean="0"/>
              <a:t>Copyright © 2016 Takehisa Todo All Rights Reserved</a:t>
            </a:r>
            <a:endParaRPr kumimoji="1" lang="ja-JP" altLang="en-US"/>
          </a:p>
        </p:txBody>
      </p:sp>
      <p:sp>
        <p:nvSpPr>
          <p:cNvPr id="5" name="スライド番号プレースホルダー 4"/>
          <p:cNvSpPr>
            <a:spLocks noGrp="1"/>
          </p:cNvSpPr>
          <p:nvPr>
            <p:ph type="sldNum" sz="quarter" idx="12"/>
          </p:nvPr>
        </p:nvSpPr>
        <p:spPr/>
        <p:txBody>
          <a:bodyPr/>
          <a:lstStyle/>
          <a:p>
            <a:fld id="{F0825ED3-4163-4752-98DF-EF26A388C487}" type="slidenum">
              <a:rPr kumimoji="1" lang="ja-JP" altLang="en-US" smtClean="0"/>
              <a:t>8</a:t>
            </a:fld>
            <a:endParaRPr kumimoji="1" lang="ja-JP" altLang="en-US"/>
          </a:p>
        </p:txBody>
      </p:sp>
    </p:spTree>
    <p:extLst>
      <p:ext uri="{BB962C8B-B14F-4D97-AF65-F5344CB8AC3E}">
        <p14:creationId xmlns:p14="http://schemas.microsoft.com/office/powerpoint/2010/main" val="27975057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解雇の前提知識</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pPr marL="0" indent="0">
              <a:buNone/>
            </a:pPr>
            <a:r>
              <a:rPr lang="ja-JP" altLang="en-US" sz="3600" dirty="0" smtClean="0"/>
              <a:t>解雇</a:t>
            </a:r>
            <a:r>
              <a:rPr lang="ja-JP" altLang="ja-JP" sz="3600" dirty="0" smtClean="0"/>
              <a:t>：</a:t>
            </a:r>
            <a:r>
              <a:rPr lang="ja-JP" altLang="ja-JP" sz="3600" dirty="0"/>
              <a:t>使用者による労働契約の</a:t>
            </a:r>
            <a:r>
              <a:rPr lang="ja-JP" altLang="ja-JP" sz="3600" dirty="0" smtClean="0"/>
              <a:t>解約</a:t>
            </a:r>
            <a:endParaRPr lang="en-US" altLang="ja-JP" sz="3600" dirty="0" smtClean="0"/>
          </a:p>
          <a:p>
            <a:pPr marL="0" indent="0">
              <a:buNone/>
            </a:pPr>
            <a:r>
              <a:rPr lang="en-US" altLang="ja-JP" sz="3600" dirty="0"/>
              <a:t> </a:t>
            </a:r>
            <a:r>
              <a:rPr lang="en-US" altLang="ja-JP" sz="3600" dirty="0" smtClean="0"/>
              <a:t>          </a:t>
            </a:r>
            <a:r>
              <a:rPr lang="ja-JP" altLang="ja-JP" sz="3600" dirty="0" smtClean="0"/>
              <a:t>→</a:t>
            </a:r>
            <a:r>
              <a:rPr lang="ja-JP" altLang="ja-JP" sz="3600" dirty="0"/>
              <a:t>法律上の制限がある</a:t>
            </a:r>
          </a:p>
          <a:p>
            <a:pPr marL="0" indent="0">
              <a:buNone/>
            </a:pPr>
            <a:endParaRPr lang="ja-JP" altLang="ja-JP" sz="3600" dirty="0"/>
          </a:p>
          <a:p>
            <a:pPr marL="0" indent="0">
              <a:buNone/>
            </a:pPr>
            <a:r>
              <a:rPr lang="en-US" altLang="ja-JP" sz="3600" dirty="0" smtClean="0"/>
              <a:t> </a:t>
            </a:r>
            <a:r>
              <a:rPr lang="ja-JP" altLang="ja-JP" sz="3600" dirty="0" smtClean="0"/>
              <a:t>労働</a:t>
            </a:r>
            <a:r>
              <a:rPr lang="ja-JP" altLang="ja-JP" sz="3600" dirty="0"/>
              <a:t>契約法</a:t>
            </a:r>
            <a:r>
              <a:rPr lang="ja-JP" altLang="ja-JP" sz="3600" dirty="0" smtClean="0"/>
              <a:t>１６条</a:t>
            </a:r>
            <a:endParaRPr lang="en-US" altLang="ja-JP" sz="3600" dirty="0" smtClean="0"/>
          </a:p>
          <a:p>
            <a:pPr marL="0" indent="0">
              <a:buNone/>
            </a:pPr>
            <a:endParaRPr lang="ja-JP" altLang="ja-JP" sz="3600" dirty="0"/>
          </a:p>
          <a:p>
            <a:pPr marL="0" indent="0">
              <a:buNone/>
            </a:pPr>
            <a:r>
              <a:rPr lang="ja-JP" altLang="ja-JP" sz="3600" dirty="0"/>
              <a:t>「解雇は、</a:t>
            </a:r>
            <a:r>
              <a:rPr lang="ja-JP" altLang="ja-JP" sz="3600" u="sng" dirty="0">
                <a:solidFill>
                  <a:srgbClr val="FF0000"/>
                </a:solidFill>
              </a:rPr>
              <a:t>客観的に合理的な理由</a:t>
            </a:r>
            <a:r>
              <a:rPr lang="ja-JP" altLang="ja-JP" sz="3600" dirty="0"/>
              <a:t>を欠き、</a:t>
            </a:r>
            <a:r>
              <a:rPr lang="ja-JP" altLang="ja-JP" sz="3600" u="sng" dirty="0">
                <a:solidFill>
                  <a:srgbClr val="FF0000"/>
                </a:solidFill>
              </a:rPr>
              <a:t>社会通念上相当</a:t>
            </a:r>
            <a:r>
              <a:rPr lang="ja-JP" altLang="ja-JP" sz="3600" dirty="0"/>
              <a:t>で</a:t>
            </a:r>
            <a:r>
              <a:rPr lang="ja-JP" altLang="ja-JP" sz="3600" dirty="0" smtClean="0"/>
              <a:t>あると</a:t>
            </a:r>
            <a:r>
              <a:rPr lang="ja-JP" altLang="ja-JP" sz="3600" dirty="0"/>
              <a:t>認められない場合は、その権利を濫用したものとして、無効とする。」</a:t>
            </a:r>
          </a:p>
          <a:p>
            <a:pPr marL="0" indent="0">
              <a:buNone/>
            </a:pPr>
            <a:endParaRPr kumimoji="1" lang="ja-JP" altLang="en-US" dirty="0"/>
          </a:p>
        </p:txBody>
      </p:sp>
      <p:sp>
        <p:nvSpPr>
          <p:cNvPr id="4" name="スライド番号プレースホルダー 3"/>
          <p:cNvSpPr>
            <a:spLocks noGrp="1"/>
          </p:cNvSpPr>
          <p:nvPr>
            <p:ph type="sldNum" sz="quarter" idx="12"/>
          </p:nvPr>
        </p:nvSpPr>
        <p:spPr/>
        <p:txBody>
          <a:bodyPr/>
          <a:lstStyle/>
          <a:p>
            <a:fld id="{F0825ED3-4163-4752-98DF-EF26A388C487}" type="slidenum">
              <a:rPr kumimoji="1" lang="ja-JP" altLang="en-US" smtClean="0"/>
              <a:t>9</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Copyright © 2016 Takehisa Todo All Rights Reserved</a:t>
            </a:r>
            <a:endParaRPr kumimoji="1" lang="ja-JP" altLang="en-US"/>
          </a:p>
        </p:txBody>
      </p:sp>
    </p:spTree>
    <p:extLst>
      <p:ext uri="{BB962C8B-B14F-4D97-AF65-F5344CB8AC3E}">
        <p14:creationId xmlns:p14="http://schemas.microsoft.com/office/powerpoint/2010/main" val="3866492300"/>
      </p:ext>
    </p:extLst>
  </p:cSld>
  <p:clrMapOvr>
    <a:masterClrMapping/>
  </p:clrMapOvr>
  <mc:AlternateContent xmlns:mc="http://schemas.openxmlformats.org/markup-compatibility/2006" xmlns:p14="http://schemas.microsoft.com/office/powerpoint/2010/main">
    <mc:Choice Requires="p14">
      <p:transition spd="slow" p14:dur="2000" advTm="59710"/>
    </mc:Choice>
    <mc:Fallback xmlns="">
      <p:transition spd="slow" advTm="59710"/>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5.5|15.6"/>
</p:tagLst>
</file>

<file path=ppt/tags/tag2.xml><?xml version="1.0" encoding="utf-8"?>
<p:tagLst xmlns:a="http://schemas.openxmlformats.org/drawingml/2006/main" xmlns:r="http://schemas.openxmlformats.org/officeDocument/2006/relationships" xmlns:p="http://schemas.openxmlformats.org/presentationml/2006/main">
  <p:tag name="TIMING" val="|31.6"/>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視差">
  <a:themeElements>
    <a:clrScheme name="視差">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視差">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視差">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1753</TotalTime>
  <Words>2979</Words>
  <Application>Microsoft Office PowerPoint</Application>
  <PresentationFormat>ワイド画面</PresentationFormat>
  <Paragraphs>381</Paragraphs>
  <Slides>62</Slides>
  <Notes>4</Notes>
  <HiddenSlides>0</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62</vt:i4>
      </vt:variant>
    </vt:vector>
  </HeadingPairs>
  <TitlesOfParts>
    <vt:vector size="70" baseType="lpstr">
      <vt:lpstr>HGｺﾞｼｯｸM</vt:lpstr>
      <vt:lpstr>ＭＳ Ｐゴシック</vt:lpstr>
      <vt:lpstr>Arial</vt:lpstr>
      <vt:lpstr>Calibri</vt:lpstr>
      <vt:lpstr>Calibri Light</vt:lpstr>
      <vt:lpstr>Corbel</vt:lpstr>
      <vt:lpstr>1_視差</vt:lpstr>
      <vt:lpstr>Office テーマ</vt:lpstr>
      <vt:lpstr>経営者に伝えたい人事に関するリスク 労働審判・労働訴訟をふまえて </vt:lpstr>
      <vt:lpstr>人事に関するリスクが増えている要因</vt:lpstr>
      <vt:lpstr>PowerPoint プレゼンテーション</vt:lpstr>
      <vt:lpstr>労働事件の特殊性</vt:lpstr>
      <vt:lpstr>本日のワーク</vt:lpstr>
      <vt:lpstr>PowerPoint プレゼンテーション</vt:lpstr>
      <vt:lpstr>PowerPoint プレゼンテーション</vt:lpstr>
      <vt:lpstr>PowerPoint プレゼンテーション</vt:lpstr>
      <vt:lpstr>解雇の前提知識</vt:lpstr>
      <vt:lpstr>PowerPoint プレゼンテーション</vt:lpstr>
      <vt:lpstr>社会通念上の相当性</vt:lpstr>
      <vt:lpstr>PowerPoint プレゼンテーション</vt:lpstr>
      <vt:lpstr>PowerPoint プレゼンテーション</vt:lpstr>
      <vt:lpstr>PowerPoint プレゼンテーション</vt:lpstr>
      <vt:lpstr>　解雇理由証明書</vt:lpstr>
      <vt:lpstr>証明書を交付しないとどうなるか？</vt:lpstr>
      <vt:lpstr>PowerPoint プレゼンテーション</vt:lpstr>
      <vt:lpstr>　リスクの重大性</vt:lpstr>
      <vt:lpstr>　バックペイに関する使用者側の反論</vt:lpstr>
      <vt:lpstr>ライトスタッフ事件（東京地裁２４・８・２３）</vt:lpstr>
      <vt:lpstr>⑵　他所就労による取得賃金額の控除</vt:lpstr>
      <vt:lpstr>解雇予告手当</vt:lpstr>
      <vt:lpstr>PowerPoint プレゼンテーション</vt:lpstr>
      <vt:lpstr>PowerPoint プレゼンテーション</vt:lpstr>
      <vt:lpstr>PowerPoint プレゼンテーション</vt:lpstr>
      <vt:lpstr>高年齢者雇用安定法８条</vt:lpstr>
      <vt:lpstr>社会保険労務士法２５条の３</vt:lpstr>
      <vt:lpstr>PowerPoint プレゼンテーション</vt:lpstr>
      <vt:lpstr>PowerPoint プレゼンテーション</vt:lpstr>
      <vt:lpstr>　労基法の休業補償と民法の関係</vt:lpstr>
      <vt:lpstr>間違い！！</vt:lpstr>
      <vt:lpstr>PowerPoint プレゼンテーション</vt:lpstr>
      <vt:lpstr>問題点</vt:lpstr>
      <vt:lpstr>PowerPoint プレゼンテーション</vt:lpstr>
      <vt:lpstr>⑴　事案</vt:lpstr>
      <vt:lpstr>⑵　争点</vt:lpstr>
      <vt:lpstr>⑶　最高裁の結論の要旨</vt:lpstr>
      <vt:lpstr>ポイント</vt:lpstr>
      <vt:lpstr>②試用期間中は本採用拒否できる？  三菱樹脂事件 （最高裁昭和４８年１２月１２日 　　　　　　　　　　　　　　大法廷判決）</vt:lpstr>
      <vt:lpstr>⑴　事案</vt:lpstr>
      <vt:lpstr>⑵　争点</vt:lpstr>
      <vt:lpstr>（３）最高裁の結論の要旨</vt:lpstr>
      <vt:lpstr>ポイント</vt:lpstr>
      <vt:lpstr>PowerPoint プレゼンテーション</vt:lpstr>
      <vt:lpstr>PowerPoint プレゼンテーション</vt:lpstr>
      <vt:lpstr>PowerPoint プレゼンテーション</vt:lpstr>
      <vt:lpstr>問題の所在</vt:lpstr>
      <vt:lpstr> ①富士重工業事件（東京地裁平成１０年３月１７日判決） 　研修終了後５年以内に退職する場合，海外研修の費用の全額または一部を返済させるという規程に基づき，海外研修の費用４５２万円を請求した。  　派遣先が子会社であり，研修期間中も会社の業務に従事していた等の事情があった 　⇒　労基法１６条違反　⇒　無効 </vt:lpstr>
      <vt:lpstr>②長谷工コーポレーション事件 （東京地裁平成９年５月２６日判決） 　留学から帰国後，一定期間を経ず特別な理由なく退職する場合，海外留学費用を返済するという約束に基づき，約４６６万円を請求した。 　留学応募は自由，留学先等も本人が選択，学位取得は業務に役立つわけではない等の事情があった。 　一定期間勤務した場合は，返還債務を免除する特約付きの金銭消費貸借契約と認定された。 　⇒　労基法１６条に違反しない　⇒　有効　 </vt:lpstr>
      <vt:lpstr>ポイント ①名目ではなく実質で判断する 　　「違約金」・「損害賠償」という用語か否かで判断しない  ②研修・留学等を強制にせず，本人の自由意思で選択させる 　業務との関連性が薄いものや，従業員のキャリア支援としての意味合いが強いものについては，費用返還の定めは有効とされやすい  ③拘束期間をなるべく短くする</vt:lpstr>
      <vt:lpstr>訴訟と労働審判の比較 　 　</vt:lpstr>
      <vt:lpstr>訴訟</vt:lpstr>
      <vt:lpstr>労働審判</vt:lpstr>
      <vt:lpstr>PowerPoint プレゼンテーション</vt:lpstr>
      <vt:lpstr>PowerPoint プレゼンテーション</vt:lpstr>
      <vt:lpstr>おわりに</vt:lpstr>
      <vt:lpstr>人事に関するよくある誤解リスト</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最近の労働紛争と　 就業規則を巡る諸問題</dc:title>
  <dc:creator>藤堂武久</dc:creator>
  <cp:lastModifiedBy>藤堂武久</cp:lastModifiedBy>
  <cp:revision>132</cp:revision>
  <cp:lastPrinted>2015-09-14T22:10:06Z</cp:lastPrinted>
  <dcterms:created xsi:type="dcterms:W3CDTF">2014-11-06T06:02:52Z</dcterms:created>
  <dcterms:modified xsi:type="dcterms:W3CDTF">2016-06-09T03:41:08Z</dcterms:modified>
</cp:coreProperties>
</file>